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648" r:id="rId1"/>
  </p:sldMasterIdLst>
  <p:notesMasterIdLst>
    <p:notesMasterId r:id="rId29"/>
  </p:notesMasterIdLst>
  <p:sldIdLst>
    <p:sldId id="256" r:id="rId2"/>
    <p:sldId id="1135" r:id="rId3"/>
    <p:sldId id="1140" r:id="rId4"/>
    <p:sldId id="1144" r:id="rId5"/>
    <p:sldId id="1145" r:id="rId6"/>
    <p:sldId id="1137" r:id="rId7"/>
    <p:sldId id="1134" r:id="rId8"/>
    <p:sldId id="287" r:id="rId9"/>
    <p:sldId id="1132" r:id="rId10"/>
    <p:sldId id="1133" r:id="rId11"/>
    <p:sldId id="839" r:id="rId12"/>
    <p:sldId id="838" r:id="rId13"/>
    <p:sldId id="840" r:id="rId14"/>
    <p:sldId id="1197" r:id="rId15"/>
    <p:sldId id="268" r:id="rId16"/>
    <p:sldId id="819" r:id="rId17"/>
    <p:sldId id="286" r:id="rId18"/>
    <p:sldId id="1139" r:id="rId19"/>
    <p:sldId id="271" r:id="rId20"/>
    <p:sldId id="272" r:id="rId21"/>
    <p:sldId id="274" r:id="rId22"/>
    <p:sldId id="1138" r:id="rId23"/>
    <p:sldId id="844" r:id="rId24"/>
    <p:sldId id="1221" r:id="rId25"/>
    <p:sldId id="1210" r:id="rId26"/>
    <p:sldId id="1228" r:id="rId27"/>
    <p:sldId id="1229" r:id="rId28"/>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122808-2E6B-44AC-8ADB-248BB4BE8DEA}" v="12" dt="2021-10-29T11:42:21.1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6" d="100"/>
          <a:sy n="86" d="100"/>
        </p:scale>
        <p:origin x="51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38"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sé Antonio Moreno Molina" userId="8367688f-ab1a-474e-82b4-e2ae005bd4ea" providerId="ADAL" clId="{61122808-2E6B-44AC-8ADB-248BB4BE8DEA}"/>
    <pc:docChg chg="custSel addSld delSld modSld sldOrd">
      <pc:chgData name="José Antonio Moreno Molina" userId="8367688f-ab1a-474e-82b4-e2ae005bd4ea" providerId="ADAL" clId="{61122808-2E6B-44AC-8ADB-248BB4BE8DEA}" dt="2021-10-29T11:50:52.806" v="386" actId="27636"/>
      <pc:docMkLst>
        <pc:docMk/>
      </pc:docMkLst>
      <pc:sldChg chg="addSp delSp modSp mod">
        <pc:chgData name="José Antonio Moreno Molina" userId="8367688f-ab1a-474e-82b4-e2ae005bd4ea" providerId="ADAL" clId="{61122808-2E6B-44AC-8ADB-248BB4BE8DEA}" dt="2021-10-29T11:40:24.524" v="264" actId="255"/>
        <pc:sldMkLst>
          <pc:docMk/>
          <pc:sldMk cId="1033863967" sldId="256"/>
        </pc:sldMkLst>
        <pc:spChg chg="mod">
          <ac:chgData name="José Antonio Moreno Molina" userId="8367688f-ab1a-474e-82b4-e2ae005bd4ea" providerId="ADAL" clId="{61122808-2E6B-44AC-8ADB-248BB4BE8DEA}" dt="2021-10-29T11:40:24.524" v="264" actId="255"/>
          <ac:spMkLst>
            <pc:docMk/>
            <pc:sldMk cId="1033863967" sldId="256"/>
            <ac:spMk id="2" creationId="{00000000-0000-0000-0000-000000000000}"/>
          </ac:spMkLst>
        </pc:spChg>
        <pc:spChg chg="mod">
          <ac:chgData name="José Antonio Moreno Molina" userId="8367688f-ab1a-474e-82b4-e2ae005bd4ea" providerId="ADAL" clId="{61122808-2E6B-44AC-8ADB-248BB4BE8DEA}" dt="2021-10-29T11:22:30.348" v="40" actId="20577"/>
          <ac:spMkLst>
            <pc:docMk/>
            <pc:sldMk cId="1033863967" sldId="256"/>
            <ac:spMk id="3" creationId="{00000000-0000-0000-0000-000000000000}"/>
          </ac:spMkLst>
        </pc:spChg>
        <pc:picChg chg="add del mod">
          <ac:chgData name="José Antonio Moreno Molina" userId="8367688f-ab1a-474e-82b4-e2ae005bd4ea" providerId="ADAL" clId="{61122808-2E6B-44AC-8ADB-248BB4BE8DEA}" dt="2021-10-29T11:22:19.635" v="32"/>
          <ac:picMkLst>
            <pc:docMk/>
            <pc:sldMk cId="1033863967" sldId="256"/>
            <ac:picMk id="1026" creationId="{AA71DE68-5C93-48CD-917B-14231F63D8DD}"/>
          </ac:picMkLst>
        </pc:picChg>
        <pc:picChg chg="add mod">
          <ac:chgData name="José Antonio Moreno Molina" userId="8367688f-ab1a-474e-82b4-e2ae005bd4ea" providerId="ADAL" clId="{61122808-2E6B-44AC-8ADB-248BB4BE8DEA}" dt="2021-10-29T11:22:52.257" v="42" actId="1076"/>
          <ac:picMkLst>
            <pc:docMk/>
            <pc:sldMk cId="1033863967" sldId="256"/>
            <ac:picMk id="1028" creationId="{945FDCD3-CFC0-4D13-B9F9-6515C5BABE17}"/>
          </ac:picMkLst>
        </pc:picChg>
        <pc:picChg chg="add mod">
          <ac:chgData name="José Antonio Moreno Molina" userId="8367688f-ab1a-474e-82b4-e2ae005bd4ea" providerId="ADAL" clId="{61122808-2E6B-44AC-8ADB-248BB4BE8DEA}" dt="2021-10-29T11:23:27.962" v="44" actId="1076"/>
          <ac:picMkLst>
            <pc:docMk/>
            <pc:sldMk cId="1033863967" sldId="256"/>
            <ac:picMk id="1029" creationId="{D08D7895-E66B-4405-BDDE-5A94F3ABB0B4}"/>
          </ac:picMkLst>
        </pc:picChg>
      </pc:sldChg>
      <pc:sldChg chg="del">
        <pc:chgData name="José Antonio Moreno Molina" userId="8367688f-ab1a-474e-82b4-e2ae005bd4ea" providerId="ADAL" clId="{61122808-2E6B-44AC-8ADB-248BB4BE8DEA}" dt="2021-10-29T11:36:21.967" v="146" actId="47"/>
        <pc:sldMkLst>
          <pc:docMk/>
          <pc:sldMk cId="1718646753" sldId="261"/>
        </pc:sldMkLst>
      </pc:sldChg>
      <pc:sldChg chg="del">
        <pc:chgData name="José Antonio Moreno Molina" userId="8367688f-ab1a-474e-82b4-e2ae005bd4ea" providerId="ADAL" clId="{61122808-2E6B-44AC-8ADB-248BB4BE8DEA}" dt="2021-10-29T11:36:31.795" v="152" actId="47"/>
        <pc:sldMkLst>
          <pc:docMk/>
          <pc:sldMk cId="1627830090" sldId="262"/>
        </pc:sldMkLst>
      </pc:sldChg>
      <pc:sldChg chg="ord">
        <pc:chgData name="José Antonio Moreno Molina" userId="8367688f-ab1a-474e-82b4-e2ae005bd4ea" providerId="ADAL" clId="{61122808-2E6B-44AC-8ADB-248BB4BE8DEA}" dt="2021-10-29T11:35:35.396" v="137"/>
        <pc:sldMkLst>
          <pc:docMk/>
          <pc:sldMk cId="1306837628" sldId="272"/>
        </pc:sldMkLst>
      </pc:sldChg>
      <pc:sldChg chg="modSp mod ord">
        <pc:chgData name="José Antonio Moreno Molina" userId="8367688f-ab1a-474e-82b4-e2ae005bd4ea" providerId="ADAL" clId="{61122808-2E6B-44AC-8ADB-248BB4BE8DEA}" dt="2021-10-29T11:36:01.766" v="143" actId="27636"/>
        <pc:sldMkLst>
          <pc:docMk/>
          <pc:sldMk cId="2107656835" sldId="274"/>
        </pc:sldMkLst>
        <pc:spChg chg="mod">
          <ac:chgData name="José Antonio Moreno Molina" userId="8367688f-ab1a-474e-82b4-e2ae005bd4ea" providerId="ADAL" clId="{61122808-2E6B-44AC-8ADB-248BB4BE8DEA}" dt="2021-10-29T11:36:01.766" v="143" actId="27636"/>
          <ac:spMkLst>
            <pc:docMk/>
            <pc:sldMk cId="2107656835" sldId="274"/>
            <ac:spMk id="3" creationId="{F1320EAC-E54A-4E01-B8D9-6838C7015265}"/>
          </ac:spMkLst>
        </pc:spChg>
      </pc:sldChg>
      <pc:sldChg chg="del">
        <pc:chgData name="José Antonio Moreno Molina" userId="8367688f-ab1a-474e-82b4-e2ae005bd4ea" providerId="ADAL" clId="{61122808-2E6B-44AC-8ADB-248BB4BE8DEA}" dt="2021-10-29T11:36:23.039" v="147" actId="47"/>
        <pc:sldMkLst>
          <pc:docMk/>
          <pc:sldMk cId="4229073889" sldId="276"/>
        </pc:sldMkLst>
      </pc:sldChg>
      <pc:sldChg chg="del">
        <pc:chgData name="José Antonio Moreno Molina" userId="8367688f-ab1a-474e-82b4-e2ae005bd4ea" providerId="ADAL" clId="{61122808-2E6B-44AC-8ADB-248BB4BE8DEA}" dt="2021-10-29T11:36:36.377" v="155" actId="47"/>
        <pc:sldMkLst>
          <pc:docMk/>
          <pc:sldMk cId="3208924338" sldId="280"/>
        </pc:sldMkLst>
      </pc:sldChg>
      <pc:sldChg chg="del">
        <pc:chgData name="José Antonio Moreno Molina" userId="8367688f-ab1a-474e-82b4-e2ae005bd4ea" providerId="ADAL" clId="{61122808-2E6B-44AC-8ADB-248BB4BE8DEA}" dt="2021-10-29T11:36:37.164" v="156" actId="47"/>
        <pc:sldMkLst>
          <pc:docMk/>
          <pc:sldMk cId="2439300218" sldId="281"/>
        </pc:sldMkLst>
      </pc:sldChg>
      <pc:sldChg chg="del">
        <pc:chgData name="José Antonio Moreno Molina" userId="8367688f-ab1a-474e-82b4-e2ae005bd4ea" providerId="ADAL" clId="{61122808-2E6B-44AC-8ADB-248BB4BE8DEA}" dt="2021-10-29T11:37:06.867" v="158" actId="47"/>
        <pc:sldMkLst>
          <pc:docMk/>
          <pc:sldMk cId="2987250388" sldId="288"/>
        </pc:sldMkLst>
      </pc:sldChg>
      <pc:sldChg chg="del">
        <pc:chgData name="José Antonio Moreno Molina" userId="8367688f-ab1a-474e-82b4-e2ae005bd4ea" providerId="ADAL" clId="{61122808-2E6B-44AC-8ADB-248BB4BE8DEA}" dt="2021-10-29T11:37:08.170" v="159" actId="47"/>
        <pc:sldMkLst>
          <pc:docMk/>
          <pc:sldMk cId="1803194702" sldId="289"/>
        </pc:sldMkLst>
      </pc:sldChg>
      <pc:sldChg chg="del">
        <pc:chgData name="José Antonio Moreno Molina" userId="8367688f-ab1a-474e-82b4-e2ae005bd4ea" providerId="ADAL" clId="{61122808-2E6B-44AC-8ADB-248BB4BE8DEA}" dt="2021-10-29T11:36:45.821" v="157" actId="47"/>
        <pc:sldMkLst>
          <pc:docMk/>
          <pc:sldMk cId="1288151128" sldId="832"/>
        </pc:sldMkLst>
      </pc:sldChg>
      <pc:sldChg chg="modSp mod">
        <pc:chgData name="José Antonio Moreno Molina" userId="8367688f-ab1a-474e-82b4-e2ae005bd4ea" providerId="ADAL" clId="{61122808-2E6B-44AC-8ADB-248BB4BE8DEA}" dt="2021-10-29T11:42:39.256" v="288" actId="20577"/>
        <pc:sldMkLst>
          <pc:docMk/>
          <pc:sldMk cId="661066581" sldId="838"/>
        </pc:sldMkLst>
        <pc:spChg chg="mod">
          <ac:chgData name="José Antonio Moreno Molina" userId="8367688f-ab1a-474e-82b4-e2ae005bd4ea" providerId="ADAL" clId="{61122808-2E6B-44AC-8ADB-248BB4BE8DEA}" dt="2021-10-29T11:42:39.256" v="288" actId="20577"/>
          <ac:spMkLst>
            <pc:docMk/>
            <pc:sldMk cId="661066581" sldId="838"/>
            <ac:spMk id="20483" creationId="{D422EC4D-20E5-441B-9B3F-37BCD7D4F0A9}"/>
          </ac:spMkLst>
        </pc:spChg>
      </pc:sldChg>
      <pc:sldChg chg="del">
        <pc:chgData name="José Antonio Moreno Molina" userId="8367688f-ab1a-474e-82b4-e2ae005bd4ea" providerId="ADAL" clId="{61122808-2E6B-44AC-8ADB-248BB4BE8DEA}" dt="2021-10-29T11:37:09.789" v="160" actId="47"/>
        <pc:sldMkLst>
          <pc:docMk/>
          <pc:sldMk cId="3417136073" sldId="841"/>
        </pc:sldMkLst>
      </pc:sldChg>
      <pc:sldChg chg="del">
        <pc:chgData name="José Antonio Moreno Molina" userId="8367688f-ab1a-474e-82b4-e2ae005bd4ea" providerId="ADAL" clId="{61122808-2E6B-44AC-8ADB-248BB4BE8DEA}" dt="2021-10-29T11:34:47.749" v="133" actId="47"/>
        <pc:sldMkLst>
          <pc:docMk/>
          <pc:sldMk cId="2908741779" sldId="842"/>
        </pc:sldMkLst>
      </pc:sldChg>
      <pc:sldChg chg="modSp mod">
        <pc:chgData name="José Antonio Moreno Molina" userId="8367688f-ab1a-474e-82b4-e2ae005bd4ea" providerId="ADAL" clId="{61122808-2E6B-44AC-8ADB-248BB4BE8DEA}" dt="2021-10-29T11:49:43.101" v="378" actId="20577"/>
        <pc:sldMkLst>
          <pc:docMk/>
          <pc:sldMk cId="2666808685" sldId="844"/>
        </pc:sldMkLst>
        <pc:spChg chg="mod">
          <ac:chgData name="José Antonio Moreno Molina" userId="8367688f-ab1a-474e-82b4-e2ae005bd4ea" providerId="ADAL" clId="{61122808-2E6B-44AC-8ADB-248BB4BE8DEA}" dt="2021-10-29T11:49:43.101" v="378" actId="20577"/>
          <ac:spMkLst>
            <pc:docMk/>
            <pc:sldMk cId="2666808685" sldId="844"/>
            <ac:spMk id="3" creationId="{CF297C7A-8BE7-4350-9521-ABBE49F9BC39}"/>
          </ac:spMkLst>
        </pc:spChg>
      </pc:sldChg>
      <pc:sldChg chg="del">
        <pc:chgData name="José Antonio Moreno Molina" userId="8367688f-ab1a-474e-82b4-e2ae005bd4ea" providerId="ADAL" clId="{61122808-2E6B-44AC-8ADB-248BB4BE8DEA}" dt="2021-10-29T11:36:27.051" v="149" actId="47"/>
        <pc:sldMkLst>
          <pc:docMk/>
          <pc:sldMk cId="1931568576" sldId="845"/>
        </pc:sldMkLst>
      </pc:sldChg>
      <pc:sldChg chg="del">
        <pc:chgData name="José Antonio Moreno Molina" userId="8367688f-ab1a-474e-82b4-e2ae005bd4ea" providerId="ADAL" clId="{61122808-2E6B-44AC-8ADB-248BB4BE8DEA}" dt="2021-10-29T11:36:28.417" v="150" actId="47"/>
        <pc:sldMkLst>
          <pc:docMk/>
          <pc:sldMk cId="1352411283" sldId="846"/>
        </pc:sldMkLst>
      </pc:sldChg>
      <pc:sldChg chg="del">
        <pc:chgData name="José Antonio Moreno Molina" userId="8367688f-ab1a-474e-82b4-e2ae005bd4ea" providerId="ADAL" clId="{61122808-2E6B-44AC-8ADB-248BB4BE8DEA}" dt="2021-10-29T11:36:30.244" v="151" actId="47"/>
        <pc:sldMkLst>
          <pc:docMk/>
          <pc:sldMk cId="1347738811" sldId="847"/>
        </pc:sldMkLst>
      </pc:sldChg>
      <pc:sldChg chg="del">
        <pc:chgData name="José Antonio Moreno Molina" userId="8367688f-ab1a-474e-82b4-e2ae005bd4ea" providerId="ADAL" clId="{61122808-2E6B-44AC-8ADB-248BB4BE8DEA}" dt="2021-10-29T11:36:24.791" v="148" actId="47"/>
        <pc:sldMkLst>
          <pc:docMk/>
          <pc:sldMk cId="7422173" sldId="848"/>
        </pc:sldMkLst>
      </pc:sldChg>
      <pc:sldChg chg="del">
        <pc:chgData name="José Antonio Moreno Molina" userId="8367688f-ab1a-474e-82b4-e2ae005bd4ea" providerId="ADAL" clId="{61122808-2E6B-44AC-8ADB-248BB4BE8DEA}" dt="2021-10-29T11:37:14.371" v="162" actId="47"/>
        <pc:sldMkLst>
          <pc:docMk/>
          <pc:sldMk cId="1523966137" sldId="1127"/>
        </pc:sldMkLst>
      </pc:sldChg>
      <pc:sldChg chg="del">
        <pc:chgData name="José Antonio Moreno Molina" userId="8367688f-ab1a-474e-82b4-e2ae005bd4ea" providerId="ADAL" clId="{61122808-2E6B-44AC-8ADB-248BB4BE8DEA}" dt="2021-10-29T11:36:34.056" v="154" actId="47"/>
        <pc:sldMkLst>
          <pc:docMk/>
          <pc:sldMk cId="2939356272" sldId="1128"/>
        </pc:sldMkLst>
      </pc:sldChg>
      <pc:sldChg chg="del">
        <pc:chgData name="José Antonio Moreno Molina" userId="8367688f-ab1a-474e-82b4-e2ae005bd4ea" providerId="ADAL" clId="{61122808-2E6B-44AC-8ADB-248BB4BE8DEA}" dt="2021-10-29T11:36:33.237" v="153" actId="47"/>
        <pc:sldMkLst>
          <pc:docMk/>
          <pc:sldMk cId="3476897026" sldId="1129"/>
        </pc:sldMkLst>
      </pc:sldChg>
      <pc:sldChg chg="del">
        <pc:chgData name="José Antonio Moreno Molina" userId="8367688f-ab1a-474e-82b4-e2ae005bd4ea" providerId="ADAL" clId="{61122808-2E6B-44AC-8ADB-248BB4BE8DEA}" dt="2021-10-29T11:37:12.229" v="161" actId="47"/>
        <pc:sldMkLst>
          <pc:docMk/>
          <pc:sldMk cId="3637673883" sldId="1130"/>
        </pc:sldMkLst>
      </pc:sldChg>
      <pc:sldChg chg="modSp mod">
        <pc:chgData name="José Antonio Moreno Molina" userId="8367688f-ab1a-474e-82b4-e2ae005bd4ea" providerId="ADAL" clId="{61122808-2E6B-44AC-8ADB-248BB4BE8DEA}" dt="2021-10-29T11:48:12.292" v="377" actId="6549"/>
        <pc:sldMkLst>
          <pc:docMk/>
          <pc:sldMk cId="3295224377" sldId="1133"/>
        </pc:sldMkLst>
        <pc:spChg chg="mod">
          <ac:chgData name="José Antonio Moreno Molina" userId="8367688f-ab1a-474e-82b4-e2ae005bd4ea" providerId="ADAL" clId="{61122808-2E6B-44AC-8ADB-248BB4BE8DEA}" dt="2021-10-29T11:48:12.292" v="377" actId="6549"/>
          <ac:spMkLst>
            <pc:docMk/>
            <pc:sldMk cId="3295224377" sldId="1133"/>
            <ac:spMk id="3" creationId="{00000000-0000-0000-0000-000000000000}"/>
          </ac:spMkLst>
        </pc:spChg>
      </pc:sldChg>
      <pc:sldChg chg="del">
        <pc:chgData name="José Antonio Moreno Molina" userId="8367688f-ab1a-474e-82b4-e2ae005bd4ea" providerId="ADAL" clId="{61122808-2E6B-44AC-8ADB-248BB4BE8DEA}" dt="2021-10-29T11:26:34.515" v="46" actId="47"/>
        <pc:sldMkLst>
          <pc:docMk/>
          <pc:sldMk cId="1327297316" sldId="1136"/>
        </pc:sldMkLst>
      </pc:sldChg>
      <pc:sldChg chg="ord">
        <pc:chgData name="José Antonio Moreno Molina" userId="8367688f-ab1a-474e-82b4-e2ae005bd4ea" providerId="ADAL" clId="{61122808-2E6B-44AC-8ADB-248BB4BE8DEA}" dt="2021-10-29T11:36:15.603" v="145"/>
        <pc:sldMkLst>
          <pc:docMk/>
          <pc:sldMk cId="4045226646" sldId="1138"/>
        </pc:sldMkLst>
      </pc:sldChg>
      <pc:sldChg chg="modSp mod">
        <pc:chgData name="José Antonio Moreno Molina" userId="8367688f-ab1a-474e-82b4-e2ae005bd4ea" providerId="ADAL" clId="{61122808-2E6B-44AC-8ADB-248BB4BE8DEA}" dt="2021-10-29T11:50:52.806" v="386" actId="27636"/>
        <pc:sldMkLst>
          <pc:docMk/>
          <pc:sldMk cId="146623802" sldId="1140"/>
        </pc:sldMkLst>
        <pc:spChg chg="mod">
          <ac:chgData name="José Antonio Moreno Molina" userId="8367688f-ab1a-474e-82b4-e2ae005bd4ea" providerId="ADAL" clId="{61122808-2E6B-44AC-8ADB-248BB4BE8DEA}" dt="2021-10-29T11:28:47.499" v="129" actId="255"/>
          <ac:spMkLst>
            <pc:docMk/>
            <pc:sldMk cId="146623802" sldId="1140"/>
            <ac:spMk id="2" creationId="{00000000-0000-0000-0000-000000000000}"/>
          </ac:spMkLst>
        </pc:spChg>
        <pc:spChg chg="mod">
          <ac:chgData name="José Antonio Moreno Molina" userId="8367688f-ab1a-474e-82b4-e2ae005bd4ea" providerId="ADAL" clId="{61122808-2E6B-44AC-8ADB-248BB4BE8DEA}" dt="2021-10-29T11:50:52.806" v="386" actId="27636"/>
          <ac:spMkLst>
            <pc:docMk/>
            <pc:sldMk cId="146623802" sldId="1140"/>
            <ac:spMk id="3" creationId="{00000000-0000-0000-0000-000000000000}"/>
          </ac:spMkLst>
        </pc:spChg>
      </pc:sldChg>
      <pc:sldChg chg="modSp del mod">
        <pc:chgData name="José Antonio Moreno Molina" userId="8367688f-ab1a-474e-82b4-e2ae005bd4ea" providerId="ADAL" clId="{61122808-2E6B-44AC-8ADB-248BB4BE8DEA}" dt="2021-10-29T11:50:43.703" v="380" actId="47"/>
        <pc:sldMkLst>
          <pc:docMk/>
          <pc:sldMk cId="3232414912" sldId="1141"/>
        </pc:sldMkLst>
        <pc:spChg chg="mod">
          <ac:chgData name="José Antonio Moreno Molina" userId="8367688f-ab1a-474e-82b4-e2ae005bd4ea" providerId="ADAL" clId="{61122808-2E6B-44AC-8ADB-248BB4BE8DEA}" dt="2021-10-29T11:29:57.304" v="130" actId="255"/>
          <ac:spMkLst>
            <pc:docMk/>
            <pc:sldMk cId="3232414912" sldId="1141"/>
            <ac:spMk id="2" creationId="{00000000-0000-0000-0000-000000000000}"/>
          </ac:spMkLst>
        </pc:spChg>
        <pc:spChg chg="mod">
          <ac:chgData name="José Antonio Moreno Molina" userId="8367688f-ab1a-474e-82b4-e2ae005bd4ea" providerId="ADAL" clId="{61122808-2E6B-44AC-8ADB-248BB4BE8DEA}" dt="2021-10-29T11:50:41.521" v="379" actId="21"/>
          <ac:spMkLst>
            <pc:docMk/>
            <pc:sldMk cId="3232414912" sldId="1141"/>
            <ac:spMk id="3" creationId="{00000000-0000-0000-0000-000000000000}"/>
          </ac:spMkLst>
        </pc:spChg>
      </pc:sldChg>
      <pc:sldChg chg="del">
        <pc:chgData name="José Antonio Moreno Molina" userId="8367688f-ab1a-474e-82b4-e2ae005bd4ea" providerId="ADAL" clId="{61122808-2E6B-44AC-8ADB-248BB4BE8DEA}" dt="2021-10-29T11:33:19.459" v="132" actId="47"/>
        <pc:sldMkLst>
          <pc:docMk/>
          <pc:sldMk cId="1714665472" sldId="1142"/>
        </pc:sldMkLst>
      </pc:sldChg>
      <pc:sldChg chg="modSp">
        <pc:chgData name="José Antonio Moreno Molina" userId="8367688f-ab1a-474e-82b4-e2ae005bd4ea" providerId="ADAL" clId="{61122808-2E6B-44AC-8ADB-248BB4BE8DEA}" dt="2021-10-29T11:30:15.191" v="131"/>
        <pc:sldMkLst>
          <pc:docMk/>
          <pc:sldMk cId="3332123898" sldId="1145"/>
        </pc:sldMkLst>
        <pc:spChg chg="mod">
          <ac:chgData name="José Antonio Moreno Molina" userId="8367688f-ab1a-474e-82b4-e2ae005bd4ea" providerId="ADAL" clId="{61122808-2E6B-44AC-8ADB-248BB4BE8DEA}" dt="2021-10-29T11:30:15.191" v="131"/>
          <ac:spMkLst>
            <pc:docMk/>
            <pc:sldMk cId="3332123898" sldId="1145"/>
            <ac:spMk id="2" creationId="{D4255844-C23C-42BF-93F4-415B52BC37F3}"/>
          </ac:spMkLst>
        </pc:spChg>
      </pc:sldChg>
      <pc:sldChg chg="modSp add mod">
        <pc:chgData name="José Antonio Moreno Molina" userId="8367688f-ab1a-474e-82b4-e2ae005bd4ea" providerId="ADAL" clId="{61122808-2E6B-44AC-8ADB-248BB4BE8DEA}" dt="2021-10-29T11:47:31.115" v="337" actId="6549"/>
        <pc:sldMkLst>
          <pc:docMk/>
          <pc:sldMk cId="0" sldId="1197"/>
        </pc:sldMkLst>
        <pc:spChg chg="mod">
          <ac:chgData name="José Antonio Moreno Molina" userId="8367688f-ab1a-474e-82b4-e2ae005bd4ea" providerId="ADAL" clId="{61122808-2E6B-44AC-8ADB-248BB4BE8DEA}" dt="2021-10-29T11:47:31.115" v="337" actId="6549"/>
          <ac:spMkLst>
            <pc:docMk/>
            <pc:sldMk cId="0" sldId="1197"/>
            <ac:spMk id="2" creationId="{9BAFB33E-B07E-4B76-9756-FDA3D69052CB}"/>
          </ac:spMkLst>
        </pc:spChg>
        <pc:spChg chg="mod">
          <ac:chgData name="José Antonio Moreno Molina" userId="8367688f-ab1a-474e-82b4-e2ae005bd4ea" providerId="ADAL" clId="{61122808-2E6B-44AC-8ADB-248BB4BE8DEA}" dt="2021-10-29T11:46:55.213" v="336" actId="20577"/>
          <ac:spMkLst>
            <pc:docMk/>
            <pc:sldMk cId="0" sldId="1197"/>
            <ac:spMk id="3" creationId="{0FFC5868-459D-4420-BD90-76CDD6BC6929}"/>
          </ac:spMkLst>
        </pc:spChg>
      </pc:sldChg>
      <pc:sldChg chg="add">
        <pc:chgData name="José Antonio Moreno Molina" userId="8367688f-ab1a-474e-82b4-e2ae005bd4ea" providerId="ADAL" clId="{61122808-2E6B-44AC-8ADB-248BB4BE8DEA}" dt="2021-10-29T11:38:55.745" v="163"/>
        <pc:sldMkLst>
          <pc:docMk/>
          <pc:sldMk cId="0" sldId="1210"/>
        </pc:sldMkLst>
      </pc:sldChg>
      <pc:sldChg chg="modSp add mod">
        <pc:chgData name="José Antonio Moreno Molina" userId="8367688f-ab1a-474e-82b4-e2ae005bd4ea" providerId="ADAL" clId="{61122808-2E6B-44AC-8ADB-248BB4BE8DEA}" dt="2021-10-29T11:39:14.496" v="193" actId="20577"/>
        <pc:sldMkLst>
          <pc:docMk/>
          <pc:sldMk cId="0" sldId="1221"/>
        </pc:sldMkLst>
        <pc:spChg chg="mod">
          <ac:chgData name="José Antonio Moreno Molina" userId="8367688f-ab1a-474e-82b4-e2ae005bd4ea" providerId="ADAL" clId="{61122808-2E6B-44AC-8ADB-248BB4BE8DEA}" dt="2021-10-29T11:39:14.496" v="193" actId="20577"/>
          <ac:spMkLst>
            <pc:docMk/>
            <pc:sldMk cId="0" sldId="1221"/>
            <ac:spMk id="2" creationId="{61ADA8EA-2BFC-4155-9652-86C6B43B2C6F}"/>
          </ac:spMkLst>
        </pc:spChg>
      </pc:sldChg>
      <pc:sldChg chg="modSp add mod">
        <pc:chgData name="José Antonio Moreno Molina" userId="8367688f-ab1a-474e-82b4-e2ae005bd4ea" providerId="ADAL" clId="{61122808-2E6B-44AC-8ADB-248BB4BE8DEA}" dt="2021-10-29T11:38:55.806" v="164" actId="27636"/>
        <pc:sldMkLst>
          <pc:docMk/>
          <pc:sldMk cId="0" sldId="1228"/>
        </pc:sldMkLst>
        <pc:spChg chg="mod">
          <ac:chgData name="José Antonio Moreno Molina" userId="8367688f-ab1a-474e-82b4-e2ae005bd4ea" providerId="ADAL" clId="{61122808-2E6B-44AC-8ADB-248BB4BE8DEA}" dt="2021-10-29T11:38:55.806" v="164" actId="27636"/>
          <ac:spMkLst>
            <pc:docMk/>
            <pc:sldMk cId="0" sldId="1228"/>
            <ac:spMk id="3" creationId="{01EB0337-A05B-4AFC-B382-EDCD683F85DC}"/>
          </ac:spMkLst>
        </pc:spChg>
      </pc:sldChg>
      <pc:sldChg chg="modSp add mod">
        <pc:chgData name="José Antonio Moreno Molina" userId="8367688f-ab1a-474e-82b4-e2ae005bd4ea" providerId="ADAL" clId="{61122808-2E6B-44AC-8ADB-248BB4BE8DEA}" dt="2021-10-29T11:40:10.959" v="263" actId="255"/>
        <pc:sldMkLst>
          <pc:docMk/>
          <pc:sldMk cId="3004209421" sldId="1229"/>
        </pc:sldMkLst>
        <pc:spChg chg="mod">
          <ac:chgData name="José Antonio Moreno Molina" userId="8367688f-ab1a-474e-82b4-e2ae005bd4ea" providerId="ADAL" clId="{61122808-2E6B-44AC-8ADB-248BB4BE8DEA}" dt="2021-10-29T11:40:10.959" v="263" actId="255"/>
          <ac:spMkLst>
            <pc:docMk/>
            <pc:sldMk cId="3004209421" sldId="1229"/>
            <ac:spMk id="2" creationId="{00000000-0000-0000-0000-000000000000}"/>
          </ac:spMkLst>
        </pc:spChg>
      </pc:sldChg>
      <pc:sldChg chg="new del">
        <pc:chgData name="José Antonio Moreno Molina" userId="8367688f-ab1a-474e-82b4-e2ae005bd4ea" providerId="ADAL" clId="{61122808-2E6B-44AC-8ADB-248BB4BE8DEA}" dt="2021-10-29T11:42:49.462" v="289" actId="47"/>
        <pc:sldMkLst>
          <pc:docMk/>
          <pc:sldMk cId="3042294101" sldId="123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3520EF0-2B9C-47B7-9901-1837825CACD6}" type="datetimeFigureOut">
              <a:rPr lang="es-ES" smtClean="0"/>
              <a:t>29/10/2021</a:t>
            </a:fld>
            <a:endParaRPr lang="es-ES"/>
          </a:p>
        </p:txBody>
      </p:sp>
      <p:sp>
        <p:nvSpPr>
          <p:cNvPr id="4" name="Marcador de imagen d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876ABEDB-F4EE-4188-AAF8-554BD94ED9D8}" type="slidenum">
              <a:rPr lang="es-ES" smtClean="0"/>
              <a:t>‹Nº›</a:t>
            </a:fld>
            <a:endParaRPr lang="es-ES"/>
          </a:p>
        </p:txBody>
      </p:sp>
    </p:spTree>
    <p:extLst>
      <p:ext uri="{BB962C8B-B14F-4D97-AF65-F5344CB8AC3E}">
        <p14:creationId xmlns:p14="http://schemas.microsoft.com/office/powerpoint/2010/main" val="3102148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t>10/29/2021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10/29/2021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ec.europa.eu/environment/gpp/eu_gpp_criteria_en.ht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obcp.e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09709" y="1367161"/>
            <a:ext cx="8164294" cy="2683675"/>
          </a:xfrm>
        </p:spPr>
        <p:txBody>
          <a:bodyPr/>
          <a:lstStyle/>
          <a:p>
            <a:pPr algn="ctr"/>
            <a:r>
              <a:rPr lang="es-ES" sz="4000" b="1" dirty="0">
                <a:solidFill>
                  <a:schemeClr val="tx1"/>
                </a:solidFill>
                <a:latin typeface="Palatino Linotype" panose="02040502050505030304" pitchFamily="18" charset="0"/>
              </a:rPr>
              <a:t>CONTRATACIÓN PÚBLICA SOSTENIBLE Y CIRCULAR</a:t>
            </a:r>
          </a:p>
        </p:txBody>
      </p:sp>
      <p:sp>
        <p:nvSpPr>
          <p:cNvPr id="3" name="Subtítulo 2"/>
          <p:cNvSpPr>
            <a:spLocks noGrp="1"/>
          </p:cNvSpPr>
          <p:nvPr>
            <p:ph type="subTitle" idx="1"/>
          </p:nvPr>
        </p:nvSpPr>
        <p:spPr/>
        <p:txBody>
          <a:bodyPr/>
          <a:lstStyle/>
          <a:p>
            <a:r>
              <a:rPr lang="es-ES" dirty="0"/>
              <a:t>José Antonio Moreno </a:t>
            </a:r>
          </a:p>
          <a:p>
            <a:r>
              <a:rPr lang="es-ES" dirty="0"/>
              <a:t>Universidad de Castilla la Mancha</a:t>
            </a:r>
          </a:p>
        </p:txBody>
      </p:sp>
      <p:pic>
        <p:nvPicPr>
          <p:cNvPr id="1028" name="Picture 4" descr="Inicio">
            <a:extLst>
              <a:ext uri="{FF2B5EF4-FFF2-40B4-BE49-F238E27FC236}">
                <a16:creationId xmlns:a16="http://schemas.microsoft.com/office/drawing/2014/main" id="{945FDCD3-CFC0-4D13-B9F9-6515C5BABE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4407" y="5951415"/>
            <a:ext cx="2447925" cy="619125"/>
          </a:xfrm>
          <a:prstGeom prst="rect">
            <a:avLst/>
          </a:prstGeom>
          <a:noFill/>
          <a:extLst>
            <a:ext uri="{909E8E84-426E-40DD-AFC4-6F175D3DCCD1}">
              <a14:hiddenFill xmlns:a14="http://schemas.microsoft.com/office/drawing/2010/main">
                <a:solidFill>
                  <a:srgbClr val="FFFFFF"/>
                </a:solidFill>
              </a14:hiddenFill>
            </a:ext>
          </a:extLst>
        </p:spPr>
      </p:pic>
      <p:pic>
        <p:nvPicPr>
          <p:cNvPr id="1029" name="Imagen 1">
            <a:extLst>
              <a:ext uri="{FF2B5EF4-FFF2-40B4-BE49-F238E27FC236}">
                <a16:creationId xmlns:a16="http://schemas.microsoft.com/office/drawing/2014/main" id="{D08D7895-E66B-4405-BDDE-5A94F3ABB0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8682" y="5619281"/>
            <a:ext cx="1600200" cy="117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338639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a:bodyPr>
          <a:lstStyle/>
          <a:p>
            <a:r>
              <a:rPr lang="es-ES" sz="2000" b="1" dirty="0"/>
              <a:t>OBJETIVO 12</a:t>
            </a:r>
            <a:r>
              <a:rPr lang="es-ES" sz="2000" dirty="0"/>
              <a:t>: Garantizar modalidades de consumo y producción sostenibles. D</a:t>
            </a:r>
            <a:r>
              <a:rPr lang="es-ES" sz="2000" dirty="0">
                <a:effectLst/>
              </a:rPr>
              <a:t>e carácter transversal, pretende</a:t>
            </a:r>
            <a:r>
              <a:rPr lang="es-ES" sz="2000" dirty="0"/>
              <a:t> fomentar el uso eficiente de los recursos y la energía, la construcción de infraestructuras que no dañen el medio ambiente, la mejora del acceso a los servicios básicos y la creación de empleos ecológicos, justamente remunerados y con buenas condiciones laborales</a:t>
            </a:r>
          </a:p>
          <a:p>
            <a:pPr marL="0" indent="0">
              <a:buNone/>
            </a:pPr>
            <a:endParaRPr lang="es-ES" sz="2000" dirty="0"/>
          </a:p>
          <a:p>
            <a:pPr lvl="1"/>
            <a:r>
              <a:rPr lang="es-ES" sz="2000" b="1" dirty="0"/>
              <a:t>META 12.7:</a:t>
            </a:r>
            <a:r>
              <a:rPr lang="es-ES" sz="2000" dirty="0"/>
              <a:t> Promover prácticas de adquisición pública que sean sostenibles, de conformidad con las políticas y prioridades nacionales</a:t>
            </a:r>
          </a:p>
        </p:txBody>
      </p:sp>
    </p:spTree>
    <p:extLst>
      <p:ext uri="{BB962C8B-B14F-4D97-AF65-F5344CB8AC3E}">
        <p14:creationId xmlns:p14="http://schemas.microsoft.com/office/powerpoint/2010/main" val="3295224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7A8C86-158E-44E6-9EAB-96E1F1C27CC4}"/>
              </a:ext>
            </a:extLst>
          </p:cNvPr>
          <p:cNvSpPr>
            <a:spLocks noGrp="1"/>
          </p:cNvSpPr>
          <p:nvPr>
            <p:ph type="title"/>
          </p:nvPr>
        </p:nvSpPr>
        <p:spPr/>
        <p:txBody>
          <a:bodyPr>
            <a:normAutofit/>
          </a:bodyPr>
          <a:lstStyle/>
          <a:p>
            <a:r>
              <a:rPr lang="es-ES" sz="2800" b="1" dirty="0"/>
              <a:t>ANTECEDENTES DERECHO UE</a:t>
            </a:r>
          </a:p>
        </p:txBody>
      </p:sp>
      <p:sp>
        <p:nvSpPr>
          <p:cNvPr id="3" name="Marcador de contenido 2">
            <a:extLst>
              <a:ext uri="{FF2B5EF4-FFF2-40B4-BE49-F238E27FC236}">
                <a16:creationId xmlns:a16="http://schemas.microsoft.com/office/drawing/2014/main" id="{70373191-2468-4E49-B49C-4E31CFD17E02}"/>
              </a:ext>
            </a:extLst>
          </p:cNvPr>
          <p:cNvSpPr>
            <a:spLocks noGrp="1"/>
          </p:cNvSpPr>
          <p:nvPr>
            <p:ph idx="1"/>
          </p:nvPr>
        </p:nvSpPr>
        <p:spPr/>
        <p:txBody>
          <a:bodyPr/>
          <a:lstStyle/>
          <a:p>
            <a:r>
              <a:rPr lang="es-ES" dirty="0"/>
              <a:t>Libro Verde de la Comisión Europea “La contratación pública en la UE: reflexiones para el futuro”, de 1996</a:t>
            </a:r>
          </a:p>
          <a:p>
            <a:r>
              <a:rPr lang="es-ES" dirty="0"/>
              <a:t>Comunicación interpretativa de la Comisión sobre la legislación comunitaria de contratos públicos y las posibilidades de integrar los aspectos medioambientales en la contratación pública (COM 2001, 274 final) </a:t>
            </a:r>
          </a:p>
          <a:p>
            <a:r>
              <a:rPr lang="es-ES" dirty="0"/>
              <a:t>Sexto programa de acción en materia de medio ambiente (2001 – 2010): la contratación pública ofrece un potencial considerable para introducir en el mercado la dimensión medioambiental si los poderes adjudicadores utilizan el rendimiento ecológico como criterio de adjudicación</a:t>
            </a:r>
          </a:p>
          <a:p>
            <a:r>
              <a:rPr lang="es-ES" dirty="0"/>
              <a:t>Directiva clásica 2004/18</a:t>
            </a:r>
          </a:p>
        </p:txBody>
      </p:sp>
    </p:spTree>
    <p:extLst>
      <p:ext uri="{BB962C8B-B14F-4D97-AF65-F5344CB8AC3E}">
        <p14:creationId xmlns:p14="http://schemas.microsoft.com/office/powerpoint/2010/main" val="22762452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a:extLst>
              <a:ext uri="{FF2B5EF4-FFF2-40B4-BE49-F238E27FC236}">
                <a16:creationId xmlns:a16="http://schemas.microsoft.com/office/drawing/2014/main" id="{9412DABD-22FD-402C-85A2-71F37319A0F4}"/>
              </a:ext>
            </a:extLst>
          </p:cNvPr>
          <p:cNvSpPr>
            <a:spLocks noGrp="1" noChangeArrowheads="1"/>
          </p:cNvSpPr>
          <p:nvPr>
            <p:ph type="title"/>
          </p:nvPr>
        </p:nvSpPr>
        <p:spPr/>
        <p:txBody>
          <a:bodyPr/>
          <a:lstStyle/>
          <a:p>
            <a:pPr eaLnBrk="1" hangingPunct="1"/>
            <a:r>
              <a:rPr lang="es-ES" altLang="es-ES" sz="2800" b="1" dirty="0">
                <a:solidFill>
                  <a:srgbClr val="92D050"/>
                </a:solidFill>
              </a:rPr>
              <a:t>IMPORTANTE JURISPRUDENCIA TRIBUNAL DE JUSTICIA DE LA UNIÓN EUROPEA</a:t>
            </a:r>
          </a:p>
        </p:txBody>
      </p:sp>
      <p:sp>
        <p:nvSpPr>
          <p:cNvPr id="20483" name="Rectangle 3">
            <a:extLst>
              <a:ext uri="{FF2B5EF4-FFF2-40B4-BE49-F238E27FC236}">
                <a16:creationId xmlns:a16="http://schemas.microsoft.com/office/drawing/2014/main" id="{D422EC4D-20E5-441B-9B3F-37BCD7D4F0A9}"/>
              </a:ext>
            </a:extLst>
          </p:cNvPr>
          <p:cNvSpPr>
            <a:spLocks noGrp="1" noChangeArrowheads="1"/>
          </p:cNvSpPr>
          <p:nvPr>
            <p:ph type="body" idx="1"/>
          </p:nvPr>
        </p:nvSpPr>
        <p:spPr>
          <a:xfrm>
            <a:off x="553673" y="1778466"/>
            <a:ext cx="9501553" cy="4654085"/>
          </a:xfrm>
        </p:spPr>
        <p:txBody>
          <a:bodyPr>
            <a:normAutofit fontScale="92500" lnSpcReduction="10000"/>
          </a:bodyPr>
          <a:lstStyle/>
          <a:p>
            <a:pPr eaLnBrk="1" hangingPunct="1">
              <a:lnSpc>
                <a:spcPct val="90000"/>
              </a:lnSpc>
              <a:defRPr/>
            </a:pPr>
            <a:r>
              <a:rPr lang="es-ES" altLang="es-ES" sz="2400" dirty="0"/>
              <a:t>En la sentencia de 17 de septiembre de 2002, Concordia Bus </a:t>
            </a:r>
            <a:r>
              <a:rPr lang="es-ES" altLang="es-ES" sz="2400" dirty="0" err="1"/>
              <a:t>Finland</a:t>
            </a:r>
            <a:r>
              <a:rPr lang="es-ES" altLang="es-ES" sz="2400" dirty="0"/>
              <a:t>, el TJUE declaró que las Directivas comunitarias sobre contratos no pueden interpretarse en el sentido de que cada uno de los criterios de adjudicación adoptados por la entidad adjudicadora con el fin de identificar la oferta económicamente más ventajosa deba ser necesariamente de naturaleza meramente económica y admitió que la entidad adjudicadora utilice criterios ecológicos siempre que:</a:t>
            </a:r>
          </a:p>
          <a:p>
            <a:pPr marL="0" indent="0" eaLnBrk="1" hangingPunct="1">
              <a:lnSpc>
                <a:spcPct val="90000"/>
              </a:lnSpc>
              <a:buNone/>
              <a:defRPr/>
            </a:pPr>
            <a:r>
              <a:rPr lang="es-ES" altLang="es-ES" sz="2400" dirty="0"/>
              <a:t>		 -esté relacionado con el objeto del contrato</a:t>
            </a:r>
          </a:p>
          <a:p>
            <a:pPr marL="0" indent="0" eaLnBrk="1" hangingPunct="1">
              <a:lnSpc>
                <a:spcPct val="90000"/>
              </a:lnSpc>
              <a:buNone/>
              <a:defRPr/>
            </a:pPr>
            <a:r>
              <a:rPr lang="es-ES" altLang="es-ES" sz="2400" dirty="0"/>
              <a:t>		-no confiera a dicha entidad adjudicadora una libertad 					incondicional de elección, </a:t>
            </a:r>
          </a:p>
          <a:p>
            <a:pPr marL="0" indent="0" eaLnBrk="1" hangingPunct="1">
              <a:lnSpc>
                <a:spcPct val="90000"/>
              </a:lnSpc>
              <a:buNone/>
              <a:defRPr/>
            </a:pPr>
            <a:r>
              <a:rPr lang="es-ES" altLang="es-ES" sz="2400" dirty="0"/>
              <a:t>		-se mencione expresamente en el pliego de cláusulas 						administrativas particulares o en el anuncio de licitación </a:t>
            </a:r>
          </a:p>
          <a:p>
            <a:pPr marL="0" indent="0" eaLnBrk="1" hangingPunct="1">
              <a:lnSpc>
                <a:spcPct val="90000"/>
              </a:lnSpc>
              <a:buNone/>
              <a:defRPr/>
            </a:pPr>
            <a:r>
              <a:rPr lang="es-ES" altLang="es-ES" sz="2400" dirty="0"/>
              <a:t>		-y respete todos los principios fundamentales del Derecho 				comunitario, en particular el principio de no discriminación</a:t>
            </a:r>
          </a:p>
        </p:txBody>
      </p:sp>
    </p:spTree>
    <p:extLst>
      <p:ext uri="{BB962C8B-B14F-4D97-AF65-F5344CB8AC3E}">
        <p14:creationId xmlns:p14="http://schemas.microsoft.com/office/powerpoint/2010/main" val="661066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F551B5-FB2F-4909-A19D-0E8743A4EAD1}"/>
              </a:ext>
            </a:extLst>
          </p:cNvPr>
          <p:cNvSpPr>
            <a:spLocks noGrp="1"/>
          </p:cNvSpPr>
          <p:nvPr>
            <p:ph type="title"/>
          </p:nvPr>
        </p:nvSpPr>
        <p:spPr/>
        <p:txBody>
          <a:bodyPr/>
          <a:lstStyle/>
          <a:p>
            <a:endParaRPr lang="es-ES"/>
          </a:p>
        </p:txBody>
      </p:sp>
      <p:sp>
        <p:nvSpPr>
          <p:cNvPr id="3" name="Marcador de contenido 2">
            <a:extLst>
              <a:ext uri="{FF2B5EF4-FFF2-40B4-BE49-F238E27FC236}">
                <a16:creationId xmlns:a16="http://schemas.microsoft.com/office/drawing/2014/main" id="{6C49B71D-F38E-4D2D-8DDD-05FD643F5F5C}"/>
              </a:ext>
            </a:extLst>
          </p:cNvPr>
          <p:cNvSpPr>
            <a:spLocks noGrp="1"/>
          </p:cNvSpPr>
          <p:nvPr>
            <p:ph idx="1"/>
          </p:nvPr>
        </p:nvSpPr>
        <p:spPr/>
        <p:txBody>
          <a:bodyPr>
            <a:normAutofit/>
          </a:bodyPr>
          <a:lstStyle/>
          <a:p>
            <a:r>
              <a:rPr lang="es-ES" dirty="0"/>
              <a:t>STJUE Comisión v. Países Bajos, de 10 de mayo de 2012:  analiza la compatibilidad con el Derecho UE de la exigencia de una etiqueta ecológica (EKO) y de  una etiqueta relativa al comercio justo (MAX HAVELAAR) en el marco del procedimiento de adjudicación de un contrato de suministro de té y café. Su doctrina supera las concepciones más estrictas de la vinculación de los criterios de adjudicación al objeto del contrato y entiende que no es necesario que un criterio de adjudicación se refiera a una característica intrínseca de un producto, es decir, a un elemento incorporado materialmente en éste</a:t>
            </a:r>
          </a:p>
        </p:txBody>
      </p:sp>
    </p:spTree>
    <p:extLst>
      <p:ext uri="{BB962C8B-B14F-4D97-AF65-F5344CB8AC3E}">
        <p14:creationId xmlns:p14="http://schemas.microsoft.com/office/powerpoint/2010/main" val="5733377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FB33E-B07E-4B76-9756-FDA3D69052CB}"/>
              </a:ext>
            </a:extLst>
          </p:cNvPr>
          <p:cNvSpPr>
            <a:spLocks noGrp="1"/>
          </p:cNvSpPr>
          <p:nvPr>
            <p:ph type="title"/>
          </p:nvPr>
        </p:nvSpPr>
        <p:spPr/>
        <p:txBody>
          <a:bodyPr/>
          <a:lstStyle/>
          <a:p>
            <a:pPr>
              <a:defRPr/>
            </a:pPr>
            <a:endParaRPr lang="es-ES" sz="2800" b="1" dirty="0">
              <a:solidFill>
                <a:srgbClr val="00B0F0"/>
              </a:solidFill>
            </a:endParaRPr>
          </a:p>
        </p:txBody>
      </p:sp>
      <p:sp>
        <p:nvSpPr>
          <p:cNvPr id="3" name="Marcador de contenido 2">
            <a:extLst>
              <a:ext uri="{FF2B5EF4-FFF2-40B4-BE49-F238E27FC236}">
                <a16:creationId xmlns:a16="http://schemas.microsoft.com/office/drawing/2014/main" id="{0FFC5868-459D-4420-BD90-76CDD6BC6929}"/>
              </a:ext>
            </a:extLst>
          </p:cNvPr>
          <p:cNvSpPr>
            <a:spLocks noGrp="1"/>
          </p:cNvSpPr>
          <p:nvPr>
            <p:ph idx="1"/>
          </p:nvPr>
        </p:nvSpPr>
        <p:spPr/>
        <p:txBody>
          <a:bodyPr>
            <a:normAutofit fontScale="92500"/>
          </a:bodyPr>
          <a:lstStyle/>
          <a:p>
            <a:pPr>
              <a:defRPr/>
            </a:pPr>
            <a:r>
              <a:rPr lang="es-ES" sz="2800" dirty="0"/>
              <a:t>La sentencia TJUE de 30 de enero de 2020, Tim </a:t>
            </a:r>
            <a:r>
              <a:rPr lang="es-ES" sz="2800" dirty="0" err="1"/>
              <a:t>SpA</a:t>
            </a:r>
            <a:r>
              <a:rPr lang="es-ES" sz="2800" dirty="0"/>
              <a:t>, consagra como principios generales de los contratos públicos la obligación de cumplimiento por parte de los contratistas, en la ejecución del contrato, de las obligaciones en materia medioambiental, social y laboral, como establece el apartado 2 del artículo 18 de la Directiva 2014/24. Entiende el TJUE que el legislador de la Unión ha querido erigir estos requisitos en principios</a:t>
            </a:r>
          </a:p>
          <a:p>
            <a:pPr>
              <a:defRPr/>
            </a:pPr>
            <a:endParaRPr lang="es-E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80B20A-72CC-454E-A443-DC81CDBF6E87}"/>
              </a:ext>
            </a:extLst>
          </p:cNvPr>
          <p:cNvSpPr>
            <a:spLocks noGrp="1"/>
          </p:cNvSpPr>
          <p:nvPr>
            <p:ph type="title"/>
          </p:nvPr>
        </p:nvSpPr>
        <p:spPr/>
        <p:txBody>
          <a:bodyPr>
            <a:normAutofit/>
          </a:bodyPr>
          <a:lstStyle/>
          <a:p>
            <a:r>
              <a:rPr lang="es-ES" sz="2800" b="1" dirty="0"/>
              <a:t>IMPULSO DE LA UNIÓN EUROPEA</a:t>
            </a:r>
            <a:endParaRPr lang="es-ES_tradnl" sz="2800" b="1" dirty="0"/>
          </a:p>
        </p:txBody>
      </p:sp>
      <p:sp>
        <p:nvSpPr>
          <p:cNvPr id="3" name="Marcador de contenido 2">
            <a:extLst>
              <a:ext uri="{FF2B5EF4-FFF2-40B4-BE49-F238E27FC236}">
                <a16:creationId xmlns:a16="http://schemas.microsoft.com/office/drawing/2014/main" id="{B1E59CE9-15F3-4FD8-8CD6-099E2BAFA1C3}"/>
              </a:ext>
            </a:extLst>
          </p:cNvPr>
          <p:cNvSpPr>
            <a:spLocks noGrp="1"/>
          </p:cNvSpPr>
          <p:nvPr>
            <p:ph idx="1"/>
          </p:nvPr>
        </p:nvSpPr>
        <p:spPr/>
        <p:txBody>
          <a:bodyPr>
            <a:normAutofit fontScale="77500" lnSpcReduction="20000"/>
          </a:bodyPr>
          <a:lstStyle/>
          <a:p>
            <a:r>
              <a:rPr lang="es-ES" dirty="0"/>
              <a:t>Comunicación de la Comisión “Contratación pública para un medio ambiente mejor” (COM 2008, 400 final), define la </a:t>
            </a:r>
            <a:r>
              <a:rPr lang="es-ES" dirty="0">
                <a:solidFill>
                  <a:schemeClr val="tx2"/>
                </a:solidFill>
              </a:rPr>
              <a:t>Contratación Pública Ecológica (CPE) </a:t>
            </a:r>
            <a:r>
              <a:rPr lang="es-ES" dirty="0"/>
              <a:t>como:</a:t>
            </a:r>
          </a:p>
          <a:p>
            <a:pPr marL="0" indent="0">
              <a:buNone/>
            </a:pPr>
            <a:endParaRPr lang="es-ES" dirty="0"/>
          </a:p>
          <a:p>
            <a:pPr marL="0" indent="0">
              <a:buNone/>
            </a:pPr>
            <a:r>
              <a:rPr lang="es-ES" dirty="0"/>
              <a:t>“un proceso por el cual las autoridades públicas tratan de adquirir mercancías, servicios y obras con un impacto medioambiental reducido durante su ciclo de vida, en comparación con el de mercancías, servicios y obras con la misma función primaria que se adquirirían en su lugar”</a:t>
            </a:r>
          </a:p>
          <a:p>
            <a:pPr marL="0" indent="0">
              <a:buNone/>
            </a:pPr>
            <a:r>
              <a:rPr lang="es-ES" dirty="0"/>
              <a:t> </a:t>
            </a:r>
          </a:p>
          <a:p>
            <a:r>
              <a:rPr lang="es-ES" dirty="0"/>
              <a:t>Manual de Adquisiciones Ecológicas, Comisión UE, 2016</a:t>
            </a:r>
            <a:r>
              <a:rPr lang="es-ES" i="1" dirty="0"/>
              <a:t> </a:t>
            </a:r>
          </a:p>
          <a:p>
            <a:r>
              <a:rPr lang="es-ES" dirty="0"/>
              <a:t>Plan de acción de la UE para la economía circular (COM 2015, 614 final), que tiene como objetivo lograr una economía sostenible, </a:t>
            </a:r>
            <a:r>
              <a:rPr lang="es-ES" dirty="0" err="1"/>
              <a:t>hipocarbónica</a:t>
            </a:r>
            <a:r>
              <a:rPr lang="es-ES" dirty="0"/>
              <a:t>, eficiente en el uso de los recursos y competitiva, en la que el valor de los productos, los materiales y los recursos se mantengan en la economía durante el mayor tiempo posible y en la que se reduzca el mínimo la generación de residuos. </a:t>
            </a:r>
          </a:p>
          <a:p>
            <a:endParaRPr lang="es-ES" dirty="0"/>
          </a:p>
          <a:p>
            <a:pPr marL="0" indent="0">
              <a:buNone/>
            </a:pPr>
            <a:r>
              <a:rPr lang="es-ES" dirty="0"/>
              <a:t>“la contratación pública puede desempeñar un papel clave en el objetivo de la economía circular, a través de sus acciones sobre contratación pública ecológica”</a:t>
            </a:r>
          </a:p>
          <a:p>
            <a:endParaRPr lang="es-ES_tradnl" dirty="0"/>
          </a:p>
        </p:txBody>
      </p:sp>
    </p:spTree>
    <p:extLst>
      <p:ext uri="{BB962C8B-B14F-4D97-AF65-F5344CB8AC3E}">
        <p14:creationId xmlns:p14="http://schemas.microsoft.com/office/powerpoint/2010/main" val="18984471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47485D6D-85FB-4622-A32F-C626BFF8764F}"/>
              </a:ext>
            </a:extLst>
          </p:cNvPr>
          <p:cNvSpPr>
            <a:spLocks noGrp="1" noChangeArrowheads="1"/>
          </p:cNvSpPr>
          <p:nvPr>
            <p:ph type="title"/>
          </p:nvPr>
        </p:nvSpPr>
        <p:spPr/>
        <p:txBody>
          <a:bodyPr>
            <a:normAutofit/>
          </a:bodyPr>
          <a:lstStyle/>
          <a:p>
            <a:pPr>
              <a:defRPr/>
            </a:pPr>
            <a:r>
              <a:rPr lang="en-GB" altLang="nl-NL" sz="2800" b="1" dirty="0">
                <a:solidFill>
                  <a:srgbClr val="92D050"/>
                </a:solidFill>
              </a:rPr>
              <a:t>LA ESTRATEGIA 2020 Y EL MERCADO INTERIOR</a:t>
            </a:r>
            <a:endParaRPr lang="en-US" altLang="nl-NL" sz="2800" b="1" dirty="0">
              <a:solidFill>
                <a:srgbClr val="92D050"/>
              </a:solidFill>
            </a:endParaRPr>
          </a:p>
        </p:txBody>
      </p:sp>
      <p:sp>
        <p:nvSpPr>
          <p:cNvPr id="11267" name="Rectangle 3">
            <a:extLst>
              <a:ext uri="{FF2B5EF4-FFF2-40B4-BE49-F238E27FC236}">
                <a16:creationId xmlns:a16="http://schemas.microsoft.com/office/drawing/2014/main" id="{53311D8E-3A4E-4A23-930C-67083EDCA7D8}"/>
              </a:ext>
            </a:extLst>
          </p:cNvPr>
          <p:cNvSpPr>
            <a:spLocks noGrp="1" noChangeArrowheads="1"/>
          </p:cNvSpPr>
          <p:nvPr>
            <p:ph type="body" idx="1"/>
          </p:nvPr>
        </p:nvSpPr>
        <p:spPr/>
        <p:txBody>
          <a:bodyPr>
            <a:normAutofit fontScale="92500"/>
          </a:bodyPr>
          <a:lstStyle/>
          <a:p>
            <a:pPr marL="0" indent="0">
              <a:buNone/>
              <a:defRPr/>
            </a:pPr>
            <a:r>
              <a:rPr lang="es-ES" altLang="nl-NL" sz="2000" dirty="0">
                <a:ea typeface="ＭＳ Ｐゴシック" panose="020B0600070205080204" pitchFamily="34" charset="-128"/>
              </a:rPr>
              <a:t>La Estrategia Europa 2020 para un crecimiento inteligente, sostenible e integrado plantea la necesidad de que la contratación pública:</a:t>
            </a:r>
          </a:p>
          <a:p>
            <a:pPr marL="0" indent="0">
              <a:buNone/>
              <a:defRPr/>
            </a:pPr>
            <a:endParaRPr lang="es-ES" altLang="nl-NL" sz="2000" dirty="0">
              <a:ea typeface="ＭＳ Ｐゴシック" panose="020B0600070205080204" pitchFamily="34" charset="-128"/>
            </a:endParaRPr>
          </a:p>
          <a:p>
            <a:pPr algn="just">
              <a:defRPr/>
            </a:pPr>
            <a:r>
              <a:rPr lang="es-ES" altLang="nl-NL" sz="2000" dirty="0">
                <a:ea typeface="ＭＳ Ｐゴシック" panose="020B0600070205080204" pitchFamily="34" charset="-128"/>
              </a:rPr>
              <a:t>mejore las condiciones generales que favorezcan la innovación por parte de las empresas en los mercados donde el sector público es un destacado comprador, haciendo un uso pleno de las políticas de demanda</a:t>
            </a:r>
          </a:p>
          <a:p>
            <a:pPr algn="just">
              <a:defRPr/>
            </a:pPr>
            <a:r>
              <a:rPr lang="es-ES" altLang="nl-NL" sz="2000" dirty="0">
                <a:ea typeface="ＭＳ Ｐゴシック" panose="020B0600070205080204" pitchFamily="34" charset="-128"/>
              </a:rPr>
              <a:t>apoye el cambio hacia una economía que haga un uso más eficiente de los recursos (con bajas emisiones de carbono, por ejemplo) fomentando la generalización de una contratación pública ecológica, y</a:t>
            </a:r>
          </a:p>
          <a:p>
            <a:pPr algn="just">
              <a:defRPr/>
            </a:pPr>
            <a:r>
              <a:rPr lang="es-ES" altLang="nl-NL" sz="2000" dirty="0">
                <a:ea typeface="ＭＳ Ｐゴシック" panose="020B0600070205080204" pitchFamily="34" charset="-128"/>
              </a:rPr>
              <a:t>mejore el entorno empresarial, en especial para las PYMES innovadoras</a:t>
            </a:r>
            <a:r>
              <a:rPr lang="en-US" altLang="nl-NL" sz="2000" dirty="0">
                <a:ea typeface="ＭＳ Ｐゴシック" panose="020B0600070205080204" pitchFamily="34" charset="-128"/>
              </a:rPr>
              <a:t> </a:t>
            </a:r>
          </a:p>
        </p:txBody>
      </p:sp>
    </p:spTree>
    <p:extLst>
      <p:ext uri="{BB962C8B-B14F-4D97-AF65-F5344CB8AC3E}">
        <p14:creationId xmlns:p14="http://schemas.microsoft.com/office/powerpoint/2010/main" val="1623191803"/>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FCBB79-A2F4-4FDA-9B38-1327B2F6E702}"/>
              </a:ext>
            </a:extLst>
          </p:cNvPr>
          <p:cNvSpPr>
            <a:spLocks noGrp="1"/>
          </p:cNvSpPr>
          <p:nvPr>
            <p:ph type="title"/>
          </p:nvPr>
        </p:nvSpPr>
        <p:spPr/>
        <p:txBody>
          <a:bodyPr/>
          <a:lstStyle/>
          <a:p>
            <a:endParaRPr lang="es-ES"/>
          </a:p>
        </p:txBody>
      </p:sp>
      <p:sp>
        <p:nvSpPr>
          <p:cNvPr id="3" name="Marcador de contenido 2">
            <a:extLst>
              <a:ext uri="{FF2B5EF4-FFF2-40B4-BE49-F238E27FC236}">
                <a16:creationId xmlns:a16="http://schemas.microsoft.com/office/drawing/2014/main" id="{1AFF0224-540D-43EB-B0EC-AC611C697F98}"/>
              </a:ext>
            </a:extLst>
          </p:cNvPr>
          <p:cNvSpPr>
            <a:spLocks noGrp="1"/>
          </p:cNvSpPr>
          <p:nvPr>
            <p:ph idx="1"/>
          </p:nvPr>
        </p:nvSpPr>
        <p:spPr/>
        <p:txBody>
          <a:bodyPr>
            <a:normAutofit lnSpcReduction="10000"/>
          </a:bodyPr>
          <a:lstStyle/>
          <a:p>
            <a:r>
              <a:rPr lang="es-ES" dirty="0"/>
              <a:t>Directiva 2014/24 sobre contratación pública:</a:t>
            </a:r>
          </a:p>
          <a:p>
            <a:pPr marL="0" indent="0">
              <a:buNone/>
            </a:pPr>
            <a:r>
              <a:rPr lang="es-ES" dirty="0"/>
              <a:t>“la contratación pública desempeña un papel clave en la Estrategia Europa 2020 para un crecimiento inteligente, sostenible e integrador, como uno de los instrumentos basados en el mercado que deben utilizarse para conseguir un crecimiento inteligente, sostenible e integrador, garantizando al mismo tiempo un uso más eficiente de los fondos públicos”</a:t>
            </a:r>
          </a:p>
          <a:p>
            <a:pPr marL="0" indent="0">
              <a:buNone/>
            </a:pPr>
            <a:r>
              <a:rPr lang="es-ES" dirty="0"/>
              <a:t>“El artículo 11 del TFUE requiere que las exigencias de la protección del medio ambiente se integren en la definición y en la realización de las políticas y acciones de la Unión, en particular con objeto de fomentar un desarrollo sostenible. La presente Directiva clarifica de qué modo pueden contribuir los poderes adjudicadores a la protección del medio ambiente y al fomento del desarrollo sostenible, garantizando al mismo tiempo la posibilidad de obtener para sus contratos la mejor relación calidad- precio”</a:t>
            </a:r>
          </a:p>
        </p:txBody>
      </p:sp>
    </p:spTree>
    <p:extLst>
      <p:ext uri="{BB962C8B-B14F-4D97-AF65-F5344CB8AC3E}">
        <p14:creationId xmlns:p14="http://schemas.microsoft.com/office/powerpoint/2010/main" val="3088637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lnSpcReduction="10000"/>
          </a:bodyPr>
          <a:lstStyle/>
          <a:p>
            <a:r>
              <a:rPr lang="es-ES" dirty="0"/>
              <a:t>La Comunicación de la Comisión al Parlamento Europeo, al Consejo, al Comité Económico y Social Europeo y al Comité de las Regiones: “Plan de Inversiones para una Europa Sostenible. Plan de Inversiones del Pacto Verde Europeo” (COM (2020) 21 final, de 14 de enero de 2020), plantea el Pacto Verde Europeo como la respuesta de la Unión Europea a los retos climáticos y medioambientales.   </a:t>
            </a:r>
          </a:p>
          <a:p>
            <a:r>
              <a:rPr lang="es-ES" dirty="0"/>
              <a:t>El Plan de Inversiones para una Europa Sostenible posibilitará la transición hacia una economía verde y climáticamente neutra mediante medidas específicas en ámbitos que incidan de manera directa en las decisiones de inversión de los inversores privados y las entidades públicas.</a:t>
            </a:r>
          </a:p>
          <a:p>
            <a:r>
              <a:rPr lang="es-ES" dirty="0"/>
              <a:t>Se prevé en el Pacto que la Comisión "propondrá nuevas normas y orientaciones para la contratación pública ecológica (…) y un instrumento de control para la contratación pública sostenible que garantice la </a:t>
            </a:r>
            <a:r>
              <a:rPr lang="es-ES" dirty="0" err="1"/>
              <a:t>ecologización</a:t>
            </a:r>
            <a:r>
              <a:rPr lang="es-ES" dirty="0"/>
              <a:t> de los proyectos de infraestructuras públicas".</a:t>
            </a:r>
          </a:p>
          <a:p>
            <a:endParaRPr lang="es-ES" dirty="0"/>
          </a:p>
        </p:txBody>
      </p:sp>
    </p:spTree>
    <p:extLst>
      <p:ext uri="{BB962C8B-B14F-4D97-AF65-F5344CB8AC3E}">
        <p14:creationId xmlns:p14="http://schemas.microsoft.com/office/powerpoint/2010/main" val="13364505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9E3117-9D80-47CE-B67F-A7BE3D956BEC}"/>
              </a:ext>
            </a:extLst>
          </p:cNvPr>
          <p:cNvSpPr>
            <a:spLocks noGrp="1"/>
          </p:cNvSpPr>
          <p:nvPr>
            <p:ph type="title"/>
          </p:nvPr>
        </p:nvSpPr>
        <p:spPr/>
        <p:txBody>
          <a:bodyPr>
            <a:normAutofit/>
          </a:bodyPr>
          <a:lstStyle/>
          <a:p>
            <a:pPr algn="just"/>
            <a:r>
              <a:rPr lang="es-ES" sz="2800" b="1" dirty="0"/>
              <a:t>RECEPCIÓN EN EL DERECHO ESPAÑOL</a:t>
            </a:r>
            <a:endParaRPr lang="es-ES_tradnl" sz="2800" b="1" dirty="0"/>
          </a:p>
        </p:txBody>
      </p:sp>
      <p:sp>
        <p:nvSpPr>
          <p:cNvPr id="3" name="Marcador de contenido 2">
            <a:extLst>
              <a:ext uri="{FF2B5EF4-FFF2-40B4-BE49-F238E27FC236}">
                <a16:creationId xmlns:a16="http://schemas.microsoft.com/office/drawing/2014/main" id="{B41FDE78-5957-4A7A-9E70-8424BA51229F}"/>
              </a:ext>
            </a:extLst>
          </p:cNvPr>
          <p:cNvSpPr>
            <a:spLocks noGrp="1"/>
          </p:cNvSpPr>
          <p:nvPr>
            <p:ph idx="1"/>
          </p:nvPr>
        </p:nvSpPr>
        <p:spPr/>
        <p:txBody>
          <a:bodyPr>
            <a:normAutofit/>
          </a:bodyPr>
          <a:lstStyle/>
          <a:p>
            <a:r>
              <a:rPr lang="es-ES" sz="1900" dirty="0"/>
              <a:t>LCSP 2007 y TRLCSP 2011: como condiciones especiales de ejecución del contrato (art. 118) y como criterio de valoración de las ofertas (art 150.1)</a:t>
            </a:r>
          </a:p>
          <a:p>
            <a:r>
              <a:rPr lang="es-ES" sz="1900" dirty="0"/>
              <a:t>Ley 2/2011, de 4 de marzo, de Economía Sostenible</a:t>
            </a:r>
          </a:p>
          <a:p>
            <a:r>
              <a:rPr lang="es-ES" sz="1900" dirty="0"/>
              <a:t>Ley 15/2014, de 16 de septiembre, de racionalización del Sector Público y otras medidas de reforma administrativa, que regula la eficiencia energética en las adquisiciones de las Administraciones públicas integradas en el Sector Público Estatal</a:t>
            </a:r>
            <a:endParaRPr lang="es-ES_tradnl" sz="1900" dirty="0"/>
          </a:p>
          <a:p>
            <a:endParaRPr lang="es-ES_tradnl" dirty="0"/>
          </a:p>
        </p:txBody>
      </p:sp>
    </p:spTree>
    <p:extLst>
      <p:ext uri="{BB962C8B-B14F-4D97-AF65-F5344CB8AC3E}">
        <p14:creationId xmlns:p14="http://schemas.microsoft.com/office/powerpoint/2010/main" val="3190358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DEFINICIONES</a:t>
            </a:r>
          </a:p>
        </p:txBody>
      </p:sp>
      <p:sp>
        <p:nvSpPr>
          <p:cNvPr id="3" name="Marcador de contenido 2"/>
          <p:cNvSpPr>
            <a:spLocks noGrp="1"/>
          </p:cNvSpPr>
          <p:nvPr>
            <p:ph idx="1"/>
          </p:nvPr>
        </p:nvSpPr>
        <p:spPr/>
        <p:txBody>
          <a:bodyPr>
            <a:normAutofit fontScale="92500"/>
          </a:bodyPr>
          <a:lstStyle/>
          <a:p>
            <a:r>
              <a:rPr lang="es-ES" u="sng" dirty="0"/>
              <a:t>Contratación pública ecológica: </a:t>
            </a:r>
            <a:r>
              <a:rPr lang="es-ES" dirty="0"/>
              <a:t> “un proceso por el cual las autoridades públicas tratan de adquirir mercancías, servicios y obras con un impacto medioambiental reducido durante su ciclo de vida, en comparación con el de mercancías, servicios y obras con la misma función primaria que se adquirirían en su lugar” </a:t>
            </a:r>
          </a:p>
          <a:p>
            <a:pPr marL="0" indent="0">
              <a:buNone/>
            </a:pPr>
            <a:r>
              <a:rPr lang="es-ES" dirty="0"/>
              <a:t>	Comisión UE: “Contratación pública para un medio ambiente mejor”, COM (2008) 	400</a:t>
            </a:r>
            <a:endParaRPr lang="es-ES" u="sng" dirty="0"/>
          </a:p>
          <a:p>
            <a:r>
              <a:rPr lang="es-ES" u="sng" dirty="0"/>
              <a:t>Contratación circular</a:t>
            </a:r>
            <a:r>
              <a:rPr lang="es-ES" dirty="0"/>
              <a:t>: “el proceso mediante el cual los poderes públicos adquieren obras, bienes o servicios que contribuyen a cerrar los ciclos de los materiales y la energía dentro de las cadenas de suministro, a la vez que minimizan y, en el mejor de los casos, evitan los efectos negativos para el medio ambiente y la generación de residuos a lo largo de su ciclo de vida”</a:t>
            </a:r>
          </a:p>
          <a:p>
            <a:pPr marL="0" indent="0">
              <a:buNone/>
            </a:pPr>
            <a:r>
              <a:rPr lang="es-ES" dirty="0"/>
              <a:t>	Comisión UE: </a:t>
            </a:r>
            <a:r>
              <a:rPr lang="es-ES" i="1" dirty="0"/>
              <a:t>Contratación pública para una economía circular. Orientación y 	buenas prácticas</a:t>
            </a:r>
            <a:r>
              <a:rPr lang="es-ES" dirty="0"/>
              <a:t>, Oficina de Publicaciones de la UE, Luxemburgo, 2018</a:t>
            </a:r>
          </a:p>
          <a:p>
            <a:pPr marL="0" indent="0">
              <a:buNone/>
            </a:pPr>
            <a:endParaRPr lang="es-ES" dirty="0"/>
          </a:p>
        </p:txBody>
      </p:sp>
    </p:spTree>
    <p:extLst>
      <p:ext uri="{BB962C8B-B14F-4D97-AF65-F5344CB8AC3E}">
        <p14:creationId xmlns:p14="http://schemas.microsoft.com/office/powerpoint/2010/main" val="22109989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F49C21-8C10-42AC-A698-380E18DE8E13}"/>
              </a:ext>
            </a:extLst>
          </p:cNvPr>
          <p:cNvSpPr>
            <a:spLocks noGrp="1"/>
          </p:cNvSpPr>
          <p:nvPr>
            <p:ph type="title"/>
          </p:nvPr>
        </p:nvSpPr>
        <p:spPr/>
        <p:txBody>
          <a:bodyPr>
            <a:normAutofit/>
          </a:bodyPr>
          <a:lstStyle/>
          <a:p>
            <a:br>
              <a:rPr lang="es-ES" sz="1800" b="1" dirty="0"/>
            </a:br>
            <a:endParaRPr lang="es-ES_tradnl" sz="1800" b="1" dirty="0"/>
          </a:p>
        </p:txBody>
      </p:sp>
      <p:sp>
        <p:nvSpPr>
          <p:cNvPr id="3" name="Marcador de contenido 2">
            <a:extLst>
              <a:ext uri="{FF2B5EF4-FFF2-40B4-BE49-F238E27FC236}">
                <a16:creationId xmlns:a16="http://schemas.microsoft.com/office/drawing/2014/main" id="{8BEE9C64-7093-4AA3-8629-96C44A1ECE43}"/>
              </a:ext>
            </a:extLst>
          </p:cNvPr>
          <p:cNvSpPr>
            <a:spLocks noGrp="1"/>
          </p:cNvSpPr>
          <p:nvPr>
            <p:ph idx="1"/>
          </p:nvPr>
        </p:nvSpPr>
        <p:spPr/>
        <p:txBody>
          <a:bodyPr>
            <a:normAutofit/>
          </a:bodyPr>
          <a:lstStyle/>
          <a:p>
            <a:pPr algn="just">
              <a:lnSpc>
                <a:spcPct val="120000"/>
              </a:lnSpc>
            </a:pPr>
            <a:r>
              <a:rPr lang="es-ES" dirty="0">
                <a:solidFill>
                  <a:schemeClr val="tx1"/>
                </a:solidFill>
              </a:rPr>
              <a:t>LCSP 2017:</a:t>
            </a:r>
          </a:p>
          <a:p>
            <a:pPr lvl="1" algn="just">
              <a:lnSpc>
                <a:spcPct val="120000"/>
              </a:lnSpc>
            </a:pPr>
            <a:r>
              <a:rPr lang="es-ES_tradnl" dirty="0"/>
              <a:t>E</a:t>
            </a:r>
            <a:r>
              <a:rPr lang="es-ES" dirty="0"/>
              <a:t>n su exposición de motivos señala como sus objetivos:</a:t>
            </a:r>
          </a:p>
          <a:p>
            <a:pPr marL="457200" lvl="1" indent="0" algn="just">
              <a:lnSpc>
                <a:spcPct val="120000"/>
              </a:lnSpc>
              <a:buNone/>
            </a:pPr>
            <a:r>
              <a:rPr lang="es-ES" dirty="0"/>
              <a:t>“conseguir que se utilice la contratación pública como instrumento para implementar las políticas tanto europeas como nacionales en materia social, medioambiental, de innovación y desarrollo, de promoción de las PYMES, y de defensa de la competencia”</a:t>
            </a:r>
          </a:p>
          <a:p>
            <a:pPr marL="457200" lvl="1" indent="0" algn="just">
              <a:lnSpc>
                <a:spcPct val="120000"/>
              </a:lnSpc>
              <a:buNone/>
            </a:pPr>
            <a:r>
              <a:rPr lang="es-ES" dirty="0"/>
              <a:t> “por primera vez,…… se establece la obligación de los órganos de contratación de velar porque el diseño de los criterios de adjudicación permita obtener obras, suministros y servicios de gran calidad, concretamente mediante la inclusión de aspectos cualitativos, medioambientales, sociales e innovadores vinculados al objeto del contrato”.</a:t>
            </a:r>
            <a:endParaRPr lang="es-ES_tradnl" dirty="0"/>
          </a:p>
          <a:p>
            <a:pPr lvl="1" algn="just">
              <a:lnSpc>
                <a:spcPct val="120000"/>
              </a:lnSpc>
            </a:pPr>
            <a:endParaRPr lang="es-ES_tradnl" sz="3600" b="1" dirty="0">
              <a:latin typeface="Cambria" panose="02040503050406030204" pitchFamily="18" charset="0"/>
            </a:endParaRPr>
          </a:p>
          <a:p>
            <a:pPr lvl="1"/>
            <a:endParaRPr lang="es-ES" b="1" dirty="0"/>
          </a:p>
          <a:p>
            <a:endParaRPr lang="es-ES_tradnl" dirty="0"/>
          </a:p>
        </p:txBody>
      </p:sp>
    </p:spTree>
    <p:extLst>
      <p:ext uri="{BB962C8B-B14F-4D97-AF65-F5344CB8AC3E}">
        <p14:creationId xmlns:p14="http://schemas.microsoft.com/office/powerpoint/2010/main" val="13068376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84C12A-1145-4197-9825-C7CA443ADD52}"/>
              </a:ext>
            </a:extLst>
          </p:cNvPr>
          <p:cNvSpPr>
            <a:spLocks noGrp="1"/>
          </p:cNvSpPr>
          <p:nvPr>
            <p:ph type="title"/>
          </p:nvPr>
        </p:nvSpPr>
        <p:spPr/>
        <p:txBody>
          <a:bodyPr>
            <a:normAutofit/>
          </a:bodyPr>
          <a:lstStyle/>
          <a:p>
            <a:pPr algn="just"/>
            <a:br>
              <a:rPr lang="es-ES" sz="2800" b="1" dirty="0"/>
            </a:br>
            <a:endParaRPr lang="es-ES_tradnl" sz="2800" b="1" dirty="0"/>
          </a:p>
        </p:txBody>
      </p:sp>
      <p:sp>
        <p:nvSpPr>
          <p:cNvPr id="3" name="Marcador de contenido 2">
            <a:extLst>
              <a:ext uri="{FF2B5EF4-FFF2-40B4-BE49-F238E27FC236}">
                <a16:creationId xmlns:a16="http://schemas.microsoft.com/office/drawing/2014/main" id="{F1320EAC-E54A-4E01-B8D9-6838C7015265}"/>
              </a:ext>
            </a:extLst>
          </p:cNvPr>
          <p:cNvSpPr>
            <a:spLocks noGrp="1"/>
          </p:cNvSpPr>
          <p:nvPr>
            <p:ph idx="1"/>
          </p:nvPr>
        </p:nvSpPr>
        <p:spPr/>
        <p:txBody>
          <a:bodyPr>
            <a:normAutofit fontScale="77500" lnSpcReduction="20000"/>
          </a:bodyPr>
          <a:lstStyle/>
          <a:p>
            <a:pPr algn="just">
              <a:buFont typeface="Wingdings" panose="05000000000000000000" pitchFamily="2" charset="2"/>
              <a:buChar char="Ø"/>
            </a:pPr>
            <a:endParaRPr lang="es-ES" sz="2600" b="1" u="sng" dirty="0"/>
          </a:p>
          <a:p>
            <a:pPr lvl="1" algn="just">
              <a:buFont typeface="Wingdings" panose="05000000000000000000" pitchFamily="2" charset="2"/>
              <a:buChar char="Ø"/>
            </a:pPr>
            <a:r>
              <a:rPr lang="es-ES" sz="2600" dirty="0"/>
              <a:t>Art. 1.3. LCSP 2017, principios generales: </a:t>
            </a:r>
          </a:p>
          <a:p>
            <a:pPr marL="914400" lvl="2" indent="0" algn="just">
              <a:buNone/>
            </a:pPr>
            <a:r>
              <a:rPr lang="es-ES" sz="2600" u="sng" dirty="0"/>
              <a:t>“En toda contratación pública se incorporarán de manera transversal y preceptiva criterios sociales y medioambientales </a:t>
            </a:r>
            <a:r>
              <a:rPr lang="es-ES" sz="2600" dirty="0"/>
              <a:t>siempre que guarde relación con el objeto del contrato, en la convicción de que su inclusión proporciona una mejor relación calidad-precio en la prestación contractual, así como una mayor y mejor eficiencia en la utilización de los fondos públicos”</a:t>
            </a:r>
          </a:p>
          <a:p>
            <a:pPr marL="800100" lvl="1" algn="just">
              <a:buFont typeface="Wingdings" panose="05000000000000000000" pitchFamily="2" charset="2"/>
              <a:buChar char="Ø"/>
            </a:pPr>
            <a:r>
              <a:rPr lang="es-ES" sz="2600" dirty="0"/>
              <a:t>Art. 28, necesidad e idoneidad del contrato y </a:t>
            </a:r>
            <a:r>
              <a:rPr lang="es-ES" sz="2600" u="sng" dirty="0"/>
              <a:t>eficiencia</a:t>
            </a:r>
            <a:r>
              <a:rPr lang="es-ES" sz="2600" dirty="0"/>
              <a:t> en la contratación:</a:t>
            </a:r>
          </a:p>
          <a:p>
            <a:pPr marL="1200150" lvl="2" algn="just">
              <a:buFont typeface="Wingdings" panose="05000000000000000000" pitchFamily="2" charset="2"/>
              <a:buChar char="Ø"/>
            </a:pPr>
            <a:r>
              <a:rPr lang="es-ES" sz="2600" dirty="0"/>
              <a:t>Las entidades del sector público………valorarán la incorporación de consideraciones …. medioambientales… como aspectos positivos en los procedimientos de contratación pública</a:t>
            </a:r>
            <a:endParaRPr lang="es-ES_tradnl" sz="2600" b="1" dirty="0"/>
          </a:p>
          <a:p>
            <a:pPr marL="0" indent="0">
              <a:buNone/>
            </a:pPr>
            <a:endParaRPr lang="es-ES_tradnl" dirty="0"/>
          </a:p>
        </p:txBody>
      </p:sp>
    </p:spTree>
    <p:extLst>
      <p:ext uri="{BB962C8B-B14F-4D97-AF65-F5344CB8AC3E}">
        <p14:creationId xmlns:p14="http://schemas.microsoft.com/office/powerpoint/2010/main" val="21076568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517236"/>
            <a:ext cx="8596668" cy="1320800"/>
          </a:xfrm>
        </p:spPr>
        <p:txBody>
          <a:bodyPr>
            <a:normAutofit/>
          </a:bodyPr>
          <a:lstStyle/>
          <a:p>
            <a:r>
              <a:rPr lang="es-ES" sz="2800" b="1" dirty="0"/>
              <a:t>IMPORTANCIA CONSULTAS PRELIMINARES MERCADO</a:t>
            </a:r>
          </a:p>
        </p:txBody>
      </p:sp>
      <p:sp>
        <p:nvSpPr>
          <p:cNvPr id="3" name="Marcador de contenido 2"/>
          <p:cNvSpPr>
            <a:spLocks noGrp="1"/>
          </p:cNvSpPr>
          <p:nvPr>
            <p:ph idx="1"/>
          </p:nvPr>
        </p:nvSpPr>
        <p:spPr/>
        <p:txBody>
          <a:bodyPr>
            <a:noAutofit/>
          </a:bodyPr>
          <a:lstStyle/>
          <a:p>
            <a:r>
              <a:rPr lang="es-ES" sz="1600" dirty="0"/>
              <a:t>Los compradores deben conocer el mercado (productos, proveedores, fabricantes, proveedores de servicios, etc.) para ayudarles a comprender mejor lo que ya está disponible y lo que es posible. </a:t>
            </a:r>
          </a:p>
          <a:p>
            <a:r>
              <a:rPr lang="es-ES" sz="1600" dirty="0"/>
              <a:t>Consultas preliminares permiten la exploración y la promoción de nuevos conceptos empresariales. El diálogo con los proveedores puede determinar el potencial y la viabilidad de nuevos modelos de servicios, como los sistemas de servicios de productos, opciones de arrendamiento, pago por uso, uso compartido o compra-retroventa.</a:t>
            </a:r>
          </a:p>
          <a:p>
            <a:r>
              <a:rPr lang="es-ES" sz="1600" dirty="0"/>
              <a:t>La contratación circular exige a menudo pasar de un enfoque en que el comprador establece exclusivamente las especificaciones técnicas a un proceso en el que las especificaciones se establecen tras intercambios entre los proveedores y los compradores</a:t>
            </a:r>
          </a:p>
          <a:p>
            <a:pPr marL="0" indent="0">
              <a:buNone/>
            </a:pPr>
            <a:r>
              <a:rPr lang="es-ES" sz="1600" dirty="0"/>
              <a:t>	Comisión UE: </a:t>
            </a:r>
            <a:r>
              <a:rPr lang="es-ES" sz="1600" i="1" dirty="0"/>
              <a:t>Contratación pública para una economía circular. Orientación y 	buenas 	prácticas</a:t>
            </a:r>
            <a:r>
              <a:rPr lang="es-ES" sz="1600" dirty="0"/>
              <a:t>, Oficina de Publicaciones de la UE, Luxemburgo, 2018</a:t>
            </a:r>
          </a:p>
          <a:p>
            <a:pPr marL="0" indent="0">
              <a:buNone/>
            </a:pPr>
            <a:r>
              <a:rPr lang="es-ES" sz="1600" dirty="0"/>
              <a:t>	CARMEN DE GUERRERO “¿Compra pública de innovación en tiempo de COVID-19? La 	utilización de las consultas preliminares del mercado”, www.obcp.es</a:t>
            </a:r>
          </a:p>
          <a:p>
            <a:endParaRPr lang="es-ES" sz="1600" dirty="0"/>
          </a:p>
        </p:txBody>
      </p:sp>
    </p:spTree>
    <p:extLst>
      <p:ext uri="{BB962C8B-B14F-4D97-AF65-F5344CB8AC3E}">
        <p14:creationId xmlns:p14="http://schemas.microsoft.com/office/powerpoint/2010/main" val="40452266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0B9CB9-457F-4901-B490-B83F991D807F}"/>
              </a:ext>
            </a:extLst>
          </p:cNvPr>
          <p:cNvSpPr>
            <a:spLocks noGrp="1"/>
          </p:cNvSpPr>
          <p:nvPr>
            <p:ph type="title"/>
          </p:nvPr>
        </p:nvSpPr>
        <p:spPr/>
        <p:txBody>
          <a:bodyPr/>
          <a:lstStyle/>
          <a:p>
            <a:endParaRPr lang="es-ES"/>
          </a:p>
        </p:txBody>
      </p:sp>
      <p:sp>
        <p:nvSpPr>
          <p:cNvPr id="3" name="Marcador de contenido 2">
            <a:extLst>
              <a:ext uri="{FF2B5EF4-FFF2-40B4-BE49-F238E27FC236}">
                <a16:creationId xmlns:a16="http://schemas.microsoft.com/office/drawing/2014/main" id="{CF297C7A-8BE7-4350-9521-ABBE49F9BC39}"/>
              </a:ext>
            </a:extLst>
          </p:cNvPr>
          <p:cNvSpPr>
            <a:spLocks noGrp="1"/>
          </p:cNvSpPr>
          <p:nvPr>
            <p:ph idx="1"/>
          </p:nvPr>
        </p:nvSpPr>
        <p:spPr/>
        <p:txBody>
          <a:bodyPr>
            <a:normAutofit/>
          </a:bodyPr>
          <a:lstStyle/>
          <a:p>
            <a:r>
              <a:rPr lang="es-ES" dirty="0"/>
              <a:t>Art. 4 del Real Decreto 6/2018, de 12 de enero, atribuye a la Comisión Interministerial para la incorporación de criterios ecológicos en la contratación la elaboración del Plan de Contratación Pública Ecológica de la Administración General del Estado, sus Organismos Públicos y los servicios comunes y las Entidades Gestoras de la Seguridad Social que deberá ser acorde con la Estrategia Nacional de Contratación Pública</a:t>
            </a:r>
          </a:p>
          <a:p>
            <a:r>
              <a:rPr lang="es-ES" dirty="0"/>
              <a:t>Plan de Contratación Pública Ecológica de la Administración General del Estado (2018-2025)</a:t>
            </a:r>
          </a:p>
          <a:p>
            <a:r>
              <a:rPr lang="es-ES" dirty="0"/>
              <a:t>Plan de Acción para la implementación de la Agenda 2030 (Hacia una estrategia española de desarrollo sostenible) (2018)</a:t>
            </a:r>
          </a:p>
        </p:txBody>
      </p:sp>
    </p:spTree>
    <p:extLst>
      <p:ext uri="{BB962C8B-B14F-4D97-AF65-F5344CB8AC3E}">
        <p14:creationId xmlns:p14="http://schemas.microsoft.com/office/powerpoint/2010/main" val="26668086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ADA8EA-2BFC-4155-9652-86C6B43B2C6F}"/>
              </a:ext>
            </a:extLst>
          </p:cNvPr>
          <p:cNvSpPr>
            <a:spLocks noGrp="1"/>
          </p:cNvSpPr>
          <p:nvPr>
            <p:ph type="title"/>
          </p:nvPr>
        </p:nvSpPr>
        <p:spPr/>
        <p:txBody>
          <a:bodyPr/>
          <a:lstStyle/>
          <a:p>
            <a:pPr>
              <a:defRPr/>
            </a:pPr>
            <a:r>
              <a:rPr lang="es-ES" dirty="0"/>
              <a:t>FONDOS NEXT GENERATION EU</a:t>
            </a:r>
          </a:p>
        </p:txBody>
      </p:sp>
      <p:sp>
        <p:nvSpPr>
          <p:cNvPr id="3" name="Marcador de contenido 2">
            <a:extLst>
              <a:ext uri="{FF2B5EF4-FFF2-40B4-BE49-F238E27FC236}">
                <a16:creationId xmlns:a16="http://schemas.microsoft.com/office/drawing/2014/main" id="{639B286F-7C8B-405F-AFE2-4080F80C928A}"/>
              </a:ext>
            </a:extLst>
          </p:cNvPr>
          <p:cNvSpPr>
            <a:spLocks noGrp="1"/>
          </p:cNvSpPr>
          <p:nvPr>
            <p:ph idx="1"/>
          </p:nvPr>
        </p:nvSpPr>
        <p:spPr/>
        <p:txBody>
          <a:bodyPr/>
          <a:lstStyle/>
          <a:p>
            <a:pPr>
              <a:defRPr/>
            </a:pPr>
            <a:r>
              <a:rPr lang="es-ES" dirty="0">
                <a:effectLst/>
              </a:rPr>
              <a:t>Reglamento 2021/241 del Parlamento Europeo y del Consejo, de 12 de febrero de 2021, por el que se establece el Mecanismo de Recuperación y Resiliencia:</a:t>
            </a:r>
          </a:p>
          <a:p>
            <a:pPr marL="0" indent="0">
              <a:buNone/>
              <a:defRPr/>
            </a:pPr>
            <a:endParaRPr lang="es-ES" dirty="0">
              <a:effectLst/>
            </a:endParaRPr>
          </a:p>
          <a:p>
            <a:pPr marL="0" indent="0">
              <a:buNone/>
              <a:defRPr/>
            </a:pPr>
            <a:r>
              <a:rPr lang="es-ES" dirty="0">
                <a:effectLst/>
              </a:rPr>
              <a:t>Influencia del Pacto Verde Europeo y los Objetivos de Desarrollo Sostenible de Naciones Unidas</a:t>
            </a:r>
          </a:p>
          <a:p>
            <a:pPr>
              <a:defRPr/>
            </a:pPr>
            <a:endParaRPr lang="es-E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81A4EB-65C9-4CD4-96A3-5336DA4ED1A5}"/>
              </a:ext>
            </a:extLst>
          </p:cNvPr>
          <p:cNvSpPr>
            <a:spLocks noGrp="1"/>
          </p:cNvSpPr>
          <p:nvPr>
            <p:ph type="title"/>
          </p:nvPr>
        </p:nvSpPr>
        <p:spPr/>
        <p:txBody>
          <a:bodyPr/>
          <a:lstStyle/>
          <a:p>
            <a:pPr>
              <a:defRPr/>
            </a:pPr>
            <a:r>
              <a:rPr lang="es-ES" sz="2800" b="1" dirty="0">
                <a:solidFill>
                  <a:srgbClr val="00B0F0"/>
                </a:solidFill>
              </a:rPr>
              <a:t>Plan de Recuperación, Transformación y Resiliencia: España Puede</a:t>
            </a:r>
          </a:p>
        </p:txBody>
      </p:sp>
      <p:pic>
        <p:nvPicPr>
          <p:cNvPr id="34819" name="Marcador de contenido 3">
            <a:extLst>
              <a:ext uri="{FF2B5EF4-FFF2-40B4-BE49-F238E27FC236}">
                <a16:creationId xmlns:a16="http://schemas.microsoft.com/office/drawing/2014/main" id="{F35C5656-457C-4ADA-849C-53E0F91A38C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90725" y="1600201"/>
            <a:ext cx="8210550" cy="4530725"/>
          </a:xfr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0F99B2-2352-43E1-89B7-F550001ED195}"/>
              </a:ext>
            </a:extLst>
          </p:cNvPr>
          <p:cNvSpPr>
            <a:spLocks noGrp="1"/>
          </p:cNvSpPr>
          <p:nvPr>
            <p:ph type="title"/>
          </p:nvPr>
        </p:nvSpPr>
        <p:spPr/>
        <p:txBody>
          <a:bodyPr/>
          <a:lstStyle/>
          <a:p>
            <a:pPr>
              <a:defRPr/>
            </a:pPr>
            <a:endParaRPr lang="es-ES"/>
          </a:p>
        </p:txBody>
      </p:sp>
      <p:sp>
        <p:nvSpPr>
          <p:cNvPr id="3" name="Marcador de contenido 2">
            <a:extLst>
              <a:ext uri="{FF2B5EF4-FFF2-40B4-BE49-F238E27FC236}">
                <a16:creationId xmlns:a16="http://schemas.microsoft.com/office/drawing/2014/main" id="{01EB0337-A05B-4AFC-B382-EDCD683F85DC}"/>
              </a:ext>
            </a:extLst>
          </p:cNvPr>
          <p:cNvSpPr>
            <a:spLocks noGrp="1"/>
          </p:cNvSpPr>
          <p:nvPr>
            <p:ph idx="1"/>
          </p:nvPr>
        </p:nvSpPr>
        <p:spPr/>
        <p:txBody>
          <a:bodyPr>
            <a:normAutofit fontScale="92500"/>
          </a:bodyPr>
          <a:lstStyle/>
          <a:p>
            <a:pPr>
              <a:defRPr/>
            </a:pPr>
            <a:r>
              <a:rPr lang="es-ES" sz="2000" dirty="0"/>
              <a:t>Real Decreto-ley 36/2020, de 30 de diciembre, por el que se aprueban medidas urgentes para la modernización de la Administración Pública y para la ejecución del Plan de Recuperación, Transformación y Resiliencia</a:t>
            </a:r>
          </a:p>
          <a:p>
            <a:pPr>
              <a:defRPr/>
            </a:pPr>
            <a:r>
              <a:rPr lang="es-ES" sz="2000" dirty="0"/>
              <a:t>Orden HFP/1030/2021, de 29 de septiembre, por la que se configura el sistema de gestión del Plan de Recuperación, Transformación y Resiliencia</a:t>
            </a:r>
          </a:p>
          <a:p>
            <a:pPr>
              <a:defRPr/>
            </a:pPr>
            <a:r>
              <a:rPr lang="es-ES" sz="2000" dirty="0"/>
              <a:t>Orden HFP/1031/2021, de 29 de septiembre, por la que se establece el procedimiento y formato de la información a proporcionar por las Entidades del Sector Público Estatal, Autonómico y Local para el seguimiento del cumplimiento de hitos y objetivos y de ejecución presupuestaria y contable de las medidas de los componentes del Plan de Recuperación, Transformación y Resiliencia</a:t>
            </a:r>
          </a:p>
          <a:p>
            <a:pPr>
              <a:defRPr/>
            </a:pPr>
            <a:endParaRPr lang="es-ES" sz="2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09709" y="1367161"/>
            <a:ext cx="8164294" cy="2683675"/>
          </a:xfrm>
        </p:spPr>
        <p:txBody>
          <a:bodyPr/>
          <a:lstStyle/>
          <a:p>
            <a:pPr algn="ctr"/>
            <a:r>
              <a:rPr lang="es-ES" sz="4000" b="1" dirty="0">
                <a:solidFill>
                  <a:schemeClr val="tx1"/>
                </a:solidFill>
                <a:latin typeface="Palatino Linotype" panose="02040502050505030304" pitchFamily="18" charset="0"/>
              </a:rPr>
              <a:t>MUCHAS GRACIAS</a:t>
            </a:r>
          </a:p>
        </p:txBody>
      </p:sp>
      <p:sp>
        <p:nvSpPr>
          <p:cNvPr id="3" name="Subtítulo 2"/>
          <p:cNvSpPr>
            <a:spLocks noGrp="1"/>
          </p:cNvSpPr>
          <p:nvPr>
            <p:ph type="subTitle" idx="1"/>
          </p:nvPr>
        </p:nvSpPr>
        <p:spPr/>
        <p:txBody>
          <a:bodyPr/>
          <a:lstStyle/>
          <a:p>
            <a:r>
              <a:rPr lang="es-ES" dirty="0"/>
              <a:t>José Antonio Moreno </a:t>
            </a:r>
          </a:p>
          <a:p>
            <a:r>
              <a:rPr lang="es-ES" dirty="0"/>
              <a:t>Universidad de Castilla la Mancha</a:t>
            </a:r>
          </a:p>
        </p:txBody>
      </p:sp>
      <p:pic>
        <p:nvPicPr>
          <p:cNvPr id="1028" name="Picture 4" descr="Inicio">
            <a:extLst>
              <a:ext uri="{FF2B5EF4-FFF2-40B4-BE49-F238E27FC236}">
                <a16:creationId xmlns:a16="http://schemas.microsoft.com/office/drawing/2014/main" id="{945FDCD3-CFC0-4D13-B9F9-6515C5BABE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4407" y="5951415"/>
            <a:ext cx="2447925" cy="619125"/>
          </a:xfrm>
          <a:prstGeom prst="rect">
            <a:avLst/>
          </a:prstGeom>
          <a:noFill/>
          <a:extLst>
            <a:ext uri="{909E8E84-426E-40DD-AFC4-6F175D3DCCD1}">
              <a14:hiddenFill xmlns:a14="http://schemas.microsoft.com/office/drawing/2010/main">
                <a:solidFill>
                  <a:srgbClr val="FFFFFF"/>
                </a:solidFill>
              </a14:hiddenFill>
            </a:ext>
          </a:extLst>
        </p:spPr>
      </p:pic>
      <p:pic>
        <p:nvPicPr>
          <p:cNvPr id="1029" name="Imagen 1">
            <a:extLst>
              <a:ext uri="{FF2B5EF4-FFF2-40B4-BE49-F238E27FC236}">
                <a16:creationId xmlns:a16="http://schemas.microsoft.com/office/drawing/2014/main" id="{D08D7895-E66B-4405-BDDE-5A94F3ABB0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8682" y="5619281"/>
            <a:ext cx="1600200" cy="117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04209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dirty="0">
                <a:solidFill>
                  <a:srgbClr val="92D050"/>
                </a:solidFill>
              </a:rPr>
              <a:t>OPORTUNIDAD TRAS COVID-19</a:t>
            </a:r>
          </a:p>
        </p:txBody>
      </p:sp>
      <p:sp>
        <p:nvSpPr>
          <p:cNvPr id="3" name="Marcador de contenido 2"/>
          <p:cNvSpPr>
            <a:spLocks noGrp="1"/>
          </p:cNvSpPr>
          <p:nvPr>
            <p:ph idx="1"/>
          </p:nvPr>
        </p:nvSpPr>
        <p:spPr/>
        <p:txBody>
          <a:bodyPr>
            <a:normAutofit/>
          </a:bodyPr>
          <a:lstStyle/>
          <a:p>
            <a:r>
              <a:rPr lang="es-ES" dirty="0"/>
              <a:t>BIEN COMÚN y nuevo contrato social</a:t>
            </a:r>
          </a:p>
          <a:p>
            <a:pPr lvl="1"/>
            <a:r>
              <a:rPr lang="es-ES" dirty="0"/>
              <a:t>mayor conciencia ciudadana tras confinamiento (consumo consciente)</a:t>
            </a:r>
          </a:p>
          <a:p>
            <a:pPr lvl="1"/>
            <a:r>
              <a:rPr lang="es-ES" dirty="0"/>
              <a:t>decisiva la agenda verde y sostenible para el desarrollo urbano post-COVID-19 resultan</a:t>
            </a:r>
          </a:p>
          <a:p>
            <a:pPr>
              <a:defRPr/>
            </a:pPr>
            <a:r>
              <a:rPr lang="es-ES" dirty="0"/>
              <a:t>La inversión a través de la contratación pública va a ser clave para impulsar una reactivación de las economías nacionales y el empleo: en la UE Pacto Verde Europeo y Fondo Reconstrucción de 750.000 millones de euros</a:t>
            </a:r>
          </a:p>
          <a:p>
            <a:pPr>
              <a:defRPr/>
            </a:pPr>
            <a:r>
              <a:rPr lang="es-ES" dirty="0"/>
              <a:t>Necesitamos una contratación pública estratégica y proactiva y no meramente reactiva, que ponga en valor la calidad de la prestación (GIMENO FELIÚ, </a:t>
            </a:r>
            <a:r>
              <a:rPr lang="en-US" dirty="0">
                <a:effectLst/>
              </a:rPr>
              <a:t>J.M., “La crisis sanitaria COVID-19. </a:t>
            </a:r>
            <a:r>
              <a:rPr lang="en-US" dirty="0" err="1">
                <a:effectLst/>
              </a:rPr>
              <a:t>Reflexiones</a:t>
            </a:r>
            <a:r>
              <a:rPr lang="en-US" dirty="0">
                <a:effectLst/>
              </a:rPr>
              <a:t> </a:t>
            </a:r>
            <a:r>
              <a:rPr lang="en-US" dirty="0" err="1">
                <a:effectLst/>
              </a:rPr>
              <a:t>sobre</a:t>
            </a:r>
            <a:r>
              <a:rPr lang="en-US" dirty="0">
                <a:effectLst/>
              </a:rPr>
              <a:t> </a:t>
            </a:r>
            <a:r>
              <a:rPr lang="en-US" dirty="0" err="1">
                <a:effectLst/>
              </a:rPr>
              <a:t>su</a:t>
            </a:r>
            <a:r>
              <a:rPr lang="en-US" dirty="0">
                <a:effectLst/>
              </a:rPr>
              <a:t> </a:t>
            </a:r>
            <a:r>
              <a:rPr lang="en-US" dirty="0" err="1">
                <a:effectLst/>
              </a:rPr>
              <a:t>incidencia</a:t>
            </a:r>
            <a:r>
              <a:rPr lang="en-US" dirty="0">
                <a:effectLst/>
              </a:rPr>
              <a:t> en la </a:t>
            </a:r>
            <a:r>
              <a:rPr lang="en-US" dirty="0" err="1">
                <a:effectLst/>
              </a:rPr>
              <a:t>contratación</a:t>
            </a:r>
            <a:r>
              <a:rPr lang="en-US" dirty="0">
                <a:effectLst/>
              </a:rPr>
              <a:t> </a:t>
            </a:r>
            <a:r>
              <a:rPr lang="en-US" dirty="0" err="1">
                <a:effectLst/>
              </a:rPr>
              <a:t>pública</a:t>
            </a:r>
            <a:r>
              <a:rPr lang="en-US" dirty="0">
                <a:effectLst/>
              </a:rPr>
              <a:t> y las </a:t>
            </a:r>
            <a:r>
              <a:rPr lang="en-US" dirty="0" err="1">
                <a:effectLst/>
              </a:rPr>
              <a:t>soluciones</a:t>
            </a:r>
            <a:r>
              <a:rPr lang="en-US" dirty="0">
                <a:effectLst/>
              </a:rPr>
              <a:t> </a:t>
            </a:r>
            <a:r>
              <a:rPr lang="en-US" dirty="0" err="1">
                <a:effectLst/>
              </a:rPr>
              <a:t>adoptadas</a:t>
            </a:r>
            <a:r>
              <a:rPr lang="en-US" dirty="0">
                <a:effectLst/>
              </a:rPr>
              <a:t>”, http://www.obcp.es)</a:t>
            </a:r>
            <a:endParaRPr lang="es-ES" dirty="0">
              <a:effectLst/>
            </a:endParaRPr>
          </a:p>
          <a:p>
            <a:pPr>
              <a:defRPr/>
            </a:pPr>
            <a:endParaRPr lang="es-ES" dirty="0"/>
          </a:p>
          <a:p>
            <a:pPr>
              <a:defRPr/>
            </a:pPr>
            <a:endParaRPr lang="es-ES" dirty="0"/>
          </a:p>
        </p:txBody>
      </p:sp>
    </p:spTree>
    <p:extLst>
      <p:ext uri="{BB962C8B-B14F-4D97-AF65-F5344CB8AC3E}">
        <p14:creationId xmlns:p14="http://schemas.microsoft.com/office/powerpoint/2010/main" val="146623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94D433-9C70-49FD-B5EA-A993D75D560C}"/>
              </a:ext>
            </a:extLst>
          </p:cNvPr>
          <p:cNvSpPr>
            <a:spLocks noGrp="1"/>
          </p:cNvSpPr>
          <p:nvPr>
            <p:ph type="title"/>
          </p:nvPr>
        </p:nvSpPr>
        <p:spPr/>
        <p:txBody>
          <a:bodyPr/>
          <a:lstStyle/>
          <a:p>
            <a:r>
              <a:rPr lang="es-ES" dirty="0"/>
              <a:t>ESPAÑA: LEY 7/2021 DE CAMBIO CLIMÁTICO Y TRANSICIÓN ENERGÉTICA</a:t>
            </a:r>
          </a:p>
        </p:txBody>
      </p:sp>
      <p:sp>
        <p:nvSpPr>
          <p:cNvPr id="3" name="Marcador de contenido 2">
            <a:extLst>
              <a:ext uri="{FF2B5EF4-FFF2-40B4-BE49-F238E27FC236}">
                <a16:creationId xmlns:a16="http://schemas.microsoft.com/office/drawing/2014/main" id="{705DE491-32E7-4F50-ABA7-41B4E67BC42E}"/>
              </a:ext>
            </a:extLst>
          </p:cNvPr>
          <p:cNvSpPr>
            <a:spLocks noGrp="1"/>
          </p:cNvSpPr>
          <p:nvPr>
            <p:ph idx="1"/>
          </p:nvPr>
        </p:nvSpPr>
        <p:spPr/>
        <p:txBody>
          <a:bodyPr>
            <a:normAutofit fontScale="92500" lnSpcReduction="10000"/>
          </a:bodyPr>
          <a:lstStyle/>
          <a:p>
            <a:pPr marL="0" indent="0">
              <a:buNone/>
            </a:pPr>
            <a:r>
              <a:rPr lang="es-ES" sz="1800" dirty="0">
                <a:effectLst/>
                <a:latin typeface="Calibri" panose="020F0502020204030204" pitchFamily="34" charset="0"/>
                <a:ea typeface="Calibri" panose="020F0502020204030204" pitchFamily="34" charset="0"/>
                <a:cs typeface="Times New Roman" panose="02020603050405020304" pitchFamily="18" charset="0"/>
              </a:rPr>
              <a:t>Recoge en su artículo 31 varias medidas relacionadas con la </a:t>
            </a:r>
            <a:r>
              <a:rPr lang="es-ES" sz="1800" u="sng" dirty="0">
                <a:effectLst/>
                <a:latin typeface="Calibri" panose="020F0502020204030204" pitchFamily="34" charset="0"/>
                <a:ea typeface="Calibri" panose="020F0502020204030204" pitchFamily="34" charset="0"/>
                <a:cs typeface="Times New Roman" panose="02020603050405020304" pitchFamily="18" charset="0"/>
              </a:rPr>
              <a:t>contratación pública</a:t>
            </a:r>
            <a:r>
              <a:rPr lang="es-ES" u="sng" dirty="0">
                <a:latin typeface="Calibri" panose="020F0502020204030204" pitchFamily="34" charset="0"/>
                <a:ea typeface="Calibri" panose="020F0502020204030204" pitchFamily="34" charset="0"/>
                <a:cs typeface="Times New Roman" panose="02020603050405020304" pitchFamily="18" charset="0"/>
              </a:rPr>
              <a:t>:</a:t>
            </a:r>
          </a:p>
          <a:p>
            <a:r>
              <a:rPr lang="es-ES" sz="1800" dirty="0">
                <a:effectLst/>
                <a:latin typeface="Calibri" panose="020F0502020204030204" pitchFamily="34" charset="0"/>
                <a:ea typeface="Calibri" panose="020F0502020204030204" pitchFamily="34" charset="0"/>
                <a:cs typeface="Times New Roman" panose="02020603050405020304" pitchFamily="18" charset="0"/>
              </a:rPr>
              <a:t>en toda contratación pública se incorporarán de manera transversal y preceptiva criterios medioambientales y de sostenibilidad energética</a:t>
            </a:r>
          </a:p>
          <a:p>
            <a:r>
              <a:rPr lang="es-ES" sz="1800" dirty="0">
                <a:effectLst/>
                <a:latin typeface="Calibri" panose="020F0502020204030204" pitchFamily="34" charset="0"/>
                <a:ea typeface="Calibri" panose="020F0502020204030204" pitchFamily="34" charset="0"/>
                <a:cs typeface="Times New Roman" panose="02020603050405020304" pitchFamily="18" charset="0"/>
              </a:rPr>
              <a:t>inclusión en los pliegos de contratación de criterios de adjudicación vinculados con la lucha contra el cambio climático y de prescripciones técnicas particulares que establezcan la necesaria reducción de emisiones y de la huella de carbono</a:t>
            </a:r>
          </a:p>
          <a:p>
            <a:r>
              <a:rPr lang="es-ES" sz="1800" dirty="0">
                <a:effectLst/>
                <a:latin typeface="Calibri" panose="020F0502020204030204" pitchFamily="34" charset="0"/>
                <a:ea typeface="Calibri" panose="020F0502020204030204" pitchFamily="34" charset="0"/>
                <a:cs typeface="Times New Roman" panose="02020603050405020304" pitchFamily="18" charset="0"/>
              </a:rPr>
              <a:t>los contratos de arrendamiento en vigor de inmuebles que no tengan la consideración de edificación con consumo de energía casi nulo conforme a la versión vigente a 31 de diciembre de 2020 del Código Técnico de Edificación, no podrán prorrogarse más allá de 2030</a:t>
            </a:r>
          </a:p>
          <a:p>
            <a:r>
              <a:rPr lang="es-ES" sz="1800" dirty="0">
                <a:effectLst/>
                <a:latin typeface="Calibri" panose="020F0502020204030204" pitchFamily="34" charset="0"/>
                <a:ea typeface="Calibri" panose="020F0502020204030204" pitchFamily="34" charset="0"/>
                <a:cs typeface="Times New Roman" panose="02020603050405020304" pitchFamily="18" charset="0"/>
              </a:rPr>
              <a:t>Estas medidas se aplican sólo a la Administración General del Estado, de acuerdo con la disposición final decimotercera de la norma (???, y el art. 149.1.18 CE y la doctrina del Tribunal Constitucional sobre la competencia estatal para dictar las bases en materia de contratación administrativa -STC 68/2021-) </a:t>
            </a:r>
          </a:p>
          <a:p>
            <a:endParaRPr lang="es-ES" dirty="0"/>
          </a:p>
        </p:txBody>
      </p:sp>
    </p:spTree>
    <p:extLst>
      <p:ext uri="{BB962C8B-B14F-4D97-AF65-F5344CB8AC3E}">
        <p14:creationId xmlns:p14="http://schemas.microsoft.com/office/powerpoint/2010/main" val="3707961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255844-C23C-42BF-93F4-415B52BC37F3}"/>
              </a:ext>
            </a:extLst>
          </p:cNvPr>
          <p:cNvSpPr>
            <a:spLocks noGrp="1"/>
          </p:cNvSpPr>
          <p:nvPr>
            <p:ph type="title"/>
          </p:nvPr>
        </p:nvSpPr>
        <p:spPr/>
        <p:txBody>
          <a:bodyPr/>
          <a:lstStyle/>
          <a:p>
            <a:r>
              <a:rPr lang="es-ES" dirty="0"/>
              <a:t>LEYES AUTONÓMICAS</a:t>
            </a:r>
          </a:p>
        </p:txBody>
      </p:sp>
      <p:sp>
        <p:nvSpPr>
          <p:cNvPr id="3" name="Marcador de contenido 2">
            <a:extLst>
              <a:ext uri="{FF2B5EF4-FFF2-40B4-BE49-F238E27FC236}">
                <a16:creationId xmlns:a16="http://schemas.microsoft.com/office/drawing/2014/main" id="{3A6D4B87-D18C-4371-B3F7-6621205F863C}"/>
              </a:ext>
            </a:extLst>
          </p:cNvPr>
          <p:cNvSpPr>
            <a:spLocks noGrp="1"/>
          </p:cNvSpPr>
          <p:nvPr>
            <p:ph idx="1"/>
          </p:nvPr>
        </p:nvSpPr>
        <p:spPr/>
        <p:txBody>
          <a:bodyPr/>
          <a:lstStyle/>
          <a:p>
            <a:pPr marL="0" indent="0">
              <a:buNone/>
            </a:pPr>
            <a:r>
              <a:rPr lang="es-ES" dirty="0"/>
              <a:t>				</a:t>
            </a:r>
          </a:p>
          <a:p>
            <a:r>
              <a:rPr lang="es-ES" dirty="0"/>
              <a:t>Ley 16/2017, de cambio climático de Cataluña</a:t>
            </a:r>
          </a:p>
          <a:p>
            <a:r>
              <a:rPr lang="es-ES" dirty="0"/>
              <a:t>Ley 8/2018, de medidas frente al cambio climático y para la transición hacia un nuevo modelo energético en Andalucía</a:t>
            </a:r>
          </a:p>
          <a:p>
            <a:r>
              <a:rPr lang="es-ES" dirty="0"/>
              <a:t>Ley 10/2019, de cambio climático y transición energética de Baleares</a:t>
            </a:r>
          </a:p>
          <a:p>
            <a:r>
              <a:rPr lang="es-ES" dirty="0"/>
              <a:t>Ley 7/2019, de 29 de noviembre, de Economía Circular de Castilla-La Mancha</a:t>
            </a:r>
          </a:p>
          <a:p>
            <a:r>
              <a:rPr lang="es-ES" dirty="0"/>
              <a:t>….Proyecto de Ley de cambio climático de Aragón </a:t>
            </a:r>
          </a:p>
        </p:txBody>
      </p:sp>
    </p:spTree>
    <p:extLst>
      <p:ext uri="{BB962C8B-B14F-4D97-AF65-F5344CB8AC3E}">
        <p14:creationId xmlns:p14="http://schemas.microsoft.com/office/powerpoint/2010/main" val="33321238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CONTRATACIÓN CIRCULAR</a:t>
            </a:r>
          </a:p>
        </p:txBody>
      </p:sp>
      <p:sp>
        <p:nvSpPr>
          <p:cNvPr id="3" name="Marcador de contenido 2"/>
          <p:cNvSpPr>
            <a:spLocks noGrp="1"/>
          </p:cNvSpPr>
          <p:nvPr>
            <p:ph idx="1"/>
          </p:nvPr>
        </p:nvSpPr>
        <p:spPr>
          <a:xfrm>
            <a:off x="677334" y="2114407"/>
            <a:ext cx="8596668" cy="3880773"/>
          </a:xfrm>
        </p:spPr>
        <p:txBody>
          <a:bodyPr>
            <a:normAutofit lnSpcReduction="10000"/>
          </a:bodyPr>
          <a:lstStyle/>
          <a:p>
            <a:r>
              <a:rPr lang="es-ES" dirty="0"/>
              <a:t>La contratación pública puede desempeñar un papel clave en la transición hacia una economía circular, como destacan el </a:t>
            </a:r>
            <a:r>
              <a:rPr lang="es-ES" u="sng" dirty="0"/>
              <a:t>Plan de acción de la UE para la economía circular de 2015 y el nuevo Plan de Acción de Economía Circular para una Europa más limpia y competitiva de 2020</a:t>
            </a:r>
            <a:endParaRPr lang="es-ES" dirty="0"/>
          </a:p>
          <a:p>
            <a:r>
              <a:rPr lang="es-ES" dirty="0"/>
              <a:t>Incluir los «principios de circularidad» en las prácticas de contratación pública puede ayudar a los compradores del sector público a adoptar un enfoque más holístico de la sostenibilidad, desde las primeras fases de la contratación hasta el final de la vida del producto, al tiempo que se logran ahorros potenciales (Comisión UE: </a:t>
            </a:r>
            <a:r>
              <a:rPr lang="es-ES" i="1" dirty="0"/>
              <a:t>Contratación pública para una economía circular. Orientación y 	buenas prácticas</a:t>
            </a:r>
            <a:r>
              <a:rPr lang="es-ES" dirty="0"/>
              <a:t>, Oficina de Publicaciones de la UE, Luxemburgo, 2018)</a:t>
            </a:r>
          </a:p>
          <a:p>
            <a:r>
              <a:rPr lang="es-ES" dirty="0"/>
              <a:t>Criterios para facilitar la inclusión de requisitos ecológicos en los documentos de licitación pública, Comisión Europea, 2018, disponibles en: </a:t>
            </a:r>
            <a:r>
              <a:rPr lang="es-ES" u="sng" dirty="0">
                <a:hlinkClick r:id="rId2"/>
              </a:rPr>
              <a:t>http://ec.europa.eu/environment/gpp/eu_gpp_criteria_en.htm</a:t>
            </a:r>
            <a:endParaRPr lang="es-ES" dirty="0"/>
          </a:p>
          <a:p>
            <a:endParaRPr lang="es-ES" dirty="0"/>
          </a:p>
          <a:p>
            <a:endParaRPr lang="es-ES" dirty="0"/>
          </a:p>
        </p:txBody>
      </p:sp>
    </p:spTree>
    <p:extLst>
      <p:ext uri="{BB962C8B-B14F-4D97-AF65-F5344CB8AC3E}">
        <p14:creationId xmlns:p14="http://schemas.microsoft.com/office/powerpoint/2010/main" val="869041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lnSpcReduction="10000"/>
          </a:bodyPr>
          <a:lstStyle/>
          <a:p>
            <a:pPr marL="0" indent="0">
              <a:buNone/>
            </a:pPr>
            <a:r>
              <a:rPr lang="es-ES" dirty="0"/>
              <a:t>JOSÉ PERNAS  (“La “contratación circular”: el papel de la compra pública en la realización de una economía circular y la utilización eficiente de los recursos”, en </a:t>
            </a:r>
            <a:r>
              <a:rPr lang="es-ES" u="sng" dirty="0">
                <a:hlinkClick r:id="rId2"/>
              </a:rPr>
              <a:t>http://www.obcp.es/</a:t>
            </a:r>
            <a:r>
              <a:rPr lang="es-ES" u="sng" dirty="0"/>
              <a:t>)</a:t>
            </a:r>
            <a:r>
              <a:rPr lang="es-ES" dirty="0"/>
              <a:t> destaca que una estrategia de compra circular debería tener como premisa prescindir de aquellas contrataciones innecesarias por disponer el órgano de contratación de medios o bienes propios, o por no atender la prestación a una necesidad real de interés público. Y plantea otras medidas como: </a:t>
            </a:r>
          </a:p>
          <a:p>
            <a:r>
              <a:rPr lang="es-ES" dirty="0"/>
              <a:t>La sustitución, en la medida de lo posible, de una estrategia de suministro por otra de servicios de productos</a:t>
            </a:r>
          </a:p>
          <a:p>
            <a:r>
              <a:rPr lang="es-ES" dirty="0"/>
              <a:t>La introducción de criterios y cláusulas de economía circular en los pliegos técnicos y administrativos</a:t>
            </a:r>
          </a:p>
          <a:p>
            <a:r>
              <a:rPr lang="es-ES" dirty="0"/>
              <a:t>La adquisición de productos o servicios que cumplan con los requerimientos de la </a:t>
            </a:r>
            <a:r>
              <a:rPr lang="es-ES" dirty="0" err="1"/>
              <a:t>ecoetiqueta</a:t>
            </a:r>
            <a:r>
              <a:rPr lang="es-ES" dirty="0"/>
              <a:t> comunitaria </a:t>
            </a:r>
          </a:p>
        </p:txBody>
      </p:sp>
    </p:spTree>
    <p:extLst>
      <p:ext uri="{BB962C8B-B14F-4D97-AF65-F5344CB8AC3E}">
        <p14:creationId xmlns:p14="http://schemas.microsoft.com/office/powerpoint/2010/main" val="1374138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1F9021-27DB-4775-9BA1-3EC17B74B56D}"/>
              </a:ext>
            </a:extLst>
          </p:cNvPr>
          <p:cNvSpPr>
            <a:spLocks noGrp="1"/>
          </p:cNvSpPr>
          <p:nvPr>
            <p:ph type="title"/>
          </p:nvPr>
        </p:nvSpPr>
        <p:spPr/>
        <p:txBody>
          <a:bodyPr>
            <a:normAutofit/>
          </a:bodyPr>
          <a:lstStyle/>
          <a:p>
            <a:r>
              <a:rPr lang="es-ES" sz="2800" b="1" dirty="0"/>
              <a:t>CONTEXTO INTERNACIONAL</a:t>
            </a:r>
          </a:p>
        </p:txBody>
      </p:sp>
      <p:sp>
        <p:nvSpPr>
          <p:cNvPr id="3" name="Marcador de contenido 2">
            <a:extLst>
              <a:ext uri="{FF2B5EF4-FFF2-40B4-BE49-F238E27FC236}">
                <a16:creationId xmlns:a16="http://schemas.microsoft.com/office/drawing/2014/main" id="{BCD64FFD-8A43-4EF2-9D94-DD687D3FF331}"/>
              </a:ext>
            </a:extLst>
          </p:cNvPr>
          <p:cNvSpPr>
            <a:spLocks noGrp="1"/>
          </p:cNvSpPr>
          <p:nvPr>
            <p:ph idx="1"/>
          </p:nvPr>
        </p:nvSpPr>
        <p:spPr/>
        <p:txBody>
          <a:bodyPr/>
          <a:lstStyle/>
          <a:p>
            <a:endParaRPr lang="es-ES" dirty="0"/>
          </a:p>
          <a:p>
            <a:r>
              <a:rPr lang="es-ES" dirty="0"/>
              <a:t>Recomendación de la OCDE de 2002 sobre contratación pública ecológica y creación en Marrakech de un Grupo de Estudio sobre la Contratación Sostenible</a:t>
            </a:r>
          </a:p>
          <a:p>
            <a:r>
              <a:rPr lang="es-ES" dirty="0"/>
              <a:t>Resolución de la Asamblea General de la ONU de 25 de septiembre de 2015, “Transformar nuestro mundo: la Agenda 2030 para el Desarrollo Sostenible”: 17 objetivos</a:t>
            </a:r>
          </a:p>
          <a:p>
            <a:endParaRPr lang="es-ES" dirty="0"/>
          </a:p>
        </p:txBody>
      </p:sp>
    </p:spTree>
    <p:extLst>
      <p:ext uri="{BB962C8B-B14F-4D97-AF65-F5344CB8AC3E}">
        <p14:creationId xmlns:p14="http://schemas.microsoft.com/office/powerpoint/2010/main" val="2628755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pic>
        <p:nvPicPr>
          <p:cNvPr id="6" name="Marcador de contenido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29543" y="1247648"/>
            <a:ext cx="7561875" cy="4068097"/>
          </a:xfrm>
        </p:spPr>
      </p:pic>
    </p:spTree>
    <p:extLst>
      <p:ext uri="{BB962C8B-B14F-4D97-AF65-F5344CB8AC3E}">
        <p14:creationId xmlns:p14="http://schemas.microsoft.com/office/powerpoint/2010/main" val="1525009903"/>
      </p:ext>
    </p:extLst>
  </p:cSld>
  <p:clrMapOvr>
    <a:masterClrMapping/>
  </p:clrMapOvr>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29FCE94430F168479011414C72CAFC71" ma:contentTypeVersion="14" ma:contentTypeDescription="Crear nuevo documento." ma:contentTypeScope="" ma:versionID="40db6b47cc0c6cb968c1d847ea50d4f3">
  <xsd:schema xmlns:xsd="http://www.w3.org/2001/XMLSchema" xmlns:xs="http://www.w3.org/2001/XMLSchema" xmlns:p="http://schemas.microsoft.com/office/2006/metadata/properties" xmlns:ns2="b2b67c01-1d3d-40fe-811c-c9531339a22f" xmlns:ns3="ca06f759-6d45-4a98-a6ee-b78eb4a35d80" targetNamespace="http://schemas.microsoft.com/office/2006/metadata/properties" ma:root="true" ma:fieldsID="5fc88b3c4e46ee9db36bee755444094d" ns2:_="" ns3:_="">
    <xsd:import namespace="b2b67c01-1d3d-40fe-811c-c9531339a22f"/>
    <xsd:import namespace="ca06f759-6d45-4a98-a6ee-b78eb4a35d8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ztop"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b67c01-1d3d-40fe-811c-c9531339a2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ztop" ma:index="20" nillable="true" ma:displayName="Persona o grupo" ma:list="UserInfo" ma:internalName="ztop">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a06f759-6d45-4a98-a6ee-b78eb4a35d80" elementFormDefault="qualified">
    <xsd:import namespace="http://schemas.microsoft.com/office/2006/documentManagement/types"/>
    <xsd:import namespace="http://schemas.microsoft.com/office/infopath/2007/PartnerControls"/>
    <xsd:element name="SharedWithUsers" ma:index="10"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ztop xmlns="b2b67c01-1d3d-40fe-811c-c9531339a22f">
      <UserInfo>
        <DisplayName/>
        <AccountId xsi:nil="true"/>
        <AccountType/>
      </UserInfo>
    </ztop>
  </documentManagement>
</p:properties>
</file>

<file path=customXml/itemProps1.xml><?xml version="1.0" encoding="utf-8"?>
<ds:datastoreItem xmlns:ds="http://schemas.openxmlformats.org/officeDocument/2006/customXml" ds:itemID="{215E336F-BDE5-4462-8A82-35FFDA83918A}"/>
</file>

<file path=customXml/itemProps2.xml><?xml version="1.0" encoding="utf-8"?>
<ds:datastoreItem xmlns:ds="http://schemas.openxmlformats.org/officeDocument/2006/customXml" ds:itemID="{11469F60-8110-4B9D-8F1E-B91DEA4A567A}"/>
</file>

<file path=customXml/itemProps3.xml><?xml version="1.0" encoding="utf-8"?>
<ds:datastoreItem xmlns:ds="http://schemas.openxmlformats.org/officeDocument/2006/customXml" ds:itemID="{4BD69A80-F7F5-4275-A213-04C58EC4C1EE}"/>
</file>

<file path=docProps/app.xml><?xml version="1.0" encoding="utf-8"?>
<Properties xmlns="http://schemas.openxmlformats.org/officeDocument/2006/extended-properties" xmlns:vt="http://schemas.openxmlformats.org/officeDocument/2006/docPropsVTypes">
  <Template>Facet</Template>
  <TotalTime>25848</TotalTime>
  <Words>2845</Words>
  <Application>Microsoft Office PowerPoint</Application>
  <PresentationFormat>Panorámica</PresentationFormat>
  <Paragraphs>112</Paragraphs>
  <Slides>27</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27</vt:i4>
      </vt:variant>
    </vt:vector>
  </HeadingPairs>
  <TitlesOfParts>
    <vt:vector size="35" baseType="lpstr">
      <vt:lpstr>Arial</vt:lpstr>
      <vt:lpstr>Calibri</vt:lpstr>
      <vt:lpstr>Cambria</vt:lpstr>
      <vt:lpstr>Palatino Linotype</vt:lpstr>
      <vt:lpstr>Trebuchet MS</vt:lpstr>
      <vt:lpstr>Wingdings</vt:lpstr>
      <vt:lpstr>Wingdings 3</vt:lpstr>
      <vt:lpstr>Faceta</vt:lpstr>
      <vt:lpstr>CONTRATACIÓN PÚBLICA SOSTENIBLE Y CIRCULAR</vt:lpstr>
      <vt:lpstr>DEFINICIONES</vt:lpstr>
      <vt:lpstr>OPORTUNIDAD TRAS COVID-19</vt:lpstr>
      <vt:lpstr>ESPAÑA: LEY 7/2021 DE CAMBIO CLIMÁTICO Y TRANSICIÓN ENERGÉTICA</vt:lpstr>
      <vt:lpstr>LEYES AUTONÓMICAS</vt:lpstr>
      <vt:lpstr>CONTRATACIÓN CIRCULAR</vt:lpstr>
      <vt:lpstr>Presentación de PowerPoint</vt:lpstr>
      <vt:lpstr>CONTEXTO INTERNACIONAL</vt:lpstr>
      <vt:lpstr>Presentación de PowerPoint</vt:lpstr>
      <vt:lpstr>Presentación de PowerPoint</vt:lpstr>
      <vt:lpstr>ANTECEDENTES DERECHO UE</vt:lpstr>
      <vt:lpstr>IMPORTANTE JURISPRUDENCIA TRIBUNAL DE JUSTICIA DE LA UNIÓN EUROPEA</vt:lpstr>
      <vt:lpstr>Presentación de PowerPoint</vt:lpstr>
      <vt:lpstr>Presentación de PowerPoint</vt:lpstr>
      <vt:lpstr>IMPULSO DE LA UNIÓN EUROPEA</vt:lpstr>
      <vt:lpstr>LA ESTRATEGIA 2020 Y EL MERCADO INTERIOR</vt:lpstr>
      <vt:lpstr>Presentación de PowerPoint</vt:lpstr>
      <vt:lpstr>Presentación de PowerPoint</vt:lpstr>
      <vt:lpstr>RECEPCIÓN EN EL DERECHO ESPAÑOL</vt:lpstr>
      <vt:lpstr> </vt:lpstr>
      <vt:lpstr> </vt:lpstr>
      <vt:lpstr>IMPORTANCIA CONSULTAS PRELIMINARES MERCADO</vt:lpstr>
      <vt:lpstr>Presentación de PowerPoint</vt:lpstr>
      <vt:lpstr>FONDOS NEXT GENERATION EU</vt:lpstr>
      <vt:lpstr>Plan de Recuperación, Transformación y Resiliencia: España Puede</vt:lpstr>
      <vt:lpstr>Presentación de PowerPoint</vt:lpstr>
      <vt:lpstr>MUCHAS 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IMPACTO DE LOS CRITERIOS SOCIALES, DE GÉNERO Y MEDIOAMBIENTALES EN LA CONTRATACIÓN PÚBLICA”</dc:title>
  <dc:creator>FRANCISCO EUSEBIO PUERTA SEGUIDO</dc:creator>
  <cp:lastModifiedBy>José Antonio Moreno Molina</cp:lastModifiedBy>
  <cp:revision>146</cp:revision>
  <cp:lastPrinted>2017-12-13T19:44:38Z</cp:lastPrinted>
  <dcterms:created xsi:type="dcterms:W3CDTF">2017-02-28T07:42:13Z</dcterms:created>
  <dcterms:modified xsi:type="dcterms:W3CDTF">2021-10-29T11:51:08Z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0x01010029FCE94430F168479011414C72CAFC71</vt:lpwstr>
  </property>
</Properties>
</file>