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diagrams/data1.xml" ContentType="application/vnd.openxmlformats-officedocument.drawingml.diagramData+xml"/>
  <Override PartName="/ppt/diagrams/data8.xml" ContentType="application/vnd.openxmlformats-officedocument.drawingml.diagramData+xml"/>
  <Override PartName="/ppt/diagrams/data3.xml" ContentType="application/vnd.openxmlformats-officedocument.drawingml.diagramData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diagrams/data2.xml" ContentType="application/vnd.openxmlformats-officedocument.drawingml.diagramData+xml"/>
  <Override PartName="/ppt/presentation.xml" ContentType="application/vnd.openxmlformats-officedocument.presentationml.presentation.main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3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21.xml" ContentType="application/vnd.openxmlformats-officedocument.presentationml.slide+xml"/>
  <Override PartName="/ppt/slides/slide14.xml" ContentType="application/vnd.openxmlformats-officedocument.presentationml.slide+xml"/>
  <Override PartName="/ppt/slides/slide20.xml" ContentType="application/vnd.openxmlformats-officedocument.presentationml.slide+xml"/>
  <Override PartName="/ppt/slides/slide18.xml" ContentType="application/vnd.openxmlformats-officedocument.presentationml.slide+xml"/>
  <Override PartName="/ppt/slides/slide16.xml" ContentType="application/vnd.openxmlformats-officedocument.presentationml.slide+xml"/>
  <Override PartName="/ppt/slides/slide19.xml" ContentType="application/vnd.openxmlformats-officedocument.presentationml.slide+xml"/>
  <Override PartName="/ppt/slides/slide17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layout4.xml" ContentType="application/vnd.openxmlformats-officedocument.drawingml.diagramLayout+xml"/>
  <Override PartName="/ppt/diagrams/colors3.xml" ContentType="application/vnd.openxmlformats-officedocument.drawingml.diagramColors+xml"/>
  <Override PartName="/ppt/diagrams/quickStyle3.xml" ContentType="application/vnd.openxmlformats-officedocument.drawingml.diagramStyle+xml"/>
  <Override PartName="/ppt/diagrams/drawing3.xml" ContentType="application/vnd.ms-office.drawingml.diagramDrawing+xml"/>
  <Override PartName="/ppt/diagrams/quickStyle4.xml" ContentType="application/vnd.openxmlformats-officedocument.drawingml.diagramStyle+xml"/>
  <Override PartName="/ppt/diagrams/quickStyle2.xml" ContentType="application/vnd.openxmlformats-officedocument.drawingml.diagramStyle+xml"/>
  <Override PartName="/ppt/diagrams/drawing2.xml" ContentType="application/vnd.ms-office.drawingml.diagramDrawing+xml"/>
  <Override PartName="/ppt/diagrams/quickStyle1.xml" ContentType="application/vnd.openxmlformats-officedocument.drawingml.diagramStyle+xml"/>
  <Override PartName="/ppt/diagrams/layout1.xml" ContentType="application/vnd.openxmlformats-officedocument.drawingml.diagramLayout+xml"/>
  <Override PartName="/ppt/theme/theme2.xml" ContentType="application/vnd.openxmlformats-officedocument.them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layout2.xml" ContentType="application/vnd.openxmlformats-officedocument.drawingml.diagramLayout+xml"/>
  <Override PartName="/ppt/diagrams/colors4.xml" ContentType="application/vnd.openxmlformats-officedocument.drawingml.diagramColors+xml"/>
  <Override PartName="/ppt/diagrams/colors2.xml" ContentType="application/vnd.openxmlformats-officedocument.drawingml.diagramColors+xml"/>
  <Override PartName="/ppt/diagrams/layout3.xml" ContentType="application/vnd.openxmlformats-officedocument.drawingml.diagramLayout+xml"/>
  <Override PartName="/ppt/diagrams/drawing4.xml" ContentType="application/vnd.ms-office.drawingml.diagramDrawing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heme/theme1.xml" ContentType="application/vnd.openxmlformats-officedocument.theme+xml"/>
  <Override PartName="/ppt/diagrams/layout8.xml" ContentType="application/vnd.openxmlformats-officedocument.drawingml.diagramLayout+xml"/>
  <Override PartName="/ppt/diagrams/quickStyle7.xml" ContentType="application/vnd.openxmlformats-officedocument.drawingml.diagramStyle+xml"/>
  <Override PartName="/ppt/diagrams/layout7.xml" ContentType="application/vnd.openxmlformats-officedocument.drawingml.diagramLayout+xml"/>
  <Override PartName="/ppt/diagrams/drawing6.xml" ContentType="application/vnd.ms-office.drawingml.diagramDrawing+xml"/>
  <Override PartName="/ppt/diagrams/colors5.xml" ContentType="application/vnd.openxmlformats-officedocument.drawingml.diagramColors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layout5.xml" ContentType="application/vnd.openxmlformats-officedocument.drawingml.diagramLayout+xml"/>
  <Override PartName="/ppt/notesMasters/notesMaster1.xml" ContentType="application/vnd.openxmlformats-officedocument.presentationml.notesMaster+xml"/>
  <Override PartName="/ppt/diagrams/quickStyle5.xml" ContentType="application/vnd.openxmlformats-officedocument.drawingml.diagramStyle+xml"/>
  <Override PartName="/ppt/diagrams/drawing5.xml" ContentType="application/vnd.ms-office.drawingml.diagramDrawing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3"/>
  </p:notesMasterIdLst>
  <p:sldIdLst>
    <p:sldId id="256" r:id="rId2"/>
    <p:sldId id="300" r:id="rId3"/>
    <p:sldId id="296" r:id="rId4"/>
    <p:sldId id="313" r:id="rId5"/>
    <p:sldId id="311" r:id="rId6"/>
    <p:sldId id="302" r:id="rId7"/>
    <p:sldId id="312" r:id="rId8"/>
    <p:sldId id="308" r:id="rId9"/>
    <p:sldId id="278" r:id="rId10"/>
    <p:sldId id="303" r:id="rId11"/>
    <p:sldId id="314" r:id="rId12"/>
    <p:sldId id="315" r:id="rId13"/>
    <p:sldId id="316" r:id="rId14"/>
    <p:sldId id="304" r:id="rId15"/>
    <p:sldId id="305" r:id="rId16"/>
    <p:sldId id="306" r:id="rId17"/>
    <p:sldId id="317" r:id="rId18"/>
    <p:sldId id="318" r:id="rId19"/>
    <p:sldId id="293" r:id="rId20"/>
    <p:sldId id="320" r:id="rId21"/>
    <p:sldId id="277" r:id="rId22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428E"/>
    <a:srgbClr val="832AA6"/>
    <a:srgbClr val="FF5050"/>
    <a:srgbClr val="FF33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9" autoAdjust="0"/>
    <p:restoredTop sz="94660"/>
  </p:normalViewPr>
  <p:slideViewPr>
    <p:cSldViewPr snapToGrid="0">
      <p:cViewPr varScale="1">
        <p:scale>
          <a:sx n="73" d="100"/>
          <a:sy n="73" d="100"/>
        </p:scale>
        <p:origin x="57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Relationship Id="rId30" Type="http://schemas.openxmlformats.org/officeDocument/2006/relationships/customXml" Target="../customXml/item3.xm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image" Target="../media/image1.jpg"/><Relationship Id="rId4" Type="http://schemas.openxmlformats.org/officeDocument/2006/relationships/image" Target="../media/image4.jp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image" Target="../media/image1.jpg"/><Relationship Id="rId4" Type="http://schemas.openxmlformats.org/officeDocument/2006/relationships/image" Target="../media/image4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966A52-EC83-4D4B-8249-48A9654E1CB5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D1BD0C76-D9D8-4F45-A2B9-EE4AFC20487B}">
      <dgm:prSet phldrT="[Texto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ES" dirty="0" smtClean="0">
              <a:solidFill>
                <a:schemeClr val="bg1"/>
              </a:solidFill>
            </a:rPr>
            <a:t>Utilización del modelo concesional cuando se </a:t>
          </a:r>
          <a:r>
            <a:rPr lang="es-ES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carecía de capacidad de endeudamiento </a:t>
          </a:r>
          <a:r>
            <a:rPr lang="es-ES" dirty="0" smtClean="0">
              <a:solidFill>
                <a:schemeClr val="bg1"/>
              </a:solidFill>
            </a:rPr>
            <a:t>suficiente o como instrumento para </a:t>
          </a:r>
          <a:r>
            <a:rPr lang="es-ES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diferir la imputación en el déficit público</a:t>
          </a:r>
          <a:r>
            <a:rPr lang="es-ES" dirty="0" smtClean="0">
              <a:solidFill>
                <a:schemeClr val="bg1"/>
              </a:solidFill>
            </a:rPr>
            <a:t> nacional</a:t>
          </a:r>
          <a:r>
            <a:rPr lang="es-ES" dirty="0" smtClean="0"/>
            <a:t>. </a:t>
          </a:r>
          <a:endParaRPr lang="es-ES" dirty="0"/>
        </a:p>
      </dgm:t>
    </dgm:pt>
    <dgm:pt modelId="{983ADDDB-055C-4E2C-A530-2DF49768C760}" type="parTrans" cxnId="{D06171C8-DCA3-4D57-9F3A-5E7795D1DC55}">
      <dgm:prSet/>
      <dgm:spPr/>
      <dgm:t>
        <a:bodyPr/>
        <a:lstStyle/>
        <a:p>
          <a:endParaRPr lang="es-ES"/>
        </a:p>
      </dgm:t>
    </dgm:pt>
    <dgm:pt modelId="{D05A279C-4C09-4282-A723-A7701A606BC1}" type="sibTrans" cxnId="{D06171C8-DCA3-4D57-9F3A-5E7795D1DC55}">
      <dgm:prSet/>
      <dgm:spPr/>
      <dgm:t>
        <a:bodyPr/>
        <a:lstStyle/>
        <a:p>
          <a:endParaRPr lang="es-ES"/>
        </a:p>
      </dgm:t>
    </dgm:pt>
    <dgm:pt modelId="{03BFD457-861C-4399-AEE0-DBAFDC8F4608}">
      <dgm:prSet phldrT="[Texto]" custT="1"/>
      <dgm:spPr>
        <a:solidFill>
          <a:schemeClr val="bg2">
            <a:lumMod val="75000"/>
            <a:alpha val="90000"/>
          </a:schemeClr>
        </a:solidFill>
      </dgm:spPr>
      <dgm:t>
        <a:bodyPr/>
        <a:lstStyle/>
        <a:p>
          <a:r>
            <a:rPr lang="es-ES" sz="1600" dirty="0" smtClean="0"/>
            <a:t>Caso de las “radiales” de acceso a Madrid: volúmenes de tráfico inferiores a los previstos, e importantes sobrecostes por expropiaciones de terrenos.</a:t>
          </a:r>
          <a:endParaRPr lang="es-ES" sz="1600" dirty="0"/>
        </a:p>
      </dgm:t>
    </dgm:pt>
    <dgm:pt modelId="{F952DD36-97B5-42AA-9BBE-93284AE989E9}" type="parTrans" cxnId="{FD6D3896-77EF-4346-9A7F-682F44B86C07}">
      <dgm:prSet/>
      <dgm:spPr/>
      <dgm:t>
        <a:bodyPr/>
        <a:lstStyle/>
        <a:p>
          <a:endParaRPr lang="es-ES"/>
        </a:p>
      </dgm:t>
    </dgm:pt>
    <dgm:pt modelId="{345433FF-9A7B-4B19-9FCD-85885B2DF042}" type="sibTrans" cxnId="{FD6D3896-77EF-4346-9A7F-682F44B86C07}">
      <dgm:prSet/>
      <dgm:spPr/>
      <dgm:t>
        <a:bodyPr/>
        <a:lstStyle/>
        <a:p>
          <a:endParaRPr lang="es-ES"/>
        </a:p>
      </dgm:t>
    </dgm:pt>
    <dgm:pt modelId="{3DD38AE7-6E2C-4309-AF7E-4B9CE15CA885}">
      <dgm:prSet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ES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Falta de transparencia </a:t>
          </a:r>
          <a:r>
            <a:rPr lang="es-ES" dirty="0" smtClean="0">
              <a:solidFill>
                <a:schemeClr val="bg1"/>
              </a:solidFill>
            </a:rPr>
            <a:t>en las renegociaciones de los contratos.</a:t>
          </a:r>
          <a:endParaRPr lang="es-ES" dirty="0">
            <a:solidFill>
              <a:schemeClr val="bg1"/>
            </a:solidFill>
          </a:endParaRPr>
        </a:p>
      </dgm:t>
    </dgm:pt>
    <dgm:pt modelId="{BDF0BFF7-A584-4786-9BA4-C712CA7D55C7}" type="parTrans" cxnId="{EFD4FC63-918D-45B4-BD7F-568603615368}">
      <dgm:prSet/>
      <dgm:spPr/>
      <dgm:t>
        <a:bodyPr/>
        <a:lstStyle/>
        <a:p>
          <a:endParaRPr lang="es-ES"/>
        </a:p>
      </dgm:t>
    </dgm:pt>
    <dgm:pt modelId="{7D0FA974-1341-489A-83F2-5F97AD5373DF}" type="sibTrans" cxnId="{EFD4FC63-918D-45B4-BD7F-568603615368}">
      <dgm:prSet/>
      <dgm:spPr/>
      <dgm:t>
        <a:bodyPr/>
        <a:lstStyle/>
        <a:p>
          <a:endParaRPr lang="es-ES"/>
        </a:p>
      </dgm:t>
    </dgm:pt>
    <dgm:pt modelId="{AC57D1B2-1C60-442E-8A26-D1A6115BF6DA}">
      <dgm:prSet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ES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Inadecuada definición</a:t>
          </a:r>
          <a:r>
            <a:rPr lang="es-ES" dirty="0" smtClean="0">
              <a:solidFill>
                <a:schemeClr val="bg1"/>
              </a:solidFill>
            </a:rPr>
            <a:t> de los contratos, en especial en la </a:t>
          </a:r>
          <a:r>
            <a:rPr lang="es-ES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asignación de riesgos</a:t>
          </a:r>
          <a:r>
            <a:rPr lang="es-ES" dirty="0" smtClean="0">
              <a:solidFill>
                <a:schemeClr val="bg1"/>
              </a:solidFill>
            </a:rPr>
            <a:t>. </a:t>
          </a:r>
          <a:r>
            <a:rPr lang="es-ES" dirty="0" smtClean="0"/>
            <a:t>	</a:t>
          </a:r>
          <a:endParaRPr lang="es-ES" dirty="0"/>
        </a:p>
      </dgm:t>
    </dgm:pt>
    <dgm:pt modelId="{D0D01C96-94D3-465B-9BBD-F866345BA174}" type="parTrans" cxnId="{10F6C7CC-5C09-44D6-AEB4-59BDC24AC362}">
      <dgm:prSet/>
      <dgm:spPr/>
      <dgm:t>
        <a:bodyPr/>
        <a:lstStyle/>
        <a:p>
          <a:endParaRPr lang="es-ES"/>
        </a:p>
      </dgm:t>
    </dgm:pt>
    <dgm:pt modelId="{840F5857-EB48-466E-87C9-F009FCB8B206}" type="sibTrans" cxnId="{10F6C7CC-5C09-44D6-AEB4-59BDC24AC362}">
      <dgm:prSet/>
      <dgm:spPr/>
      <dgm:t>
        <a:bodyPr/>
        <a:lstStyle/>
        <a:p>
          <a:endParaRPr lang="es-ES"/>
        </a:p>
      </dgm:t>
    </dgm:pt>
    <dgm:pt modelId="{E842AA52-A88F-4659-8B0A-6E83B99F19EB}">
      <dgm:prSet/>
      <dgm:spPr>
        <a:solidFill>
          <a:schemeClr val="bg2">
            <a:lumMod val="75000"/>
            <a:alpha val="90000"/>
          </a:schemeClr>
        </a:solidFill>
      </dgm:spPr>
      <dgm:t>
        <a:bodyPr/>
        <a:lstStyle/>
        <a:p>
          <a:r>
            <a:rPr lang="es-ES" dirty="0" smtClean="0"/>
            <a:t>Problema cuando las causas ajenas conllevan compensaciones a la empresa concesionaria por riesgos que no puede asumir o por sobrecostes no previstos en el proceso de contratación.</a:t>
          </a:r>
          <a:endParaRPr lang="es-ES" dirty="0"/>
        </a:p>
      </dgm:t>
    </dgm:pt>
    <dgm:pt modelId="{A9003091-A75E-4FEA-9D67-E20361550973}" type="parTrans" cxnId="{3F49D6BB-010E-4A5B-8C34-5A93E52A57DF}">
      <dgm:prSet/>
      <dgm:spPr/>
      <dgm:t>
        <a:bodyPr/>
        <a:lstStyle/>
        <a:p>
          <a:endParaRPr lang="es-ES"/>
        </a:p>
      </dgm:t>
    </dgm:pt>
    <dgm:pt modelId="{13920A31-D8CE-45EC-B4ED-44AC5E667D71}" type="sibTrans" cxnId="{3F49D6BB-010E-4A5B-8C34-5A93E52A57DF}">
      <dgm:prSet/>
      <dgm:spPr/>
      <dgm:t>
        <a:bodyPr/>
        <a:lstStyle/>
        <a:p>
          <a:endParaRPr lang="es-ES"/>
        </a:p>
      </dgm:t>
    </dgm:pt>
    <dgm:pt modelId="{AA17217D-3763-4479-9443-DD3B453FF357}">
      <dgm:prSet/>
      <dgm:spPr>
        <a:solidFill>
          <a:schemeClr val="bg2">
            <a:lumMod val="75000"/>
            <a:alpha val="90000"/>
          </a:schemeClr>
        </a:solidFill>
      </dgm:spPr>
      <dgm:t>
        <a:bodyPr/>
        <a:lstStyle/>
        <a:p>
          <a:pPr algn="just"/>
          <a:r>
            <a:rPr lang="es-ES" dirty="0" smtClean="0"/>
            <a:t>Peligro de gastar por encima de lo que las AA.PP. se puede permitir en un momento dado, a costa de transferir la carga presupuestaria a generaciones futuras.    (Peajes sombra y pagos por disponibilidad).</a:t>
          </a:r>
          <a:endParaRPr lang="es-ES" dirty="0"/>
        </a:p>
      </dgm:t>
    </dgm:pt>
    <dgm:pt modelId="{9BCBB2D7-DFC6-4C46-9D81-308CC6B1267F}" type="parTrans" cxnId="{95955868-7839-4DD5-B4D7-B6565B27BD42}">
      <dgm:prSet/>
      <dgm:spPr/>
      <dgm:t>
        <a:bodyPr/>
        <a:lstStyle/>
        <a:p>
          <a:endParaRPr lang="es-ES"/>
        </a:p>
      </dgm:t>
    </dgm:pt>
    <dgm:pt modelId="{E06D5841-8B79-42F2-8167-8A5D3D51C6EA}" type="sibTrans" cxnId="{95955868-7839-4DD5-B4D7-B6565B27BD42}">
      <dgm:prSet/>
      <dgm:spPr/>
      <dgm:t>
        <a:bodyPr/>
        <a:lstStyle/>
        <a:p>
          <a:endParaRPr lang="es-ES"/>
        </a:p>
      </dgm:t>
    </dgm:pt>
    <dgm:pt modelId="{0FA5E9A4-30F7-41E4-8FF2-5F7735DF7ABD}" type="pres">
      <dgm:prSet presAssocID="{35966A52-EC83-4D4B-8249-48A9654E1CB5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D8189395-031D-481B-B77D-A9144C302774}" type="pres">
      <dgm:prSet presAssocID="{D1BD0C76-D9D8-4F45-A2B9-EE4AFC20487B}" presName="linNode" presStyleCnt="0"/>
      <dgm:spPr/>
    </dgm:pt>
    <dgm:pt modelId="{1E80B56C-941C-4354-BBF4-67AFB88DCD9F}" type="pres">
      <dgm:prSet presAssocID="{D1BD0C76-D9D8-4F45-A2B9-EE4AFC20487B}" presName="parent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8AB81F9-95B9-4198-8FE8-EDDB723E3113}" type="pres">
      <dgm:prSet presAssocID="{D1BD0C76-D9D8-4F45-A2B9-EE4AFC20487B}" presName="childShp" presStyleLbl="bgAccFollowNode1" presStyleIdx="0" presStyleCnt="3" custScaleY="8233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251B423-D601-4ACE-8C26-34B2F291B416}" type="pres">
      <dgm:prSet presAssocID="{D05A279C-4C09-4282-A723-A7701A606BC1}" presName="spacing" presStyleCnt="0"/>
      <dgm:spPr/>
    </dgm:pt>
    <dgm:pt modelId="{1918E780-207F-4570-AC8F-D1424B4D6429}" type="pres">
      <dgm:prSet presAssocID="{3DD38AE7-6E2C-4309-AF7E-4B9CE15CA885}" presName="linNode" presStyleCnt="0"/>
      <dgm:spPr/>
    </dgm:pt>
    <dgm:pt modelId="{5BCA3815-6550-4E6C-8800-47594F7B30C2}" type="pres">
      <dgm:prSet presAssocID="{3DD38AE7-6E2C-4309-AF7E-4B9CE15CA885}" presName="parentShp" presStyleLbl="node1" presStyleIdx="1" presStyleCnt="3" custScaleY="826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0F10977-B0A2-454E-9AD7-CC641FBD8DF8}" type="pres">
      <dgm:prSet presAssocID="{3DD38AE7-6E2C-4309-AF7E-4B9CE15CA885}" presName="childShp" presStyleLbl="bgAccFollowNode1" presStyleIdx="1" presStyleCnt="3" custScaleY="81638" custLinFactNeighborX="1522" custLinFactNeighborY="-450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272D854-03BF-4B3C-9DFA-7F75FCB255D1}" type="pres">
      <dgm:prSet presAssocID="{7D0FA974-1341-489A-83F2-5F97AD5373DF}" presName="spacing" presStyleCnt="0"/>
      <dgm:spPr/>
    </dgm:pt>
    <dgm:pt modelId="{098668A3-5793-4645-9C1B-AC4BA20DBC84}" type="pres">
      <dgm:prSet presAssocID="{AC57D1B2-1C60-442E-8A26-D1A6115BF6DA}" presName="linNode" presStyleCnt="0"/>
      <dgm:spPr/>
    </dgm:pt>
    <dgm:pt modelId="{13E23D72-0F83-446C-85C2-EC576E3F7B00}" type="pres">
      <dgm:prSet presAssocID="{AC57D1B2-1C60-442E-8A26-D1A6115BF6DA}" presName="parent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D95FA4C-4CE8-4FC2-967D-60333BEEAD1E}" type="pres">
      <dgm:prSet presAssocID="{AC57D1B2-1C60-442E-8A26-D1A6115BF6DA}" presName="childShp" presStyleLbl="bgAccFollowNode1" presStyleIdx="2" presStyleCnt="3" custScaleY="11157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72476A20-B3D8-466E-9B61-A61299A8508B}" type="presOf" srcId="{AC57D1B2-1C60-442E-8A26-D1A6115BF6DA}" destId="{13E23D72-0F83-446C-85C2-EC576E3F7B00}" srcOrd="0" destOrd="0" presId="urn:microsoft.com/office/officeart/2005/8/layout/vList6"/>
    <dgm:cxn modelId="{961FA37E-5C8F-4A56-9617-BCA0493B0AC0}" type="presOf" srcId="{AA17217D-3763-4479-9443-DD3B453FF357}" destId="{E8AB81F9-95B9-4198-8FE8-EDDB723E3113}" srcOrd="0" destOrd="0" presId="urn:microsoft.com/office/officeart/2005/8/layout/vList6"/>
    <dgm:cxn modelId="{10F6C7CC-5C09-44D6-AEB4-59BDC24AC362}" srcId="{35966A52-EC83-4D4B-8249-48A9654E1CB5}" destId="{AC57D1B2-1C60-442E-8A26-D1A6115BF6DA}" srcOrd="2" destOrd="0" parTransId="{D0D01C96-94D3-465B-9BBD-F866345BA174}" sibTransId="{840F5857-EB48-466E-87C9-F009FCB8B206}"/>
    <dgm:cxn modelId="{2F2F676F-6BB9-4992-81BB-4057E4AB2083}" type="presOf" srcId="{3DD38AE7-6E2C-4309-AF7E-4B9CE15CA885}" destId="{5BCA3815-6550-4E6C-8800-47594F7B30C2}" srcOrd="0" destOrd="0" presId="urn:microsoft.com/office/officeart/2005/8/layout/vList6"/>
    <dgm:cxn modelId="{9AF424AF-889A-4EC6-996D-AD3B6B0813E3}" type="presOf" srcId="{35966A52-EC83-4D4B-8249-48A9654E1CB5}" destId="{0FA5E9A4-30F7-41E4-8FF2-5F7735DF7ABD}" srcOrd="0" destOrd="0" presId="urn:microsoft.com/office/officeart/2005/8/layout/vList6"/>
    <dgm:cxn modelId="{95955868-7839-4DD5-B4D7-B6565B27BD42}" srcId="{D1BD0C76-D9D8-4F45-A2B9-EE4AFC20487B}" destId="{AA17217D-3763-4479-9443-DD3B453FF357}" srcOrd="0" destOrd="0" parTransId="{9BCBB2D7-DFC6-4C46-9D81-308CC6B1267F}" sibTransId="{E06D5841-8B79-42F2-8167-8A5D3D51C6EA}"/>
    <dgm:cxn modelId="{3F49D6BB-010E-4A5B-8C34-5A93E52A57DF}" srcId="{3DD38AE7-6E2C-4309-AF7E-4B9CE15CA885}" destId="{E842AA52-A88F-4659-8B0A-6E83B99F19EB}" srcOrd="0" destOrd="0" parTransId="{A9003091-A75E-4FEA-9D67-E20361550973}" sibTransId="{13920A31-D8CE-45EC-B4ED-44AC5E667D71}"/>
    <dgm:cxn modelId="{31C6A988-C0BD-4A57-8E4E-73E6C4EB63B8}" type="presOf" srcId="{E842AA52-A88F-4659-8B0A-6E83B99F19EB}" destId="{A0F10977-B0A2-454E-9AD7-CC641FBD8DF8}" srcOrd="0" destOrd="0" presId="urn:microsoft.com/office/officeart/2005/8/layout/vList6"/>
    <dgm:cxn modelId="{10FB341C-068B-4E8A-A973-3BD586F306AF}" type="presOf" srcId="{D1BD0C76-D9D8-4F45-A2B9-EE4AFC20487B}" destId="{1E80B56C-941C-4354-BBF4-67AFB88DCD9F}" srcOrd="0" destOrd="0" presId="urn:microsoft.com/office/officeart/2005/8/layout/vList6"/>
    <dgm:cxn modelId="{D06171C8-DCA3-4D57-9F3A-5E7795D1DC55}" srcId="{35966A52-EC83-4D4B-8249-48A9654E1CB5}" destId="{D1BD0C76-D9D8-4F45-A2B9-EE4AFC20487B}" srcOrd="0" destOrd="0" parTransId="{983ADDDB-055C-4E2C-A530-2DF49768C760}" sibTransId="{D05A279C-4C09-4282-A723-A7701A606BC1}"/>
    <dgm:cxn modelId="{EFD4FC63-918D-45B4-BD7F-568603615368}" srcId="{35966A52-EC83-4D4B-8249-48A9654E1CB5}" destId="{3DD38AE7-6E2C-4309-AF7E-4B9CE15CA885}" srcOrd="1" destOrd="0" parTransId="{BDF0BFF7-A584-4786-9BA4-C712CA7D55C7}" sibTransId="{7D0FA974-1341-489A-83F2-5F97AD5373DF}"/>
    <dgm:cxn modelId="{8FC2FA2E-5A6B-479F-893A-166519B1F118}" type="presOf" srcId="{03BFD457-861C-4399-AEE0-DBAFDC8F4608}" destId="{9D95FA4C-4CE8-4FC2-967D-60333BEEAD1E}" srcOrd="0" destOrd="0" presId="urn:microsoft.com/office/officeart/2005/8/layout/vList6"/>
    <dgm:cxn modelId="{FD6D3896-77EF-4346-9A7F-682F44B86C07}" srcId="{AC57D1B2-1C60-442E-8A26-D1A6115BF6DA}" destId="{03BFD457-861C-4399-AEE0-DBAFDC8F4608}" srcOrd="0" destOrd="0" parTransId="{F952DD36-97B5-42AA-9BBE-93284AE989E9}" sibTransId="{345433FF-9A7B-4B19-9FCD-85885B2DF042}"/>
    <dgm:cxn modelId="{38C7BC26-8F56-4CEB-A0AB-B723C4F32627}" type="presParOf" srcId="{0FA5E9A4-30F7-41E4-8FF2-5F7735DF7ABD}" destId="{D8189395-031D-481B-B77D-A9144C302774}" srcOrd="0" destOrd="0" presId="urn:microsoft.com/office/officeart/2005/8/layout/vList6"/>
    <dgm:cxn modelId="{41BF3589-A0AB-480D-8C48-749BBF4EC60A}" type="presParOf" srcId="{D8189395-031D-481B-B77D-A9144C302774}" destId="{1E80B56C-941C-4354-BBF4-67AFB88DCD9F}" srcOrd="0" destOrd="0" presId="urn:microsoft.com/office/officeart/2005/8/layout/vList6"/>
    <dgm:cxn modelId="{7FD5B1E0-FBED-4A55-9866-3FFAC7781764}" type="presParOf" srcId="{D8189395-031D-481B-B77D-A9144C302774}" destId="{E8AB81F9-95B9-4198-8FE8-EDDB723E3113}" srcOrd="1" destOrd="0" presId="urn:microsoft.com/office/officeart/2005/8/layout/vList6"/>
    <dgm:cxn modelId="{454C4F15-6A4D-4DEB-993A-ADFDD0D972B6}" type="presParOf" srcId="{0FA5E9A4-30F7-41E4-8FF2-5F7735DF7ABD}" destId="{7251B423-D601-4ACE-8C26-34B2F291B416}" srcOrd="1" destOrd="0" presId="urn:microsoft.com/office/officeart/2005/8/layout/vList6"/>
    <dgm:cxn modelId="{41E8BC99-7E59-4BAF-8894-70046D7FF52F}" type="presParOf" srcId="{0FA5E9A4-30F7-41E4-8FF2-5F7735DF7ABD}" destId="{1918E780-207F-4570-AC8F-D1424B4D6429}" srcOrd="2" destOrd="0" presId="urn:microsoft.com/office/officeart/2005/8/layout/vList6"/>
    <dgm:cxn modelId="{4A30EA84-60AD-4E0B-95A5-F8130A974203}" type="presParOf" srcId="{1918E780-207F-4570-AC8F-D1424B4D6429}" destId="{5BCA3815-6550-4E6C-8800-47594F7B30C2}" srcOrd="0" destOrd="0" presId="urn:microsoft.com/office/officeart/2005/8/layout/vList6"/>
    <dgm:cxn modelId="{1B9E8F75-5CA8-41C0-AE0C-13215EA3E1CA}" type="presParOf" srcId="{1918E780-207F-4570-AC8F-D1424B4D6429}" destId="{A0F10977-B0A2-454E-9AD7-CC641FBD8DF8}" srcOrd="1" destOrd="0" presId="urn:microsoft.com/office/officeart/2005/8/layout/vList6"/>
    <dgm:cxn modelId="{BF3504F3-957A-4B5A-9A4E-F3F901914933}" type="presParOf" srcId="{0FA5E9A4-30F7-41E4-8FF2-5F7735DF7ABD}" destId="{1272D854-03BF-4B3C-9DFA-7F75FCB255D1}" srcOrd="3" destOrd="0" presId="urn:microsoft.com/office/officeart/2005/8/layout/vList6"/>
    <dgm:cxn modelId="{1C2BB3F9-2414-4922-8AF5-1D0F8E7C59B4}" type="presParOf" srcId="{0FA5E9A4-30F7-41E4-8FF2-5F7735DF7ABD}" destId="{098668A3-5793-4645-9C1B-AC4BA20DBC84}" srcOrd="4" destOrd="0" presId="urn:microsoft.com/office/officeart/2005/8/layout/vList6"/>
    <dgm:cxn modelId="{5CDA0E1A-CC42-42B7-ADFF-6C5FAAD2145D}" type="presParOf" srcId="{098668A3-5793-4645-9C1B-AC4BA20DBC84}" destId="{13E23D72-0F83-446C-85C2-EC576E3F7B00}" srcOrd="0" destOrd="0" presId="urn:microsoft.com/office/officeart/2005/8/layout/vList6"/>
    <dgm:cxn modelId="{4A6989DA-98C9-49B4-8CCE-3DC068531666}" type="presParOf" srcId="{098668A3-5793-4645-9C1B-AC4BA20DBC84}" destId="{9D95FA4C-4CE8-4FC2-967D-60333BEEAD1E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C7DFCAD-D299-46B8-9DA2-457345AFF58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EEA3BF48-CD90-4ACA-A231-AAED0C9C9FE9}">
      <dgm:prSet phldrT="[Texto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s-ES" dirty="0" smtClean="0"/>
            <a:t>Adopción de instrumentos para apoyar los esfuerzos de los Estados miembros por recuperarse, reparar los daños y salir reforzados de la crisis.</a:t>
          </a:r>
          <a:endParaRPr lang="es-ES" dirty="0"/>
        </a:p>
      </dgm:t>
    </dgm:pt>
    <dgm:pt modelId="{8083FA92-C834-4455-9BF9-5FDD9F085943}" type="parTrans" cxnId="{E89DC7A9-9B88-4E90-8198-7AC312BE7D06}">
      <dgm:prSet/>
      <dgm:spPr/>
      <dgm:t>
        <a:bodyPr/>
        <a:lstStyle/>
        <a:p>
          <a:endParaRPr lang="es-ES"/>
        </a:p>
      </dgm:t>
    </dgm:pt>
    <dgm:pt modelId="{9F3D04CA-CA69-4685-9A53-CC749D13C689}" type="sibTrans" cxnId="{E89DC7A9-9B88-4E90-8198-7AC312BE7D06}">
      <dgm:prSet/>
      <dgm:spPr/>
      <dgm:t>
        <a:bodyPr/>
        <a:lstStyle/>
        <a:p>
          <a:endParaRPr lang="es-ES"/>
        </a:p>
      </dgm:t>
    </dgm:pt>
    <dgm:pt modelId="{A3BFF4E5-0CA1-4CCD-9CC7-945B8BD9B208}">
      <dgm:prSet phldrT="[Texto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s-ES" dirty="0" smtClean="0"/>
            <a:t>Adopción de medidas para impulsar la inversión privada y apoyar a las empresas en dificultades.</a:t>
          </a:r>
          <a:endParaRPr lang="es-ES" dirty="0"/>
        </a:p>
      </dgm:t>
    </dgm:pt>
    <dgm:pt modelId="{B9A91225-4A44-4637-AC07-BFFC7DE12D20}" type="parTrans" cxnId="{DF2FEC58-2CF7-43A4-9134-A479B0BF5CED}">
      <dgm:prSet/>
      <dgm:spPr/>
      <dgm:t>
        <a:bodyPr/>
        <a:lstStyle/>
        <a:p>
          <a:endParaRPr lang="es-ES"/>
        </a:p>
      </dgm:t>
    </dgm:pt>
    <dgm:pt modelId="{8EAE23F3-32F2-4671-B899-5142D517239B}" type="sibTrans" cxnId="{DF2FEC58-2CF7-43A4-9134-A479B0BF5CED}">
      <dgm:prSet/>
      <dgm:spPr/>
      <dgm:t>
        <a:bodyPr/>
        <a:lstStyle/>
        <a:p>
          <a:endParaRPr lang="es-ES"/>
        </a:p>
      </dgm:t>
    </dgm:pt>
    <dgm:pt modelId="{93CBE855-FF34-48E0-BC6B-CF89B76CA19D}">
      <dgm:prSet phldrT="[Texto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s-ES" dirty="0" smtClean="0"/>
            <a:t>Refuerzo de los programas claves de la UE para extraer las enseñanzas de la crisis, hacer que el mercado único sea más fuerte y resiliente y acelerar la doble transición ecológica y digital. </a:t>
          </a:r>
          <a:endParaRPr lang="es-ES" dirty="0"/>
        </a:p>
      </dgm:t>
    </dgm:pt>
    <dgm:pt modelId="{F496184E-F02C-4E95-95AB-C1F702176A11}" type="parTrans" cxnId="{031BF39D-0274-4469-B15E-B8B736B63BAE}">
      <dgm:prSet/>
      <dgm:spPr/>
      <dgm:t>
        <a:bodyPr/>
        <a:lstStyle/>
        <a:p>
          <a:endParaRPr lang="es-ES"/>
        </a:p>
      </dgm:t>
    </dgm:pt>
    <dgm:pt modelId="{AD2790B5-78ED-4DDD-8967-0C7A79A5A1D8}" type="sibTrans" cxnId="{031BF39D-0274-4469-B15E-B8B736B63BAE}">
      <dgm:prSet/>
      <dgm:spPr/>
      <dgm:t>
        <a:bodyPr/>
        <a:lstStyle/>
        <a:p>
          <a:endParaRPr lang="es-ES"/>
        </a:p>
      </dgm:t>
    </dgm:pt>
    <dgm:pt modelId="{F7065937-54B2-4C94-923E-3CFA5217DF36}" type="pres">
      <dgm:prSet presAssocID="{9C7DFCAD-D299-46B8-9DA2-457345AFF58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99B6E454-25BE-44B2-ABA7-947970C585E4}" type="pres">
      <dgm:prSet presAssocID="{EEA3BF48-CD90-4ACA-A231-AAED0C9C9FE9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96FC1D3-7BC9-4B09-915F-98A04A564BEE}" type="pres">
      <dgm:prSet presAssocID="{9F3D04CA-CA69-4685-9A53-CC749D13C689}" presName="spacer" presStyleCnt="0"/>
      <dgm:spPr/>
    </dgm:pt>
    <dgm:pt modelId="{EDCCB52C-2975-4182-AD13-DD21D3928026}" type="pres">
      <dgm:prSet presAssocID="{A3BFF4E5-0CA1-4CCD-9CC7-945B8BD9B208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341205D-E9FC-40F0-A4E0-7F4D1F1992CA}" type="pres">
      <dgm:prSet presAssocID="{8EAE23F3-32F2-4671-B899-5142D517239B}" presName="spacer" presStyleCnt="0"/>
      <dgm:spPr/>
    </dgm:pt>
    <dgm:pt modelId="{2CE38B1A-A0BD-45B0-9436-DC31C458D604}" type="pres">
      <dgm:prSet presAssocID="{93CBE855-FF34-48E0-BC6B-CF89B76CA19D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F3C9D5AD-733B-4343-869B-C934420CF2CF}" type="presOf" srcId="{EEA3BF48-CD90-4ACA-A231-AAED0C9C9FE9}" destId="{99B6E454-25BE-44B2-ABA7-947970C585E4}" srcOrd="0" destOrd="0" presId="urn:microsoft.com/office/officeart/2005/8/layout/vList2"/>
    <dgm:cxn modelId="{E3915904-401E-49F5-AF4E-9D60A433402F}" type="presOf" srcId="{A3BFF4E5-0CA1-4CCD-9CC7-945B8BD9B208}" destId="{EDCCB52C-2975-4182-AD13-DD21D3928026}" srcOrd="0" destOrd="0" presId="urn:microsoft.com/office/officeart/2005/8/layout/vList2"/>
    <dgm:cxn modelId="{26FCAE55-B570-473D-900B-FCA3C0B2F8A7}" type="presOf" srcId="{93CBE855-FF34-48E0-BC6B-CF89B76CA19D}" destId="{2CE38B1A-A0BD-45B0-9436-DC31C458D604}" srcOrd="0" destOrd="0" presId="urn:microsoft.com/office/officeart/2005/8/layout/vList2"/>
    <dgm:cxn modelId="{9DAD6B64-4074-415A-8CC0-68C52B77AE30}" type="presOf" srcId="{9C7DFCAD-D299-46B8-9DA2-457345AFF584}" destId="{F7065937-54B2-4C94-923E-3CFA5217DF36}" srcOrd="0" destOrd="0" presId="urn:microsoft.com/office/officeart/2005/8/layout/vList2"/>
    <dgm:cxn modelId="{DF2FEC58-2CF7-43A4-9134-A479B0BF5CED}" srcId="{9C7DFCAD-D299-46B8-9DA2-457345AFF584}" destId="{A3BFF4E5-0CA1-4CCD-9CC7-945B8BD9B208}" srcOrd="1" destOrd="0" parTransId="{B9A91225-4A44-4637-AC07-BFFC7DE12D20}" sibTransId="{8EAE23F3-32F2-4671-B899-5142D517239B}"/>
    <dgm:cxn modelId="{031BF39D-0274-4469-B15E-B8B736B63BAE}" srcId="{9C7DFCAD-D299-46B8-9DA2-457345AFF584}" destId="{93CBE855-FF34-48E0-BC6B-CF89B76CA19D}" srcOrd="2" destOrd="0" parTransId="{F496184E-F02C-4E95-95AB-C1F702176A11}" sibTransId="{AD2790B5-78ED-4DDD-8967-0C7A79A5A1D8}"/>
    <dgm:cxn modelId="{E89DC7A9-9B88-4E90-8198-7AC312BE7D06}" srcId="{9C7DFCAD-D299-46B8-9DA2-457345AFF584}" destId="{EEA3BF48-CD90-4ACA-A231-AAED0C9C9FE9}" srcOrd="0" destOrd="0" parTransId="{8083FA92-C834-4455-9BF9-5FDD9F085943}" sibTransId="{9F3D04CA-CA69-4685-9A53-CC749D13C689}"/>
    <dgm:cxn modelId="{B066303C-293D-4C4B-AF1B-588F012E0B1C}" type="presParOf" srcId="{F7065937-54B2-4C94-923E-3CFA5217DF36}" destId="{99B6E454-25BE-44B2-ABA7-947970C585E4}" srcOrd="0" destOrd="0" presId="urn:microsoft.com/office/officeart/2005/8/layout/vList2"/>
    <dgm:cxn modelId="{49E46E8F-1508-4C4A-B940-B4EA9EE66431}" type="presParOf" srcId="{F7065937-54B2-4C94-923E-3CFA5217DF36}" destId="{B96FC1D3-7BC9-4B09-915F-98A04A564BEE}" srcOrd="1" destOrd="0" presId="urn:microsoft.com/office/officeart/2005/8/layout/vList2"/>
    <dgm:cxn modelId="{97BDC0EC-EFEF-43F7-8813-FEEB69638042}" type="presParOf" srcId="{F7065937-54B2-4C94-923E-3CFA5217DF36}" destId="{EDCCB52C-2975-4182-AD13-DD21D3928026}" srcOrd="2" destOrd="0" presId="urn:microsoft.com/office/officeart/2005/8/layout/vList2"/>
    <dgm:cxn modelId="{DB7D97EF-C1A7-4109-A104-EC0AA84094E1}" type="presParOf" srcId="{F7065937-54B2-4C94-923E-3CFA5217DF36}" destId="{C341205D-E9FC-40F0-A4E0-7F4D1F1992CA}" srcOrd="3" destOrd="0" presId="urn:microsoft.com/office/officeart/2005/8/layout/vList2"/>
    <dgm:cxn modelId="{DACBEB19-1E6C-45E9-8505-72534E6001D8}" type="presParOf" srcId="{F7065937-54B2-4C94-923E-3CFA5217DF36}" destId="{2CE38B1A-A0BD-45B0-9436-DC31C458D604}" srcOrd="4" destOrd="0" presId="urn:microsoft.com/office/officeart/2005/8/layout/vList2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79662D0-3CF1-4962-B6BF-1BF92A2668FA}" type="doc">
      <dgm:prSet loTypeId="urn:microsoft.com/office/officeart/2005/8/layout/pList2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8995DA5A-8E80-4784-B39C-C3AB941654C3}">
      <dgm:prSet phldrT="[Texto]" custT="1"/>
      <dgm:spPr>
        <a:solidFill>
          <a:schemeClr val="accent1"/>
        </a:solidFill>
      </dgm:spPr>
      <dgm:t>
        <a:bodyPr anchor="ctr"/>
        <a:lstStyle/>
        <a:p>
          <a:r>
            <a:rPr lang="es-ES" sz="1100" dirty="0" smtClean="0"/>
            <a:t>La transición ecológica</a:t>
          </a:r>
          <a:endParaRPr lang="es-ES" sz="1100" dirty="0"/>
        </a:p>
      </dgm:t>
    </dgm:pt>
    <dgm:pt modelId="{43710FAA-C0D9-486B-94F9-2428677D4E81}" type="parTrans" cxnId="{612F1933-34F4-4580-AF64-4C944F27B2A6}">
      <dgm:prSet/>
      <dgm:spPr/>
      <dgm:t>
        <a:bodyPr/>
        <a:lstStyle/>
        <a:p>
          <a:endParaRPr lang="es-ES"/>
        </a:p>
      </dgm:t>
    </dgm:pt>
    <dgm:pt modelId="{B6CDE4C3-4D41-4979-A9F7-077F86F10C2C}" type="sibTrans" cxnId="{612F1933-34F4-4580-AF64-4C944F27B2A6}">
      <dgm:prSet/>
      <dgm:spPr/>
      <dgm:t>
        <a:bodyPr/>
        <a:lstStyle/>
        <a:p>
          <a:endParaRPr lang="es-ES"/>
        </a:p>
      </dgm:t>
    </dgm:pt>
    <dgm:pt modelId="{CD91B6E8-2DAA-4B62-AD71-9FAF285B586F}">
      <dgm:prSet custT="1"/>
      <dgm:spPr/>
      <dgm:t>
        <a:bodyPr/>
        <a:lstStyle/>
        <a:p>
          <a:r>
            <a:rPr lang="es-ES" sz="1100" dirty="0" smtClean="0"/>
            <a:t>La transformación digital</a:t>
          </a:r>
          <a:endParaRPr lang="es-ES" sz="1100" dirty="0"/>
        </a:p>
      </dgm:t>
    </dgm:pt>
    <dgm:pt modelId="{9C7A19C4-28F6-4944-A58A-C03F13E5C4AC}" type="parTrans" cxnId="{8EF90536-D4AD-4737-912D-8F0602085952}">
      <dgm:prSet/>
      <dgm:spPr/>
      <dgm:t>
        <a:bodyPr/>
        <a:lstStyle/>
        <a:p>
          <a:endParaRPr lang="es-ES"/>
        </a:p>
      </dgm:t>
    </dgm:pt>
    <dgm:pt modelId="{7009B6F4-3110-4CE7-AC3F-6E6F362D45EC}" type="sibTrans" cxnId="{8EF90536-D4AD-4737-912D-8F0602085952}">
      <dgm:prSet/>
      <dgm:spPr/>
      <dgm:t>
        <a:bodyPr/>
        <a:lstStyle/>
        <a:p>
          <a:endParaRPr lang="es-ES"/>
        </a:p>
      </dgm:t>
    </dgm:pt>
    <dgm:pt modelId="{08B52016-E02A-44CB-BA41-8A9B5B491DFE}">
      <dgm:prSet custT="1"/>
      <dgm:spPr/>
      <dgm:t>
        <a:bodyPr anchor="ctr"/>
        <a:lstStyle/>
        <a:p>
          <a:r>
            <a:rPr lang="es-ES" sz="1100" dirty="0" smtClean="0"/>
            <a:t>La igualdad de género</a:t>
          </a:r>
          <a:endParaRPr lang="es-ES" sz="1100" dirty="0"/>
        </a:p>
      </dgm:t>
    </dgm:pt>
    <dgm:pt modelId="{AEEA83B0-DB22-45AC-8EDC-9B6EBD718D23}" type="parTrans" cxnId="{8E85D136-0162-46CE-A623-56AB1C24EA2A}">
      <dgm:prSet/>
      <dgm:spPr/>
      <dgm:t>
        <a:bodyPr/>
        <a:lstStyle/>
        <a:p>
          <a:endParaRPr lang="es-ES"/>
        </a:p>
      </dgm:t>
    </dgm:pt>
    <dgm:pt modelId="{B07DEE0D-1F8F-4958-AC9B-D48DB2CCD25D}" type="sibTrans" cxnId="{8E85D136-0162-46CE-A623-56AB1C24EA2A}">
      <dgm:prSet/>
      <dgm:spPr/>
      <dgm:t>
        <a:bodyPr/>
        <a:lstStyle/>
        <a:p>
          <a:endParaRPr lang="es-ES"/>
        </a:p>
      </dgm:t>
    </dgm:pt>
    <dgm:pt modelId="{92E9CC56-FE3F-40A5-823B-C78A4E3B8B02}">
      <dgm:prSet custT="1"/>
      <dgm:spPr/>
      <dgm:t>
        <a:bodyPr anchor="ctr"/>
        <a:lstStyle/>
        <a:p>
          <a:r>
            <a:rPr lang="es-ES" sz="1100" dirty="0" smtClean="0"/>
            <a:t>La cohesión social y territorial</a:t>
          </a:r>
          <a:endParaRPr lang="es-ES" sz="1100" dirty="0"/>
        </a:p>
      </dgm:t>
    </dgm:pt>
    <dgm:pt modelId="{DC01923F-788C-4C61-B447-807171AD5F07}" type="parTrans" cxnId="{2AC44A89-462A-4879-9DF0-59918B07078D}">
      <dgm:prSet/>
      <dgm:spPr/>
      <dgm:t>
        <a:bodyPr/>
        <a:lstStyle/>
        <a:p>
          <a:endParaRPr lang="es-ES"/>
        </a:p>
      </dgm:t>
    </dgm:pt>
    <dgm:pt modelId="{65530327-64ED-42EC-96B2-5955C05372A4}" type="sibTrans" cxnId="{2AC44A89-462A-4879-9DF0-59918B07078D}">
      <dgm:prSet/>
      <dgm:spPr/>
      <dgm:t>
        <a:bodyPr/>
        <a:lstStyle/>
        <a:p>
          <a:endParaRPr lang="es-ES"/>
        </a:p>
      </dgm:t>
    </dgm:pt>
    <dgm:pt modelId="{2BD19BC6-B5A7-43F8-BB5E-90D19BAD1A55}" type="pres">
      <dgm:prSet presAssocID="{979662D0-3CF1-4962-B6BF-1BF92A2668F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D48DC978-B3DE-4E58-B952-A96E271E8082}" type="pres">
      <dgm:prSet presAssocID="{979662D0-3CF1-4962-B6BF-1BF92A2668FA}" presName="bkgdShp" presStyleLbl="alignAccFollowNode1" presStyleIdx="0" presStyleCnt="1" custScaleY="108810" custLinFactNeighborY="13697"/>
      <dgm:spPr/>
    </dgm:pt>
    <dgm:pt modelId="{D40F8074-F172-418A-B7C7-BECDE95483EC}" type="pres">
      <dgm:prSet presAssocID="{979662D0-3CF1-4962-B6BF-1BF92A2668FA}" presName="linComp" presStyleCnt="0"/>
      <dgm:spPr/>
    </dgm:pt>
    <dgm:pt modelId="{293148DF-A7F7-49F7-A285-48235757AAAF}" type="pres">
      <dgm:prSet presAssocID="{8995DA5A-8E80-4784-B39C-C3AB941654C3}" presName="compNode" presStyleCnt="0"/>
      <dgm:spPr/>
    </dgm:pt>
    <dgm:pt modelId="{D582C507-EF28-4512-AB79-2313C3D0900B}" type="pres">
      <dgm:prSet presAssocID="{8995DA5A-8E80-4784-B39C-C3AB941654C3}" presName="node" presStyleLbl="node1" presStyleIdx="0" presStyleCnt="4" custScaleY="50193" custLinFactNeighborX="-2020" custLinFactNeighborY="-1230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5F198EB-3538-4A72-9687-AFAE62B574DD}" type="pres">
      <dgm:prSet presAssocID="{8995DA5A-8E80-4784-B39C-C3AB941654C3}" presName="invisiNode" presStyleLbl="node1" presStyleIdx="0" presStyleCnt="4"/>
      <dgm:spPr/>
    </dgm:pt>
    <dgm:pt modelId="{22C8852D-F43D-4513-A9C1-D00D577DAB17}" type="pres">
      <dgm:prSet presAssocID="{8995DA5A-8E80-4784-B39C-C3AB941654C3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4000" r="-24000"/>
          </a:stretch>
        </a:blipFill>
      </dgm:spPr>
    </dgm:pt>
    <dgm:pt modelId="{4B2EE49A-6BDE-42E1-B9D5-43230623DC48}" type="pres">
      <dgm:prSet presAssocID="{B6CDE4C3-4D41-4979-A9F7-077F86F10C2C}" presName="sibTrans" presStyleLbl="sibTrans2D1" presStyleIdx="0" presStyleCnt="0"/>
      <dgm:spPr/>
      <dgm:t>
        <a:bodyPr/>
        <a:lstStyle/>
        <a:p>
          <a:endParaRPr lang="es-ES"/>
        </a:p>
      </dgm:t>
    </dgm:pt>
    <dgm:pt modelId="{D2599144-CFAB-43E8-8D4F-3BB4A169FC82}" type="pres">
      <dgm:prSet presAssocID="{CD91B6E8-2DAA-4B62-AD71-9FAF285B586F}" presName="compNode" presStyleCnt="0"/>
      <dgm:spPr/>
    </dgm:pt>
    <dgm:pt modelId="{78364B13-7B64-4554-B22F-B4F71B397B63}" type="pres">
      <dgm:prSet presAssocID="{CD91B6E8-2DAA-4B62-AD71-9FAF285B586F}" presName="node" presStyleLbl="node1" presStyleIdx="1" presStyleCnt="4" custScaleX="120473" custScaleY="54377" custLinFactNeighborX="548" custLinFactNeighborY="-1022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810CA6B-23C1-4B1F-AF8C-9C3B0779D1CC}" type="pres">
      <dgm:prSet presAssocID="{CD91B6E8-2DAA-4B62-AD71-9FAF285B586F}" presName="invisiNode" presStyleLbl="node1" presStyleIdx="1" presStyleCnt="4"/>
      <dgm:spPr/>
    </dgm:pt>
    <dgm:pt modelId="{8D981A26-CF96-409D-AFF5-F76BA2F03959}" type="pres">
      <dgm:prSet presAssocID="{CD91B6E8-2DAA-4B62-AD71-9FAF285B586F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0000" r="-40000"/>
          </a:stretch>
        </a:blipFill>
      </dgm:spPr>
    </dgm:pt>
    <dgm:pt modelId="{13EC9DA9-03A8-4C35-9A1B-B87037979E53}" type="pres">
      <dgm:prSet presAssocID="{7009B6F4-3110-4CE7-AC3F-6E6F362D45EC}" presName="sibTrans" presStyleLbl="sibTrans2D1" presStyleIdx="0" presStyleCnt="0"/>
      <dgm:spPr/>
      <dgm:t>
        <a:bodyPr/>
        <a:lstStyle/>
        <a:p>
          <a:endParaRPr lang="es-ES"/>
        </a:p>
      </dgm:t>
    </dgm:pt>
    <dgm:pt modelId="{B1384063-CA05-4694-86D8-E982280D3AB7}" type="pres">
      <dgm:prSet presAssocID="{08B52016-E02A-44CB-BA41-8A9B5B491DFE}" presName="compNode" presStyleCnt="0"/>
      <dgm:spPr/>
    </dgm:pt>
    <dgm:pt modelId="{751F599F-3D9D-4079-A807-ACA2CA7FB460}" type="pres">
      <dgm:prSet presAssocID="{08B52016-E02A-44CB-BA41-8A9B5B491DFE}" presName="node" presStyleLbl="node1" presStyleIdx="2" presStyleCnt="4" custScaleY="56305" custLinFactNeighborX="-2395" custLinFactNeighborY="-942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12CB1F4-292E-44A3-A4F0-276E92F2E847}" type="pres">
      <dgm:prSet presAssocID="{08B52016-E02A-44CB-BA41-8A9B5B491DFE}" presName="invisiNode" presStyleLbl="node1" presStyleIdx="2" presStyleCnt="4"/>
      <dgm:spPr/>
    </dgm:pt>
    <dgm:pt modelId="{BD70DDB0-DDB9-4C49-8A78-7CF0201BB9D0}" type="pres">
      <dgm:prSet presAssocID="{08B52016-E02A-44CB-BA41-8A9B5B491DFE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600EDA4-6E6B-489A-BA58-237E16D4057B}" type="pres">
      <dgm:prSet presAssocID="{B07DEE0D-1F8F-4958-AC9B-D48DB2CCD25D}" presName="sibTrans" presStyleLbl="sibTrans2D1" presStyleIdx="0" presStyleCnt="0"/>
      <dgm:spPr/>
      <dgm:t>
        <a:bodyPr/>
        <a:lstStyle/>
        <a:p>
          <a:endParaRPr lang="es-ES"/>
        </a:p>
      </dgm:t>
    </dgm:pt>
    <dgm:pt modelId="{090B3C33-D2C8-4230-96C6-D5915B6DC670}" type="pres">
      <dgm:prSet presAssocID="{92E9CC56-FE3F-40A5-823B-C78A4E3B8B02}" presName="compNode" presStyleCnt="0"/>
      <dgm:spPr/>
    </dgm:pt>
    <dgm:pt modelId="{A7B9E426-0BF1-495E-93D7-34AD3BF4E850}" type="pres">
      <dgm:prSet presAssocID="{92E9CC56-FE3F-40A5-823B-C78A4E3B8B02}" presName="node" presStyleLbl="node1" presStyleIdx="3" presStyleCnt="4" custScaleY="56324" custLinFactNeighborX="4253" custLinFactNeighborY="-824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36F0413-674D-4D94-9C85-8FA7F47D0324}" type="pres">
      <dgm:prSet presAssocID="{92E9CC56-FE3F-40A5-823B-C78A4E3B8B02}" presName="invisiNode" presStyleLbl="node1" presStyleIdx="3" presStyleCnt="4"/>
      <dgm:spPr/>
    </dgm:pt>
    <dgm:pt modelId="{ECD3F820-A442-4258-9EEB-B7E486D1F05C}" type="pres">
      <dgm:prSet presAssocID="{92E9CC56-FE3F-40A5-823B-C78A4E3B8B02}" presName="imagNode" presStyleLbl="fgImgPlace1" presStyleIdx="3" presStyleCnt="4"/>
      <dgm:spPr>
        <a:blipFill>
          <a:blip xmlns:r="http://schemas.openxmlformats.org/officeDocument/2006/relationships" r:embed="rId4"/>
          <a:srcRect/>
          <a:stretch>
            <a:fillRect/>
          </a:stretch>
        </a:blipFill>
      </dgm:spPr>
    </dgm:pt>
  </dgm:ptLst>
  <dgm:cxnLst>
    <dgm:cxn modelId="{136FAE49-DE0E-4CF0-A25C-855DEE0F3595}" type="presOf" srcId="{08B52016-E02A-44CB-BA41-8A9B5B491DFE}" destId="{751F599F-3D9D-4079-A807-ACA2CA7FB460}" srcOrd="0" destOrd="0" presId="urn:microsoft.com/office/officeart/2005/8/layout/pList2"/>
    <dgm:cxn modelId="{E36D0987-23A9-46F2-BC22-838559795E7B}" type="presOf" srcId="{979662D0-3CF1-4962-B6BF-1BF92A2668FA}" destId="{2BD19BC6-B5A7-43F8-BB5E-90D19BAD1A55}" srcOrd="0" destOrd="0" presId="urn:microsoft.com/office/officeart/2005/8/layout/pList2"/>
    <dgm:cxn modelId="{612F1933-34F4-4580-AF64-4C944F27B2A6}" srcId="{979662D0-3CF1-4962-B6BF-1BF92A2668FA}" destId="{8995DA5A-8E80-4784-B39C-C3AB941654C3}" srcOrd="0" destOrd="0" parTransId="{43710FAA-C0D9-486B-94F9-2428677D4E81}" sibTransId="{B6CDE4C3-4D41-4979-A9F7-077F86F10C2C}"/>
    <dgm:cxn modelId="{8EF90536-D4AD-4737-912D-8F0602085952}" srcId="{979662D0-3CF1-4962-B6BF-1BF92A2668FA}" destId="{CD91B6E8-2DAA-4B62-AD71-9FAF285B586F}" srcOrd="1" destOrd="0" parTransId="{9C7A19C4-28F6-4944-A58A-C03F13E5C4AC}" sibTransId="{7009B6F4-3110-4CE7-AC3F-6E6F362D45EC}"/>
    <dgm:cxn modelId="{FC660277-4F2E-4F5E-9548-4B92B3DAE5E7}" type="presOf" srcId="{92E9CC56-FE3F-40A5-823B-C78A4E3B8B02}" destId="{A7B9E426-0BF1-495E-93D7-34AD3BF4E850}" srcOrd="0" destOrd="0" presId="urn:microsoft.com/office/officeart/2005/8/layout/pList2"/>
    <dgm:cxn modelId="{8E85D136-0162-46CE-A623-56AB1C24EA2A}" srcId="{979662D0-3CF1-4962-B6BF-1BF92A2668FA}" destId="{08B52016-E02A-44CB-BA41-8A9B5B491DFE}" srcOrd="2" destOrd="0" parTransId="{AEEA83B0-DB22-45AC-8EDC-9B6EBD718D23}" sibTransId="{B07DEE0D-1F8F-4958-AC9B-D48DB2CCD25D}"/>
    <dgm:cxn modelId="{350C0C13-1428-46C1-97E9-827F1EE20CAC}" type="presOf" srcId="{7009B6F4-3110-4CE7-AC3F-6E6F362D45EC}" destId="{13EC9DA9-03A8-4C35-9A1B-B87037979E53}" srcOrd="0" destOrd="0" presId="urn:microsoft.com/office/officeart/2005/8/layout/pList2"/>
    <dgm:cxn modelId="{ACD115C2-51BF-4C20-9BD7-D02E6D791313}" type="presOf" srcId="{CD91B6E8-2DAA-4B62-AD71-9FAF285B586F}" destId="{78364B13-7B64-4554-B22F-B4F71B397B63}" srcOrd="0" destOrd="0" presId="urn:microsoft.com/office/officeart/2005/8/layout/pList2"/>
    <dgm:cxn modelId="{9DA71346-DE05-45EC-8DBF-5E56625B2168}" type="presOf" srcId="{8995DA5A-8E80-4784-B39C-C3AB941654C3}" destId="{D582C507-EF28-4512-AB79-2313C3D0900B}" srcOrd="0" destOrd="0" presId="urn:microsoft.com/office/officeart/2005/8/layout/pList2"/>
    <dgm:cxn modelId="{78B20D54-427D-410B-808B-D419971EADFA}" type="presOf" srcId="{B6CDE4C3-4D41-4979-A9F7-077F86F10C2C}" destId="{4B2EE49A-6BDE-42E1-B9D5-43230623DC48}" srcOrd="0" destOrd="0" presId="urn:microsoft.com/office/officeart/2005/8/layout/pList2"/>
    <dgm:cxn modelId="{2AC44A89-462A-4879-9DF0-59918B07078D}" srcId="{979662D0-3CF1-4962-B6BF-1BF92A2668FA}" destId="{92E9CC56-FE3F-40A5-823B-C78A4E3B8B02}" srcOrd="3" destOrd="0" parTransId="{DC01923F-788C-4C61-B447-807171AD5F07}" sibTransId="{65530327-64ED-42EC-96B2-5955C05372A4}"/>
    <dgm:cxn modelId="{6AB16090-DB90-4FBA-85BB-CD18AC168A6A}" type="presOf" srcId="{B07DEE0D-1F8F-4958-AC9B-D48DB2CCD25D}" destId="{1600EDA4-6E6B-489A-BA58-237E16D4057B}" srcOrd="0" destOrd="0" presId="urn:microsoft.com/office/officeart/2005/8/layout/pList2"/>
    <dgm:cxn modelId="{B0D3C770-38FD-426C-BDD9-CCBF0A2FCF8F}" type="presParOf" srcId="{2BD19BC6-B5A7-43F8-BB5E-90D19BAD1A55}" destId="{D48DC978-B3DE-4E58-B952-A96E271E8082}" srcOrd="0" destOrd="0" presId="urn:microsoft.com/office/officeart/2005/8/layout/pList2"/>
    <dgm:cxn modelId="{39D8422B-FB73-45F1-BFA6-7C7C87688C32}" type="presParOf" srcId="{2BD19BC6-B5A7-43F8-BB5E-90D19BAD1A55}" destId="{D40F8074-F172-418A-B7C7-BECDE95483EC}" srcOrd="1" destOrd="0" presId="urn:microsoft.com/office/officeart/2005/8/layout/pList2"/>
    <dgm:cxn modelId="{1A881E52-5967-425F-8544-8A47A76D83CC}" type="presParOf" srcId="{D40F8074-F172-418A-B7C7-BECDE95483EC}" destId="{293148DF-A7F7-49F7-A285-48235757AAAF}" srcOrd="0" destOrd="0" presId="urn:microsoft.com/office/officeart/2005/8/layout/pList2"/>
    <dgm:cxn modelId="{8C034470-455E-4E54-8A5E-D92BB7A4249F}" type="presParOf" srcId="{293148DF-A7F7-49F7-A285-48235757AAAF}" destId="{D582C507-EF28-4512-AB79-2313C3D0900B}" srcOrd="0" destOrd="0" presId="urn:microsoft.com/office/officeart/2005/8/layout/pList2"/>
    <dgm:cxn modelId="{676242AA-6567-4D4D-8ACC-52EE5394EA52}" type="presParOf" srcId="{293148DF-A7F7-49F7-A285-48235757AAAF}" destId="{E5F198EB-3538-4A72-9687-AFAE62B574DD}" srcOrd="1" destOrd="0" presId="urn:microsoft.com/office/officeart/2005/8/layout/pList2"/>
    <dgm:cxn modelId="{BFFA030F-4FAA-4651-9C10-9BDAE52CD71C}" type="presParOf" srcId="{293148DF-A7F7-49F7-A285-48235757AAAF}" destId="{22C8852D-F43D-4513-A9C1-D00D577DAB17}" srcOrd="2" destOrd="0" presId="urn:microsoft.com/office/officeart/2005/8/layout/pList2"/>
    <dgm:cxn modelId="{8EFEE87C-D3A2-408B-9335-180E4E9E54C6}" type="presParOf" srcId="{D40F8074-F172-418A-B7C7-BECDE95483EC}" destId="{4B2EE49A-6BDE-42E1-B9D5-43230623DC48}" srcOrd="1" destOrd="0" presId="urn:microsoft.com/office/officeart/2005/8/layout/pList2"/>
    <dgm:cxn modelId="{FF01C4B4-2FD3-4652-BA62-BBC5064ACCCB}" type="presParOf" srcId="{D40F8074-F172-418A-B7C7-BECDE95483EC}" destId="{D2599144-CFAB-43E8-8D4F-3BB4A169FC82}" srcOrd="2" destOrd="0" presId="urn:microsoft.com/office/officeart/2005/8/layout/pList2"/>
    <dgm:cxn modelId="{95288911-BA34-432F-8D9D-E42DE9FE0710}" type="presParOf" srcId="{D2599144-CFAB-43E8-8D4F-3BB4A169FC82}" destId="{78364B13-7B64-4554-B22F-B4F71B397B63}" srcOrd="0" destOrd="0" presId="urn:microsoft.com/office/officeart/2005/8/layout/pList2"/>
    <dgm:cxn modelId="{71225A56-2B2F-4B73-85B1-7E728B5D99DF}" type="presParOf" srcId="{D2599144-CFAB-43E8-8D4F-3BB4A169FC82}" destId="{5810CA6B-23C1-4B1F-AF8C-9C3B0779D1CC}" srcOrd="1" destOrd="0" presId="urn:microsoft.com/office/officeart/2005/8/layout/pList2"/>
    <dgm:cxn modelId="{8922FB40-6CC0-4B29-A52B-F4B9E44C8D7C}" type="presParOf" srcId="{D2599144-CFAB-43E8-8D4F-3BB4A169FC82}" destId="{8D981A26-CF96-409D-AFF5-F76BA2F03959}" srcOrd="2" destOrd="0" presId="urn:microsoft.com/office/officeart/2005/8/layout/pList2"/>
    <dgm:cxn modelId="{CD5BC13C-6470-4659-B7AF-DC215B6FC356}" type="presParOf" srcId="{D40F8074-F172-418A-B7C7-BECDE95483EC}" destId="{13EC9DA9-03A8-4C35-9A1B-B87037979E53}" srcOrd="3" destOrd="0" presId="urn:microsoft.com/office/officeart/2005/8/layout/pList2"/>
    <dgm:cxn modelId="{5E8BDE2B-725E-4611-A058-691CD8568880}" type="presParOf" srcId="{D40F8074-F172-418A-B7C7-BECDE95483EC}" destId="{B1384063-CA05-4694-86D8-E982280D3AB7}" srcOrd="4" destOrd="0" presId="urn:microsoft.com/office/officeart/2005/8/layout/pList2"/>
    <dgm:cxn modelId="{64B34C39-0B36-4135-9FB6-E6D1AEBDFABC}" type="presParOf" srcId="{B1384063-CA05-4694-86D8-E982280D3AB7}" destId="{751F599F-3D9D-4079-A807-ACA2CA7FB460}" srcOrd="0" destOrd="0" presId="urn:microsoft.com/office/officeart/2005/8/layout/pList2"/>
    <dgm:cxn modelId="{0C6EAB20-58BD-4F21-B161-841FA0F1AC87}" type="presParOf" srcId="{B1384063-CA05-4694-86D8-E982280D3AB7}" destId="{F12CB1F4-292E-44A3-A4F0-276E92F2E847}" srcOrd="1" destOrd="0" presId="urn:microsoft.com/office/officeart/2005/8/layout/pList2"/>
    <dgm:cxn modelId="{37799FE1-DCB7-4D28-9210-6DE99C1E0112}" type="presParOf" srcId="{B1384063-CA05-4694-86D8-E982280D3AB7}" destId="{BD70DDB0-DDB9-4C49-8A78-7CF0201BB9D0}" srcOrd="2" destOrd="0" presId="urn:microsoft.com/office/officeart/2005/8/layout/pList2"/>
    <dgm:cxn modelId="{95D1A231-F7A5-4343-876A-1812873A5D35}" type="presParOf" srcId="{D40F8074-F172-418A-B7C7-BECDE95483EC}" destId="{1600EDA4-6E6B-489A-BA58-237E16D4057B}" srcOrd="5" destOrd="0" presId="urn:microsoft.com/office/officeart/2005/8/layout/pList2"/>
    <dgm:cxn modelId="{E6D84FE7-4A5A-4818-884B-326E7C1D454A}" type="presParOf" srcId="{D40F8074-F172-418A-B7C7-BECDE95483EC}" destId="{090B3C33-D2C8-4230-96C6-D5915B6DC670}" srcOrd="6" destOrd="0" presId="urn:microsoft.com/office/officeart/2005/8/layout/pList2"/>
    <dgm:cxn modelId="{15B46A5E-4EBF-4130-9CA9-781C7FF551F0}" type="presParOf" srcId="{090B3C33-D2C8-4230-96C6-D5915B6DC670}" destId="{A7B9E426-0BF1-495E-93D7-34AD3BF4E850}" srcOrd="0" destOrd="0" presId="urn:microsoft.com/office/officeart/2005/8/layout/pList2"/>
    <dgm:cxn modelId="{C158CC3C-3068-40CE-9B66-15ECF21860B0}" type="presParOf" srcId="{090B3C33-D2C8-4230-96C6-D5915B6DC670}" destId="{B36F0413-674D-4D94-9C85-8FA7F47D0324}" srcOrd="1" destOrd="0" presId="urn:microsoft.com/office/officeart/2005/8/layout/pList2"/>
    <dgm:cxn modelId="{3F4A5325-1243-43B4-AD29-4ED1439D1DFB}" type="presParOf" srcId="{090B3C33-D2C8-4230-96C6-D5915B6DC670}" destId="{ECD3F820-A442-4258-9EEB-B7E486D1F05C}" srcOrd="2" destOrd="0" presId="urn:microsoft.com/office/officeart/2005/8/layout/p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78F2EF5-0B06-4BA0-9751-E5C34036F63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38A6316B-5234-4DF4-B33A-26585261E64E}">
      <dgm:prSet phldrT="[Texto]" custT="1"/>
      <dgm:spPr/>
      <dgm:t>
        <a:bodyPr/>
        <a:lstStyle/>
        <a:p>
          <a:r>
            <a:rPr lang="es-ES" sz="1200" dirty="0" smtClean="0"/>
            <a:t>Urgencia y preferencia en la tramitación (art. 50). Debe incorporarse de acuerdo con la instrucción de 11 de marzo de 2021 de la JCCPE: justificarse la aplicación del procedimiento de urgencia.</a:t>
          </a:r>
          <a:endParaRPr lang="es-ES" sz="1200" dirty="0"/>
        </a:p>
      </dgm:t>
    </dgm:pt>
    <dgm:pt modelId="{D20339CB-C062-4856-BC28-A96589CA3767}" type="parTrans" cxnId="{3400054A-F3B8-4989-BEC2-E1CD25E372E2}">
      <dgm:prSet/>
      <dgm:spPr/>
      <dgm:t>
        <a:bodyPr/>
        <a:lstStyle/>
        <a:p>
          <a:endParaRPr lang="es-ES"/>
        </a:p>
      </dgm:t>
    </dgm:pt>
    <dgm:pt modelId="{B987BF11-4704-41E8-9A2A-0B9B41E98ADF}" type="sibTrans" cxnId="{3400054A-F3B8-4989-BEC2-E1CD25E372E2}">
      <dgm:prSet/>
      <dgm:spPr/>
      <dgm:t>
        <a:bodyPr/>
        <a:lstStyle/>
        <a:p>
          <a:endParaRPr lang="es-ES"/>
        </a:p>
      </dgm:t>
    </dgm:pt>
    <dgm:pt modelId="{9ADB9969-0FFB-4129-9014-6F299FFDC73A}">
      <dgm:prSet phldrT="[Texto]" custT="1"/>
      <dgm:spPr/>
      <dgm:t>
        <a:bodyPr/>
        <a:lstStyle/>
        <a:p>
          <a:r>
            <a:rPr lang="es-ES" sz="1400" dirty="0" smtClean="0"/>
            <a:t>En todo caso es imprescindible respetar las exigencias de los principios de no discriminación, igualdad de trato y proporcionalidad, intentado alcanzar un mayor grado de transparencia posible.</a:t>
          </a:r>
          <a:endParaRPr lang="es-ES" sz="1400" dirty="0"/>
        </a:p>
      </dgm:t>
    </dgm:pt>
    <dgm:pt modelId="{835E99AB-B449-4FCA-8348-DE1CCA6C784A}" type="parTrans" cxnId="{FB79713F-E410-47D5-8853-3AD4D179E461}">
      <dgm:prSet/>
      <dgm:spPr/>
      <dgm:t>
        <a:bodyPr/>
        <a:lstStyle/>
        <a:p>
          <a:endParaRPr lang="es-ES"/>
        </a:p>
      </dgm:t>
    </dgm:pt>
    <dgm:pt modelId="{75329D93-1031-4D7F-889C-9272D819EC2B}" type="sibTrans" cxnId="{FB79713F-E410-47D5-8853-3AD4D179E461}">
      <dgm:prSet/>
      <dgm:spPr/>
      <dgm:t>
        <a:bodyPr/>
        <a:lstStyle/>
        <a:p>
          <a:endParaRPr lang="es-ES"/>
        </a:p>
      </dgm:t>
    </dgm:pt>
    <dgm:pt modelId="{4AB28F31-D859-4BC1-8C36-74982941DD03}">
      <dgm:prSet phldrT="[Texto]" custT="1"/>
      <dgm:spPr/>
      <dgm:t>
        <a:bodyPr/>
        <a:lstStyle/>
        <a:p>
          <a:r>
            <a:rPr lang="es-ES" sz="1200" dirty="0" smtClean="0"/>
            <a:t>En particular: Concesiones de obras y servicios (artículo 56). La tasa de descuento a aplicar en estos casos será el rendimiento medio en el mercado secundario de la deuda del estado a 30 años incrementado en un diferencial de hasta 300 puntos básicos. </a:t>
          </a:r>
          <a:endParaRPr lang="es-ES" sz="1200" dirty="0"/>
        </a:p>
      </dgm:t>
    </dgm:pt>
    <dgm:pt modelId="{EAB31A5E-62D2-4D19-BE80-0411B0C81714}" type="parTrans" cxnId="{73FC2EF9-3677-4951-96EC-9F5F13366DF6}">
      <dgm:prSet/>
      <dgm:spPr/>
      <dgm:t>
        <a:bodyPr/>
        <a:lstStyle/>
        <a:p>
          <a:endParaRPr lang="es-ES"/>
        </a:p>
      </dgm:t>
    </dgm:pt>
    <dgm:pt modelId="{D24ACF93-67B5-4B43-975C-0A45855529BA}" type="sibTrans" cxnId="{73FC2EF9-3677-4951-96EC-9F5F13366DF6}">
      <dgm:prSet/>
      <dgm:spPr/>
      <dgm:t>
        <a:bodyPr/>
        <a:lstStyle/>
        <a:p>
          <a:endParaRPr lang="es-ES"/>
        </a:p>
      </dgm:t>
    </dgm:pt>
    <dgm:pt modelId="{DDB0D7E0-FC34-4E23-91DD-C71D3D5B2D8E}">
      <dgm:prSet phldrT="[Texto]" custT="1"/>
      <dgm:spPr/>
      <dgm:t>
        <a:bodyPr/>
        <a:lstStyle/>
        <a:p>
          <a:r>
            <a:rPr lang="es-ES" sz="1400" dirty="0" smtClean="0"/>
            <a:t>Buscar hacer más atractiva la forma concesional desde el punto de vista de la rentabilidad. </a:t>
          </a:r>
          <a:endParaRPr lang="es-ES" sz="1400" dirty="0"/>
        </a:p>
      </dgm:t>
    </dgm:pt>
    <dgm:pt modelId="{7993EEE2-2D77-4601-BAB3-2FCEB149F9AC}" type="parTrans" cxnId="{781E0654-D4FC-4A4E-9C86-CBDF7C103AE7}">
      <dgm:prSet/>
      <dgm:spPr/>
      <dgm:t>
        <a:bodyPr/>
        <a:lstStyle/>
        <a:p>
          <a:endParaRPr lang="es-ES"/>
        </a:p>
      </dgm:t>
    </dgm:pt>
    <dgm:pt modelId="{41A90F23-A175-4F71-9E59-9ADAC87A6E29}" type="sibTrans" cxnId="{781E0654-D4FC-4A4E-9C86-CBDF7C103AE7}">
      <dgm:prSet/>
      <dgm:spPr/>
      <dgm:t>
        <a:bodyPr/>
        <a:lstStyle/>
        <a:p>
          <a:endParaRPr lang="es-ES"/>
        </a:p>
      </dgm:t>
    </dgm:pt>
    <dgm:pt modelId="{B35B0D8B-BA89-4F2C-A379-2A5945218DB4}" type="pres">
      <dgm:prSet presAssocID="{D78F2EF5-0B06-4BA0-9751-E5C34036F63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F6D1CBA1-2A5F-411D-B298-74BFE04DB3BC}" type="pres">
      <dgm:prSet presAssocID="{38A6316B-5234-4DF4-B33A-26585261E64E}" presName="parentText" presStyleLbl="node1" presStyleIdx="0" presStyleCnt="2" custScaleY="75594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B24F0CE-FADD-4515-8E15-F01A622E03DE}" type="pres">
      <dgm:prSet presAssocID="{38A6316B-5234-4DF4-B33A-26585261E64E}" presName="childText" presStyleLbl="revTx" presStyleIdx="0" presStyleCnt="2" custScaleY="7690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D65837C-9421-43F6-BBA1-816A0E9D677A}" type="pres">
      <dgm:prSet presAssocID="{4AB28F31-D859-4BC1-8C36-74982941DD03}" presName="parentText" presStyleLbl="node1" presStyleIdx="1" presStyleCnt="2" custScaleY="89219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36CDBB3-6909-4832-90FC-C5EB86251661}" type="pres">
      <dgm:prSet presAssocID="{4AB28F31-D859-4BC1-8C36-74982941DD03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FB79713F-E410-47D5-8853-3AD4D179E461}" srcId="{38A6316B-5234-4DF4-B33A-26585261E64E}" destId="{9ADB9969-0FFB-4129-9014-6F299FFDC73A}" srcOrd="0" destOrd="0" parTransId="{835E99AB-B449-4FCA-8348-DE1CCA6C784A}" sibTransId="{75329D93-1031-4D7F-889C-9272D819EC2B}"/>
    <dgm:cxn modelId="{73FC2EF9-3677-4951-96EC-9F5F13366DF6}" srcId="{D78F2EF5-0B06-4BA0-9751-E5C34036F63E}" destId="{4AB28F31-D859-4BC1-8C36-74982941DD03}" srcOrd="1" destOrd="0" parTransId="{EAB31A5E-62D2-4D19-BE80-0411B0C81714}" sibTransId="{D24ACF93-67B5-4B43-975C-0A45855529BA}"/>
    <dgm:cxn modelId="{5A6A641D-CE72-40C0-8B67-9E33D00DB89E}" type="presOf" srcId="{DDB0D7E0-FC34-4E23-91DD-C71D3D5B2D8E}" destId="{036CDBB3-6909-4832-90FC-C5EB86251661}" srcOrd="0" destOrd="0" presId="urn:microsoft.com/office/officeart/2005/8/layout/vList2"/>
    <dgm:cxn modelId="{A65622C0-E0B4-4426-A6A9-58A639ECE8A9}" type="presOf" srcId="{9ADB9969-0FFB-4129-9014-6F299FFDC73A}" destId="{AB24F0CE-FADD-4515-8E15-F01A622E03DE}" srcOrd="0" destOrd="0" presId="urn:microsoft.com/office/officeart/2005/8/layout/vList2"/>
    <dgm:cxn modelId="{781E0654-D4FC-4A4E-9C86-CBDF7C103AE7}" srcId="{4AB28F31-D859-4BC1-8C36-74982941DD03}" destId="{DDB0D7E0-FC34-4E23-91DD-C71D3D5B2D8E}" srcOrd="0" destOrd="0" parTransId="{7993EEE2-2D77-4601-BAB3-2FCEB149F9AC}" sibTransId="{41A90F23-A175-4F71-9E59-9ADAC87A6E29}"/>
    <dgm:cxn modelId="{3400054A-F3B8-4989-BEC2-E1CD25E372E2}" srcId="{D78F2EF5-0B06-4BA0-9751-E5C34036F63E}" destId="{38A6316B-5234-4DF4-B33A-26585261E64E}" srcOrd="0" destOrd="0" parTransId="{D20339CB-C062-4856-BC28-A96589CA3767}" sibTransId="{B987BF11-4704-41E8-9A2A-0B9B41E98ADF}"/>
    <dgm:cxn modelId="{C20AC214-C891-4DD4-8FC8-0ABCBAF63266}" type="presOf" srcId="{D78F2EF5-0B06-4BA0-9751-E5C34036F63E}" destId="{B35B0D8B-BA89-4F2C-A379-2A5945218DB4}" srcOrd="0" destOrd="0" presId="urn:microsoft.com/office/officeart/2005/8/layout/vList2"/>
    <dgm:cxn modelId="{6B9AA2B5-94FA-4B20-BC6D-8E959E59437D}" type="presOf" srcId="{38A6316B-5234-4DF4-B33A-26585261E64E}" destId="{F6D1CBA1-2A5F-411D-B298-74BFE04DB3BC}" srcOrd="0" destOrd="0" presId="urn:microsoft.com/office/officeart/2005/8/layout/vList2"/>
    <dgm:cxn modelId="{08822036-FA4D-43F8-AED2-717A8FBC9AE6}" type="presOf" srcId="{4AB28F31-D859-4BC1-8C36-74982941DD03}" destId="{9D65837C-9421-43F6-BBA1-816A0E9D677A}" srcOrd="0" destOrd="0" presId="urn:microsoft.com/office/officeart/2005/8/layout/vList2"/>
    <dgm:cxn modelId="{84C655F7-F296-48DF-9600-075ECF25C529}" type="presParOf" srcId="{B35B0D8B-BA89-4F2C-A379-2A5945218DB4}" destId="{F6D1CBA1-2A5F-411D-B298-74BFE04DB3BC}" srcOrd="0" destOrd="0" presId="urn:microsoft.com/office/officeart/2005/8/layout/vList2"/>
    <dgm:cxn modelId="{D27C6A0A-ECAF-4E36-82A7-E026DD74CA06}" type="presParOf" srcId="{B35B0D8B-BA89-4F2C-A379-2A5945218DB4}" destId="{AB24F0CE-FADD-4515-8E15-F01A622E03DE}" srcOrd="1" destOrd="0" presId="urn:microsoft.com/office/officeart/2005/8/layout/vList2"/>
    <dgm:cxn modelId="{2A57FE8A-EA67-4684-99CC-0DA980EE5F91}" type="presParOf" srcId="{B35B0D8B-BA89-4F2C-A379-2A5945218DB4}" destId="{9D65837C-9421-43F6-BBA1-816A0E9D677A}" srcOrd="2" destOrd="0" presId="urn:microsoft.com/office/officeart/2005/8/layout/vList2"/>
    <dgm:cxn modelId="{60F6735E-A11C-4402-9F74-EDF9E0D6508A}" type="presParOf" srcId="{B35B0D8B-BA89-4F2C-A379-2A5945218DB4}" destId="{036CDBB3-6909-4832-90FC-C5EB86251661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C46248D-E4A9-43C5-B4C9-3323FE9155CB}" type="doc">
      <dgm:prSet loTypeId="urn:microsoft.com/office/officeart/2008/layout/LinedList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s-ES"/>
        </a:p>
      </dgm:t>
    </dgm:pt>
    <dgm:pt modelId="{5A99DAD6-87FD-405F-945C-BBF5B3DE5603}">
      <dgm:prSet phldrT="[Texto]" custT="1"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solidFill>
          <a:schemeClr val="accent2">
            <a:alpha val="50000"/>
          </a:schemeClr>
        </a:solidFill>
        <a:ln>
          <a:noFill/>
        </a:ln>
      </dgm:spPr>
      <dgm:t>
        <a:bodyPr vert="vert270"/>
        <a:lstStyle/>
        <a:p>
          <a:pPr algn="ctr"/>
          <a:r>
            <a:rPr lang="es-ES" sz="4000" b="1" dirty="0" smtClean="0">
              <a:effectLst>
                <a:outerShdw blurRad="50800" dist="50800" dir="5400000" algn="ctr" rotWithShape="0">
                  <a:schemeClr val="accent2">
                    <a:lumMod val="75000"/>
                  </a:schemeClr>
                </a:outerShdw>
              </a:effectLst>
            </a:rPr>
            <a:t>Finalidad</a:t>
          </a:r>
        </a:p>
        <a:p>
          <a:pPr algn="l"/>
          <a:endParaRPr lang="es-ES" sz="2700" dirty="0"/>
        </a:p>
      </dgm:t>
    </dgm:pt>
    <dgm:pt modelId="{1D72D86D-7551-4C89-BD8E-3F9770C24A95}" type="parTrans" cxnId="{3BC7D4DC-79D7-47C1-B7C0-562461381057}">
      <dgm:prSet/>
      <dgm:spPr/>
      <dgm:t>
        <a:bodyPr/>
        <a:lstStyle/>
        <a:p>
          <a:endParaRPr lang="es-ES"/>
        </a:p>
      </dgm:t>
    </dgm:pt>
    <dgm:pt modelId="{118B87A4-8DBD-4843-8F54-43C2549225CF}" type="sibTrans" cxnId="{3BC7D4DC-79D7-47C1-B7C0-562461381057}">
      <dgm:prSet/>
      <dgm:spPr/>
      <dgm:t>
        <a:bodyPr/>
        <a:lstStyle/>
        <a:p>
          <a:endParaRPr lang="es-ES"/>
        </a:p>
      </dgm:t>
    </dgm:pt>
    <dgm:pt modelId="{FDC67FDE-C378-4BB4-886E-6FC0AFDA5A82}">
      <dgm:prSet phldrT="[Texto]" custT="1"/>
      <dgm:spPr/>
      <dgm:t>
        <a:bodyPr/>
        <a:lstStyle/>
        <a:p>
          <a:pPr algn="just"/>
          <a:r>
            <a:rPr lang="es-ES" sz="2000" dirty="0" smtClean="0"/>
            <a:t>Analizar la </a:t>
          </a:r>
          <a:r>
            <a:rPr lang="es-ES" sz="2000" b="1" dirty="0" smtClean="0">
              <a:solidFill>
                <a:srgbClr val="0070C0"/>
              </a:solidFill>
            </a:rPr>
            <a:t>sostenibilidad financiera </a:t>
          </a:r>
          <a:r>
            <a:rPr lang="es-ES" sz="2000" dirty="0" smtClean="0"/>
            <a:t>de los contratos de </a:t>
          </a:r>
          <a:r>
            <a:rPr lang="es-ES" sz="2000" i="1" dirty="0" smtClean="0"/>
            <a:t>concesión de obras y de contratos de concesión de servicios </a:t>
          </a:r>
          <a:r>
            <a:rPr lang="es-ES" sz="2000" i="0" dirty="0" smtClean="0"/>
            <a:t>con carácter previo a su licitación, así como de los </a:t>
          </a:r>
          <a:r>
            <a:rPr lang="es-ES" sz="2000" i="1" dirty="0" smtClean="0"/>
            <a:t>acuerdos de restablecimiento del equilibrio económico que deban adoptarse en estos contratos, cuando concurran los supuestos establecidos en el art. 333.3 de la LCSP </a:t>
          </a:r>
          <a:r>
            <a:rPr lang="es-ES" sz="2000" i="0" dirty="0" smtClean="0"/>
            <a:t>(básicamente cuando se realicen aportaciones públicas). </a:t>
          </a:r>
          <a:endParaRPr lang="es-ES" sz="2000" i="0" dirty="0"/>
        </a:p>
      </dgm:t>
    </dgm:pt>
    <dgm:pt modelId="{2666A17F-F3D5-47B4-8363-0D3EE7904C0D}" type="parTrans" cxnId="{B7BA728C-34DC-4AC8-83DD-6B4A9C3A8E62}">
      <dgm:prSet/>
      <dgm:spPr/>
      <dgm:t>
        <a:bodyPr/>
        <a:lstStyle/>
        <a:p>
          <a:endParaRPr lang="es-ES"/>
        </a:p>
      </dgm:t>
    </dgm:pt>
    <dgm:pt modelId="{D3419EBF-3BB3-4C95-B682-A48085AFE28A}" type="sibTrans" cxnId="{B7BA728C-34DC-4AC8-83DD-6B4A9C3A8E62}">
      <dgm:prSet/>
      <dgm:spPr/>
      <dgm:t>
        <a:bodyPr/>
        <a:lstStyle/>
        <a:p>
          <a:endParaRPr lang="es-ES"/>
        </a:p>
      </dgm:t>
    </dgm:pt>
    <dgm:pt modelId="{085258F3-D452-494A-897E-7389B2C41B49}">
      <dgm:prSet phldrT="[Texto]" custT="1"/>
      <dgm:spPr/>
      <dgm:t>
        <a:bodyPr/>
        <a:lstStyle/>
        <a:p>
          <a:pPr algn="just"/>
          <a:r>
            <a:rPr lang="es-ES" sz="2000" b="1" u="sng" dirty="0" smtClean="0"/>
            <a:t>Función</a:t>
          </a:r>
          <a:r>
            <a:rPr lang="es-ES" sz="2000" dirty="0" smtClean="0"/>
            <a:t>: Emitir </a:t>
          </a:r>
          <a:r>
            <a:rPr lang="es-ES" sz="2000" b="1" u="sng" dirty="0" smtClean="0">
              <a:solidFill>
                <a:schemeClr val="accent3">
                  <a:lumMod val="50000"/>
                </a:schemeClr>
              </a:solidFill>
            </a:rPr>
            <a:t>informe preceptivo, pero no vinculante</a:t>
          </a:r>
          <a:r>
            <a:rPr lang="es-ES" sz="2000" b="1" u="none" dirty="0" smtClean="0">
              <a:solidFill>
                <a:schemeClr val="accent3">
                  <a:lumMod val="50000"/>
                </a:schemeClr>
              </a:solidFill>
            </a:rPr>
            <a:t> </a:t>
          </a:r>
          <a:r>
            <a:rPr lang="es-ES" sz="2000" dirty="0" smtClean="0"/>
            <a:t>(pero necesidad de motivación si se aparta)</a:t>
          </a:r>
          <a:endParaRPr lang="es-ES" sz="2000" dirty="0"/>
        </a:p>
      </dgm:t>
    </dgm:pt>
    <dgm:pt modelId="{BD1F6D16-A92B-4D73-8EAA-E68BD049C2FE}" type="parTrans" cxnId="{7D13C276-43EA-422F-9359-618F67F729D9}">
      <dgm:prSet/>
      <dgm:spPr/>
      <dgm:t>
        <a:bodyPr/>
        <a:lstStyle/>
        <a:p>
          <a:endParaRPr lang="es-ES"/>
        </a:p>
      </dgm:t>
    </dgm:pt>
    <dgm:pt modelId="{84220176-972C-4EE8-878A-ECAF957D56EC}" type="sibTrans" cxnId="{7D13C276-43EA-422F-9359-618F67F729D9}">
      <dgm:prSet/>
      <dgm:spPr/>
      <dgm:t>
        <a:bodyPr/>
        <a:lstStyle/>
        <a:p>
          <a:endParaRPr lang="es-ES"/>
        </a:p>
      </dgm:t>
    </dgm:pt>
    <dgm:pt modelId="{D4AC7BB4-FB7F-4DD3-9633-A23556483643}">
      <dgm:prSet phldrT="[Texto]" custT="1"/>
      <dgm:spPr/>
      <dgm:t>
        <a:bodyPr/>
        <a:lstStyle/>
        <a:p>
          <a:pPr algn="just"/>
          <a:r>
            <a:rPr lang="es-ES" sz="2000" dirty="0" smtClean="0"/>
            <a:t>Con la emisión de este </a:t>
          </a:r>
          <a:r>
            <a:rPr lang="es-ES" sz="2000" b="0" dirty="0" smtClean="0">
              <a:solidFill>
                <a:schemeClr val="tx1"/>
              </a:solidFill>
            </a:rPr>
            <a:t>informe</a:t>
          </a:r>
          <a:r>
            <a:rPr lang="es-ES" sz="2000" b="1" dirty="0" smtClean="0">
              <a:solidFill>
                <a:srgbClr val="0070C0"/>
              </a:solidFill>
            </a:rPr>
            <a:t> se evaluará si la rentabilidad del proyecto </a:t>
          </a:r>
          <a:r>
            <a:rPr lang="es-ES" sz="2000" dirty="0" smtClean="0">
              <a:latin typeface="+mj-lt"/>
              <a:ea typeface="Times New Roman" panose="02020603050405020304" pitchFamily="18" charset="0"/>
            </a:rPr>
            <a:t>obtenida en función del valor de la inversión, las ayudas otorgadas, los flujos de caja esperados y la tasa de descuento establecida, </a:t>
          </a:r>
          <a:r>
            <a:rPr lang="es-ES" sz="2000" b="1" dirty="0" smtClean="0">
              <a:solidFill>
                <a:srgbClr val="0070C0"/>
              </a:solidFill>
            </a:rPr>
            <a:t>es razonable en atención al riesgo que asuma el concesionario.</a:t>
          </a:r>
        </a:p>
      </dgm:t>
    </dgm:pt>
    <dgm:pt modelId="{69DA3E3E-34A6-4CB8-8282-D8F127E8A1A7}" type="parTrans" cxnId="{A965790F-1FEB-4E8C-9677-FBF7F593B298}">
      <dgm:prSet/>
      <dgm:spPr/>
      <dgm:t>
        <a:bodyPr/>
        <a:lstStyle/>
        <a:p>
          <a:endParaRPr lang="es-ES"/>
        </a:p>
      </dgm:t>
    </dgm:pt>
    <dgm:pt modelId="{826D7C8C-A8D4-46FD-B66D-0852AB23DD62}" type="sibTrans" cxnId="{A965790F-1FEB-4E8C-9677-FBF7F593B298}">
      <dgm:prSet/>
      <dgm:spPr/>
      <dgm:t>
        <a:bodyPr/>
        <a:lstStyle/>
        <a:p>
          <a:endParaRPr lang="es-ES"/>
        </a:p>
      </dgm:t>
    </dgm:pt>
    <dgm:pt modelId="{CE08A25E-6296-4BE1-87F4-106FCDE5B6ED}" type="pres">
      <dgm:prSet presAssocID="{0C46248D-E4A9-43C5-B4C9-3323FE9155CB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s-ES"/>
        </a:p>
      </dgm:t>
    </dgm:pt>
    <dgm:pt modelId="{4D48E436-6194-467A-868B-63EF7B68B277}" type="pres">
      <dgm:prSet presAssocID="{5A99DAD6-87FD-405F-945C-BBF5B3DE5603}" presName="thickLine" presStyleLbl="alignNode1" presStyleIdx="0" presStyleCnt="1"/>
      <dgm:spPr/>
    </dgm:pt>
    <dgm:pt modelId="{77904F9D-1043-4DC5-A560-4CDE8C8ADFDE}" type="pres">
      <dgm:prSet presAssocID="{5A99DAD6-87FD-405F-945C-BBF5B3DE5603}" presName="horz1" presStyleCnt="0"/>
      <dgm:spPr/>
    </dgm:pt>
    <dgm:pt modelId="{13E0CD81-B790-49AA-89C4-AAD721619BC2}" type="pres">
      <dgm:prSet presAssocID="{5A99DAD6-87FD-405F-945C-BBF5B3DE5603}" presName="tx1" presStyleLbl="revTx" presStyleIdx="0" presStyleCnt="4" custScaleX="46794" custLinFactNeighborX="228" custLinFactNeighborY="-679"/>
      <dgm:spPr/>
      <dgm:t>
        <a:bodyPr/>
        <a:lstStyle/>
        <a:p>
          <a:endParaRPr lang="es-ES"/>
        </a:p>
      </dgm:t>
    </dgm:pt>
    <dgm:pt modelId="{16841F98-210A-4570-BD6A-705C2573CAFA}" type="pres">
      <dgm:prSet presAssocID="{5A99DAD6-87FD-405F-945C-BBF5B3DE5603}" presName="vert1" presStyleCnt="0"/>
      <dgm:spPr/>
    </dgm:pt>
    <dgm:pt modelId="{C0B7B067-CDB5-433E-97B0-B620E654CC31}" type="pres">
      <dgm:prSet presAssocID="{FDC67FDE-C378-4BB4-886E-6FC0AFDA5A82}" presName="vertSpace2a" presStyleCnt="0"/>
      <dgm:spPr/>
    </dgm:pt>
    <dgm:pt modelId="{57E053CB-C558-41B0-9A92-4A05F706C220}" type="pres">
      <dgm:prSet presAssocID="{FDC67FDE-C378-4BB4-886E-6FC0AFDA5A82}" presName="horz2" presStyleCnt="0"/>
      <dgm:spPr/>
    </dgm:pt>
    <dgm:pt modelId="{E74FF576-2D93-4936-9BC3-494EBC5F5FBD}" type="pres">
      <dgm:prSet presAssocID="{FDC67FDE-C378-4BB4-886E-6FC0AFDA5A82}" presName="horzSpace2" presStyleCnt="0"/>
      <dgm:spPr/>
    </dgm:pt>
    <dgm:pt modelId="{758E16F8-92B7-48C5-B138-EB56A1298128}" type="pres">
      <dgm:prSet presAssocID="{FDC67FDE-C378-4BB4-886E-6FC0AFDA5A82}" presName="tx2" presStyleLbl="revTx" presStyleIdx="1" presStyleCnt="4" custScaleY="248508"/>
      <dgm:spPr/>
      <dgm:t>
        <a:bodyPr/>
        <a:lstStyle/>
        <a:p>
          <a:endParaRPr lang="es-ES"/>
        </a:p>
      </dgm:t>
    </dgm:pt>
    <dgm:pt modelId="{C74E8EA9-D155-4CD5-8F35-552F9BF5EAD0}" type="pres">
      <dgm:prSet presAssocID="{FDC67FDE-C378-4BB4-886E-6FC0AFDA5A82}" presName="vert2" presStyleCnt="0"/>
      <dgm:spPr/>
    </dgm:pt>
    <dgm:pt modelId="{E7F477F4-C4DD-460C-9F94-D5C6DBFC647B}" type="pres">
      <dgm:prSet presAssocID="{FDC67FDE-C378-4BB4-886E-6FC0AFDA5A82}" presName="thinLine2b" presStyleLbl="callout" presStyleIdx="0" presStyleCnt="3" custLinFactY="-304214" custLinFactNeighborX="657" custLinFactNeighborY="-400000"/>
      <dgm:spPr/>
    </dgm:pt>
    <dgm:pt modelId="{E5E3F979-2A0C-4B0C-A3A6-0AE7164D33AE}" type="pres">
      <dgm:prSet presAssocID="{FDC67FDE-C378-4BB4-886E-6FC0AFDA5A82}" presName="vertSpace2b" presStyleCnt="0"/>
      <dgm:spPr/>
    </dgm:pt>
    <dgm:pt modelId="{3AE81133-FC6D-430F-9EC9-4AEB54146E9B}" type="pres">
      <dgm:prSet presAssocID="{085258F3-D452-494A-897E-7389B2C41B49}" presName="horz2" presStyleCnt="0"/>
      <dgm:spPr/>
    </dgm:pt>
    <dgm:pt modelId="{73514107-DAB6-428A-BAA8-9660C1ED4122}" type="pres">
      <dgm:prSet presAssocID="{085258F3-D452-494A-897E-7389B2C41B49}" presName="horzSpace2" presStyleCnt="0"/>
      <dgm:spPr/>
    </dgm:pt>
    <dgm:pt modelId="{A54922B9-DB11-417C-833F-2ADCFE519CCC}" type="pres">
      <dgm:prSet presAssocID="{085258F3-D452-494A-897E-7389B2C41B49}" presName="tx2" presStyleLbl="revTx" presStyleIdx="2" presStyleCnt="4" custScaleY="131219" custLinFactNeighborX="136" custLinFactNeighborY="-27154"/>
      <dgm:spPr/>
      <dgm:t>
        <a:bodyPr/>
        <a:lstStyle/>
        <a:p>
          <a:endParaRPr lang="es-ES"/>
        </a:p>
      </dgm:t>
    </dgm:pt>
    <dgm:pt modelId="{A4594DCB-8499-4024-8E47-8CA2B3619261}" type="pres">
      <dgm:prSet presAssocID="{085258F3-D452-494A-897E-7389B2C41B49}" presName="vert2" presStyleCnt="0"/>
      <dgm:spPr/>
    </dgm:pt>
    <dgm:pt modelId="{734A0A85-82E6-4235-B3E0-EBEEAB08D5D1}" type="pres">
      <dgm:prSet presAssocID="{085258F3-D452-494A-897E-7389B2C41B49}" presName="thinLine2b" presStyleLbl="callout" presStyleIdx="1" presStyleCnt="3" custLinFactY="-600000" custLinFactNeighborX="146" custLinFactNeighborY="-687999"/>
      <dgm:spPr/>
    </dgm:pt>
    <dgm:pt modelId="{3E99A35C-E2CE-4DD3-BF5C-1B3FF8C0EFBA}" type="pres">
      <dgm:prSet presAssocID="{085258F3-D452-494A-897E-7389B2C41B49}" presName="vertSpace2b" presStyleCnt="0"/>
      <dgm:spPr/>
    </dgm:pt>
    <dgm:pt modelId="{6C2D3592-A6CD-4811-8089-212C5E89303B}" type="pres">
      <dgm:prSet presAssocID="{D4AC7BB4-FB7F-4DD3-9633-A23556483643}" presName="horz2" presStyleCnt="0"/>
      <dgm:spPr/>
    </dgm:pt>
    <dgm:pt modelId="{BF0A23E5-28A7-436B-85E0-A72D948C8D85}" type="pres">
      <dgm:prSet presAssocID="{D4AC7BB4-FB7F-4DD3-9633-A23556483643}" presName="horzSpace2" presStyleCnt="0"/>
      <dgm:spPr/>
    </dgm:pt>
    <dgm:pt modelId="{2D552FD9-A1A0-4062-8EBE-93E105047605}" type="pres">
      <dgm:prSet presAssocID="{D4AC7BB4-FB7F-4DD3-9633-A23556483643}" presName="tx2" presStyleLbl="revTx" presStyleIdx="3" presStyleCnt="4" custScaleY="121734" custLinFactNeighborX="-328" custLinFactNeighborY="-52314"/>
      <dgm:spPr/>
      <dgm:t>
        <a:bodyPr/>
        <a:lstStyle/>
        <a:p>
          <a:endParaRPr lang="es-ES"/>
        </a:p>
      </dgm:t>
    </dgm:pt>
    <dgm:pt modelId="{2989EA98-15CC-423D-A347-A2E4014E4CCD}" type="pres">
      <dgm:prSet presAssocID="{D4AC7BB4-FB7F-4DD3-9633-A23556483643}" presName="vert2" presStyleCnt="0"/>
      <dgm:spPr/>
    </dgm:pt>
    <dgm:pt modelId="{5CB959DD-0390-4FE0-9CB0-FD08DFD05811}" type="pres">
      <dgm:prSet presAssocID="{D4AC7BB4-FB7F-4DD3-9633-A23556483643}" presName="thinLine2b" presStyleLbl="callout" presStyleIdx="2" presStyleCnt="3"/>
      <dgm:spPr/>
    </dgm:pt>
    <dgm:pt modelId="{52967172-86B7-421D-9EAD-31E517920395}" type="pres">
      <dgm:prSet presAssocID="{D4AC7BB4-FB7F-4DD3-9633-A23556483643}" presName="vertSpace2b" presStyleCnt="0"/>
      <dgm:spPr/>
    </dgm:pt>
  </dgm:ptLst>
  <dgm:cxnLst>
    <dgm:cxn modelId="{33A37967-D070-4328-A559-8B00AD10DC7A}" type="presOf" srcId="{085258F3-D452-494A-897E-7389B2C41B49}" destId="{A54922B9-DB11-417C-833F-2ADCFE519CCC}" srcOrd="0" destOrd="0" presId="urn:microsoft.com/office/officeart/2008/layout/LinedList"/>
    <dgm:cxn modelId="{B3F2E184-3840-4E8B-85EE-918DCD4791FC}" type="presOf" srcId="{0C46248D-E4A9-43C5-B4C9-3323FE9155CB}" destId="{CE08A25E-6296-4BE1-87F4-106FCDE5B6ED}" srcOrd="0" destOrd="0" presId="urn:microsoft.com/office/officeart/2008/layout/LinedList"/>
    <dgm:cxn modelId="{B7BA728C-34DC-4AC8-83DD-6B4A9C3A8E62}" srcId="{5A99DAD6-87FD-405F-945C-BBF5B3DE5603}" destId="{FDC67FDE-C378-4BB4-886E-6FC0AFDA5A82}" srcOrd="0" destOrd="0" parTransId="{2666A17F-F3D5-47B4-8363-0D3EE7904C0D}" sibTransId="{D3419EBF-3BB3-4C95-B682-A48085AFE28A}"/>
    <dgm:cxn modelId="{A7D314B4-7A21-48DB-851A-48B36F81E0BA}" type="presOf" srcId="{FDC67FDE-C378-4BB4-886E-6FC0AFDA5A82}" destId="{758E16F8-92B7-48C5-B138-EB56A1298128}" srcOrd="0" destOrd="0" presId="urn:microsoft.com/office/officeart/2008/layout/LinedList"/>
    <dgm:cxn modelId="{A965790F-1FEB-4E8C-9677-FBF7F593B298}" srcId="{5A99DAD6-87FD-405F-945C-BBF5B3DE5603}" destId="{D4AC7BB4-FB7F-4DD3-9633-A23556483643}" srcOrd="2" destOrd="0" parTransId="{69DA3E3E-34A6-4CB8-8282-D8F127E8A1A7}" sibTransId="{826D7C8C-A8D4-46FD-B66D-0852AB23DD62}"/>
    <dgm:cxn modelId="{26CE4B78-73A4-4512-B23B-F035C0587D2D}" type="presOf" srcId="{D4AC7BB4-FB7F-4DD3-9633-A23556483643}" destId="{2D552FD9-A1A0-4062-8EBE-93E105047605}" srcOrd="0" destOrd="0" presId="urn:microsoft.com/office/officeart/2008/layout/LinedList"/>
    <dgm:cxn modelId="{0DCEB939-A71B-44AC-8FF0-B17FB654AD63}" type="presOf" srcId="{5A99DAD6-87FD-405F-945C-BBF5B3DE5603}" destId="{13E0CD81-B790-49AA-89C4-AAD721619BC2}" srcOrd="0" destOrd="0" presId="urn:microsoft.com/office/officeart/2008/layout/LinedList"/>
    <dgm:cxn modelId="{3BC7D4DC-79D7-47C1-B7C0-562461381057}" srcId="{0C46248D-E4A9-43C5-B4C9-3323FE9155CB}" destId="{5A99DAD6-87FD-405F-945C-BBF5B3DE5603}" srcOrd="0" destOrd="0" parTransId="{1D72D86D-7551-4C89-BD8E-3F9770C24A95}" sibTransId="{118B87A4-8DBD-4843-8F54-43C2549225CF}"/>
    <dgm:cxn modelId="{7D13C276-43EA-422F-9359-618F67F729D9}" srcId="{5A99DAD6-87FD-405F-945C-BBF5B3DE5603}" destId="{085258F3-D452-494A-897E-7389B2C41B49}" srcOrd="1" destOrd="0" parTransId="{BD1F6D16-A92B-4D73-8EAA-E68BD049C2FE}" sibTransId="{84220176-972C-4EE8-878A-ECAF957D56EC}"/>
    <dgm:cxn modelId="{3E80E4EE-9E12-428E-A8C5-DE717A388FC8}" type="presParOf" srcId="{CE08A25E-6296-4BE1-87F4-106FCDE5B6ED}" destId="{4D48E436-6194-467A-868B-63EF7B68B277}" srcOrd="0" destOrd="0" presId="urn:microsoft.com/office/officeart/2008/layout/LinedList"/>
    <dgm:cxn modelId="{B391FF55-5A14-4F02-ABF7-9DFEE0728727}" type="presParOf" srcId="{CE08A25E-6296-4BE1-87F4-106FCDE5B6ED}" destId="{77904F9D-1043-4DC5-A560-4CDE8C8ADFDE}" srcOrd="1" destOrd="0" presId="urn:microsoft.com/office/officeart/2008/layout/LinedList"/>
    <dgm:cxn modelId="{D4B6AC85-59EF-43D2-A013-08E5DA3C2D0B}" type="presParOf" srcId="{77904F9D-1043-4DC5-A560-4CDE8C8ADFDE}" destId="{13E0CD81-B790-49AA-89C4-AAD721619BC2}" srcOrd="0" destOrd="0" presId="urn:microsoft.com/office/officeart/2008/layout/LinedList"/>
    <dgm:cxn modelId="{33E1D7C1-DA06-4424-8B75-98E40ACC5D6E}" type="presParOf" srcId="{77904F9D-1043-4DC5-A560-4CDE8C8ADFDE}" destId="{16841F98-210A-4570-BD6A-705C2573CAFA}" srcOrd="1" destOrd="0" presId="urn:microsoft.com/office/officeart/2008/layout/LinedList"/>
    <dgm:cxn modelId="{395E8BC8-E6D9-4DBB-AC6E-FAA802C0A0AB}" type="presParOf" srcId="{16841F98-210A-4570-BD6A-705C2573CAFA}" destId="{C0B7B067-CDB5-433E-97B0-B620E654CC31}" srcOrd="0" destOrd="0" presId="urn:microsoft.com/office/officeart/2008/layout/LinedList"/>
    <dgm:cxn modelId="{75FB6187-9649-4050-A19F-B7410B856CB0}" type="presParOf" srcId="{16841F98-210A-4570-BD6A-705C2573CAFA}" destId="{57E053CB-C558-41B0-9A92-4A05F706C220}" srcOrd="1" destOrd="0" presId="urn:microsoft.com/office/officeart/2008/layout/LinedList"/>
    <dgm:cxn modelId="{7AF0767B-7BAC-4D16-9BDD-E0685A4B3366}" type="presParOf" srcId="{57E053CB-C558-41B0-9A92-4A05F706C220}" destId="{E74FF576-2D93-4936-9BC3-494EBC5F5FBD}" srcOrd="0" destOrd="0" presId="urn:microsoft.com/office/officeart/2008/layout/LinedList"/>
    <dgm:cxn modelId="{C102A956-AB1C-44D4-B237-9BFD4A247122}" type="presParOf" srcId="{57E053CB-C558-41B0-9A92-4A05F706C220}" destId="{758E16F8-92B7-48C5-B138-EB56A1298128}" srcOrd="1" destOrd="0" presId="urn:microsoft.com/office/officeart/2008/layout/LinedList"/>
    <dgm:cxn modelId="{8BBE018C-2BB8-41EE-84BE-F15764C6354E}" type="presParOf" srcId="{57E053CB-C558-41B0-9A92-4A05F706C220}" destId="{C74E8EA9-D155-4CD5-8F35-552F9BF5EAD0}" srcOrd="2" destOrd="0" presId="urn:microsoft.com/office/officeart/2008/layout/LinedList"/>
    <dgm:cxn modelId="{D34B7D23-E713-40E4-9D36-DF866452EC50}" type="presParOf" srcId="{16841F98-210A-4570-BD6A-705C2573CAFA}" destId="{E7F477F4-C4DD-460C-9F94-D5C6DBFC647B}" srcOrd="2" destOrd="0" presId="urn:microsoft.com/office/officeart/2008/layout/LinedList"/>
    <dgm:cxn modelId="{31771E7F-54DF-404F-9FEE-303129299C11}" type="presParOf" srcId="{16841F98-210A-4570-BD6A-705C2573CAFA}" destId="{E5E3F979-2A0C-4B0C-A3A6-0AE7164D33AE}" srcOrd="3" destOrd="0" presId="urn:microsoft.com/office/officeart/2008/layout/LinedList"/>
    <dgm:cxn modelId="{BDA6C1C7-7E03-43DA-908E-C46EB4270F83}" type="presParOf" srcId="{16841F98-210A-4570-BD6A-705C2573CAFA}" destId="{3AE81133-FC6D-430F-9EC9-4AEB54146E9B}" srcOrd="4" destOrd="0" presId="urn:microsoft.com/office/officeart/2008/layout/LinedList"/>
    <dgm:cxn modelId="{EDD0BE00-86FA-4D4D-9A78-FC3F53636FFD}" type="presParOf" srcId="{3AE81133-FC6D-430F-9EC9-4AEB54146E9B}" destId="{73514107-DAB6-428A-BAA8-9660C1ED4122}" srcOrd="0" destOrd="0" presId="urn:microsoft.com/office/officeart/2008/layout/LinedList"/>
    <dgm:cxn modelId="{0478A2BE-3F14-4BEC-B215-C3043BBF18DE}" type="presParOf" srcId="{3AE81133-FC6D-430F-9EC9-4AEB54146E9B}" destId="{A54922B9-DB11-417C-833F-2ADCFE519CCC}" srcOrd="1" destOrd="0" presId="urn:microsoft.com/office/officeart/2008/layout/LinedList"/>
    <dgm:cxn modelId="{B9E8F9E9-E385-49BA-8F56-C18668606684}" type="presParOf" srcId="{3AE81133-FC6D-430F-9EC9-4AEB54146E9B}" destId="{A4594DCB-8499-4024-8E47-8CA2B3619261}" srcOrd="2" destOrd="0" presId="urn:microsoft.com/office/officeart/2008/layout/LinedList"/>
    <dgm:cxn modelId="{FCEC8C1C-DF70-4A2C-B41A-6D4D5DEB099D}" type="presParOf" srcId="{16841F98-210A-4570-BD6A-705C2573CAFA}" destId="{734A0A85-82E6-4235-B3E0-EBEEAB08D5D1}" srcOrd="5" destOrd="0" presId="urn:microsoft.com/office/officeart/2008/layout/LinedList"/>
    <dgm:cxn modelId="{48B4CA03-9F8F-417B-971E-6D8F7616A658}" type="presParOf" srcId="{16841F98-210A-4570-BD6A-705C2573CAFA}" destId="{3E99A35C-E2CE-4DD3-BF5C-1B3FF8C0EFBA}" srcOrd="6" destOrd="0" presId="urn:microsoft.com/office/officeart/2008/layout/LinedList"/>
    <dgm:cxn modelId="{E3CA0BF0-5518-42E1-9D98-332430EDEC69}" type="presParOf" srcId="{16841F98-210A-4570-BD6A-705C2573CAFA}" destId="{6C2D3592-A6CD-4811-8089-212C5E89303B}" srcOrd="7" destOrd="0" presId="urn:microsoft.com/office/officeart/2008/layout/LinedList"/>
    <dgm:cxn modelId="{0CE83BC0-0793-434D-AB6A-DE21248F4EF2}" type="presParOf" srcId="{6C2D3592-A6CD-4811-8089-212C5E89303B}" destId="{BF0A23E5-28A7-436B-85E0-A72D948C8D85}" srcOrd="0" destOrd="0" presId="urn:microsoft.com/office/officeart/2008/layout/LinedList"/>
    <dgm:cxn modelId="{C074E9E8-A1B4-477B-A766-83B41E4457E7}" type="presParOf" srcId="{6C2D3592-A6CD-4811-8089-212C5E89303B}" destId="{2D552FD9-A1A0-4062-8EBE-93E105047605}" srcOrd="1" destOrd="0" presId="urn:microsoft.com/office/officeart/2008/layout/LinedList"/>
    <dgm:cxn modelId="{9158B9E2-2C2A-4901-B4ED-3EF0C05F83FF}" type="presParOf" srcId="{6C2D3592-A6CD-4811-8089-212C5E89303B}" destId="{2989EA98-15CC-423D-A347-A2E4014E4CCD}" srcOrd="2" destOrd="0" presId="urn:microsoft.com/office/officeart/2008/layout/LinedList"/>
    <dgm:cxn modelId="{D355C3FE-64C7-4761-A2D7-48D524726D0C}" type="presParOf" srcId="{16841F98-210A-4570-BD6A-705C2573CAFA}" destId="{5CB959DD-0390-4FE0-9CB0-FD08DFD05811}" srcOrd="8" destOrd="0" presId="urn:microsoft.com/office/officeart/2008/layout/LinedList"/>
    <dgm:cxn modelId="{50D19307-5C68-47BC-8D53-D24EF239C524}" type="presParOf" srcId="{16841F98-210A-4570-BD6A-705C2573CAFA}" destId="{52967172-86B7-421D-9EAD-31E517920395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65DA9BA-8192-45FB-B496-BFD7D7596FA6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41A321A8-C627-47FB-9A46-829C1A105467}">
      <dgm:prSet phldrT="[Texto]" custT="1"/>
      <dgm:spPr/>
      <dgm:t>
        <a:bodyPr/>
        <a:lstStyle/>
        <a:p>
          <a:r>
            <a:rPr lang="es-ES" sz="2600" b="1" dirty="0" smtClean="0"/>
            <a:t>Pleno de la  ONE</a:t>
          </a:r>
          <a:endParaRPr lang="es-ES" sz="2600" b="1" dirty="0"/>
        </a:p>
      </dgm:t>
    </dgm:pt>
    <dgm:pt modelId="{869E2187-ADAC-4F92-85EF-74CB37AF5553}" type="parTrans" cxnId="{41CBEEF1-BB40-40CF-BC6D-8A37FC7F8374}">
      <dgm:prSet/>
      <dgm:spPr/>
      <dgm:t>
        <a:bodyPr/>
        <a:lstStyle/>
        <a:p>
          <a:endParaRPr lang="es-ES"/>
        </a:p>
      </dgm:t>
    </dgm:pt>
    <dgm:pt modelId="{E29AA2B7-9C08-4C80-AEAB-6BC21428AB0B}" type="sibTrans" cxnId="{41CBEEF1-BB40-40CF-BC6D-8A37FC7F8374}">
      <dgm:prSet/>
      <dgm:spPr/>
      <dgm:t>
        <a:bodyPr/>
        <a:lstStyle/>
        <a:p>
          <a:endParaRPr lang="es-ES"/>
        </a:p>
      </dgm:t>
    </dgm:pt>
    <dgm:pt modelId="{F88E375E-1A22-4462-8AFE-4D3343643ADF}">
      <dgm:prSet phldrT="[Texto]" custT="1"/>
      <dgm:spPr/>
      <dgm:t>
        <a:bodyPr/>
        <a:lstStyle/>
        <a:p>
          <a:r>
            <a:rPr lang="es-ES" sz="2600" b="1" dirty="0" smtClean="0"/>
            <a:t>División de Evaluación de los Contratos de Concesión</a:t>
          </a:r>
          <a:endParaRPr lang="es-ES" sz="2600" b="1" dirty="0"/>
        </a:p>
      </dgm:t>
    </dgm:pt>
    <dgm:pt modelId="{89D9CE86-28FD-44DB-AFFE-FC42565FCB26}" type="parTrans" cxnId="{C1643307-7CAF-44F2-9339-2E2101AC2E51}">
      <dgm:prSet/>
      <dgm:spPr/>
      <dgm:t>
        <a:bodyPr/>
        <a:lstStyle/>
        <a:p>
          <a:endParaRPr lang="es-ES"/>
        </a:p>
      </dgm:t>
    </dgm:pt>
    <dgm:pt modelId="{EE8B29AB-EEAD-489D-889E-5B94DA04BA62}" type="sibTrans" cxnId="{C1643307-7CAF-44F2-9339-2E2101AC2E51}">
      <dgm:prSet/>
      <dgm:spPr/>
      <dgm:t>
        <a:bodyPr/>
        <a:lstStyle/>
        <a:p>
          <a:endParaRPr lang="es-ES"/>
        </a:p>
      </dgm:t>
    </dgm:pt>
    <dgm:pt modelId="{5A9827AA-2961-44E8-AA06-5BE1A7390763}">
      <dgm:prSet phldrT="[Texto]" custT="1"/>
      <dgm:spPr/>
      <dgm:t>
        <a:bodyPr/>
        <a:lstStyle/>
        <a:p>
          <a:r>
            <a:rPr lang="es-ES" sz="2600" b="1" dirty="0" smtClean="0"/>
            <a:t>Unidad Técnica de Evaluación de Proyectos</a:t>
          </a:r>
          <a:endParaRPr lang="es-ES" sz="2600" b="1" dirty="0"/>
        </a:p>
      </dgm:t>
    </dgm:pt>
    <dgm:pt modelId="{7242DE8E-BD51-4193-A707-FD9C7ACBEB6D}" type="parTrans" cxnId="{DC72E152-2553-4A07-A320-D9FC7DB8A60F}">
      <dgm:prSet/>
      <dgm:spPr/>
      <dgm:t>
        <a:bodyPr/>
        <a:lstStyle/>
        <a:p>
          <a:endParaRPr lang="es-ES"/>
        </a:p>
      </dgm:t>
    </dgm:pt>
    <dgm:pt modelId="{461A2A27-5CAF-4C08-8360-276339F9761A}" type="sibTrans" cxnId="{DC72E152-2553-4A07-A320-D9FC7DB8A60F}">
      <dgm:prSet/>
      <dgm:spPr/>
      <dgm:t>
        <a:bodyPr/>
        <a:lstStyle/>
        <a:p>
          <a:endParaRPr lang="es-ES"/>
        </a:p>
      </dgm:t>
    </dgm:pt>
    <dgm:pt modelId="{597022D5-9EA5-433A-BEA5-63A22583EDD1}">
      <dgm:prSet custT="1"/>
      <dgm:spPr/>
      <dgm:t>
        <a:bodyPr/>
        <a:lstStyle/>
        <a:p>
          <a:r>
            <a:rPr lang="es-ES" sz="1600" dirty="0" smtClean="0"/>
            <a:t>Su función principal es </a:t>
          </a:r>
          <a:r>
            <a:rPr lang="es-ES" sz="1600" b="1" dirty="0" smtClean="0"/>
            <a:t>aprobar los Informes </a:t>
          </a:r>
          <a:r>
            <a:rPr lang="es-ES" sz="1600" dirty="0" smtClean="0"/>
            <a:t>que deban ser evacuados por la Oficina (por mayoría de miembros asistentes).</a:t>
          </a:r>
          <a:endParaRPr lang="es-ES" sz="1600" dirty="0"/>
        </a:p>
      </dgm:t>
    </dgm:pt>
    <dgm:pt modelId="{58287C4C-D763-4DA7-948C-26DD51785603}" type="parTrans" cxnId="{307DC7ED-7A4D-4A95-AFCD-F5053EF6BA60}">
      <dgm:prSet/>
      <dgm:spPr/>
      <dgm:t>
        <a:bodyPr/>
        <a:lstStyle/>
        <a:p>
          <a:endParaRPr lang="es-ES"/>
        </a:p>
      </dgm:t>
    </dgm:pt>
    <dgm:pt modelId="{6CDA88D1-4229-4F60-893D-31D65B6FB753}" type="sibTrans" cxnId="{307DC7ED-7A4D-4A95-AFCD-F5053EF6BA60}">
      <dgm:prSet/>
      <dgm:spPr/>
      <dgm:t>
        <a:bodyPr/>
        <a:lstStyle/>
        <a:p>
          <a:endParaRPr lang="es-ES"/>
        </a:p>
      </dgm:t>
    </dgm:pt>
    <dgm:pt modelId="{0985B606-5E65-4FBC-868F-E592BC397479}">
      <dgm:prSet custT="1"/>
      <dgm:spPr/>
      <dgm:t>
        <a:bodyPr/>
        <a:lstStyle/>
        <a:p>
          <a:r>
            <a:rPr lang="es-ES" sz="1600" b="1" dirty="0" smtClean="0"/>
            <a:t>Composición</a:t>
          </a:r>
          <a:r>
            <a:rPr lang="es-ES" sz="1600" dirty="0" smtClean="0"/>
            <a:t> (art. 333 LCSP)</a:t>
          </a:r>
          <a:endParaRPr lang="es-ES" sz="1600" dirty="0"/>
        </a:p>
      </dgm:t>
    </dgm:pt>
    <dgm:pt modelId="{E8C6C42A-9F37-4D36-953D-F7BCEE001FCF}" type="parTrans" cxnId="{02064EB3-47B9-43C1-A0B8-71562E0FFD05}">
      <dgm:prSet/>
      <dgm:spPr/>
      <dgm:t>
        <a:bodyPr/>
        <a:lstStyle/>
        <a:p>
          <a:endParaRPr lang="es-ES"/>
        </a:p>
      </dgm:t>
    </dgm:pt>
    <dgm:pt modelId="{102292E8-B50B-4A2A-936D-D74E1A3A1BC3}" type="sibTrans" cxnId="{02064EB3-47B9-43C1-A0B8-71562E0FFD05}">
      <dgm:prSet/>
      <dgm:spPr/>
      <dgm:t>
        <a:bodyPr/>
        <a:lstStyle/>
        <a:p>
          <a:endParaRPr lang="es-ES"/>
        </a:p>
      </dgm:t>
    </dgm:pt>
    <dgm:pt modelId="{337515CC-3EE7-42CD-B2AF-5745C6D5B75A}">
      <dgm:prSet custT="1"/>
      <dgm:spPr/>
      <dgm:t>
        <a:bodyPr/>
        <a:lstStyle/>
        <a:p>
          <a:endParaRPr lang="es-ES" sz="2000" dirty="0"/>
        </a:p>
      </dgm:t>
    </dgm:pt>
    <dgm:pt modelId="{3752003E-11A6-49DC-A0F5-B566D6038EBE}" type="parTrans" cxnId="{DB211630-8D7A-48EB-BD8B-314BFE5E3A76}">
      <dgm:prSet/>
      <dgm:spPr/>
      <dgm:t>
        <a:bodyPr/>
        <a:lstStyle/>
        <a:p>
          <a:endParaRPr lang="es-ES"/>
        </a:p>
      </dgm:t>
    </dgm:pt>
    <dgm:pt modelId="{7A538FCC-620B-4C5A-B860-6E554A291A32}" type="sibTrans" cxnId="{DB211630-8D7A-48EB-BD8B-314BFE5E3A76}">
      <dgm:prSet/>
      <dgm:spPr/>
      <dgm:t>
        <a:bodyPr/>
        <a:lstStyle/>
        <a:p>
          <a:endParaRPr lang="es-ES"/>
        </a:p>
      </dgm:t>
    </dgm:pt>
    <dgm:pt modelId="{947A60E8-21FB-4100-9DBE-1660F30D1B8E}">
      <dgm:prSet custT="1"/>
      <dgm:spPr/>
      <dgm:t>
        <a:bodyPr/>
        <a:lstStyle/>
        <a:p>
          <a:endParaRPr lang="es-ES" sz="2000" dirty="0"/>
        </a:p>
      </dgm:t>
    </dgm:pt>
    <dgm:pt modelId="{D7013950-D6A5-4362-A91B-94D67E95DFE2}" type="parTrans" cxnId="{98D20239-0829-4DC8-8BC0-45508807171C}">
      <dgm:prSet/>
      <dgm:spPr/>
      <dgm:t>
        <a:bodyPr/>
        <a:lstStyle/>
        <a:p>
          <a:endParaRPr lang="es-ES"/>
        </a:p>
      </dgm:t>
    </dgm:pt>
    <dgm:pt modelId="{06C01C1D-B66A-4E6D-8580-BFA9DC89CC7C}" type="sibTrans" cxnId="{98D20239-0829-4DC8-8BC0-45508807171C}">
      <dgm:prSet/>
      <dgm:spPr/>
      <dgm:t>
        <a:bodyPr/>
        <a:lstStyle/>
        <a:p>
          <a:endParaRPr lang="es-ES"/>
        </a:p>
      </dgm:t>
    </dgm:pt>
    <dgm:pt modelId="{7DCD4B56-2C8F-4251-9F06-23C0C0883304}">
      <dgm:prSet custT="1"/>
      <dgm:spPr/>
      <dgm:t>
        <a:bodyPr/>
        <a:lstStyle/>
        <a:p>
          <a:endParaRPr lang="es-ES" sz="2000" dirty="0"/>
        </a:p>
      </dgm:t>
    </dgm:pt>
    <dgm:pt modelId="{8932EF12-6E71-4B3F-A039-0792648D41C4}" type="parTrans" cxnId="{A0437E3F-2653-4D21-A060-35F679165B32}">
      <dgm:prSet/>
      <dgm:spPr/>
      <dgm:t>
        <a:bodyPr/>
        <a:lstStyle/>
        <a:p>
          <a:endParaRPr lang="es-ES"/>
        </a:p>
      </dgm:t>
    </dgm:pt>
    <dgm:pt modelId="{8F5BA1CA-E5AD-4D38-AA4C-7204123A3ACA}" type="sibTrans" cxnId="{A0437E3F-2653-4D21-A060-35F679165B32}">
      <dgm:prSet/>
      <dgm:spPr/>
      <dgm:t>
        <a:bodyPr/>
        <a:lstStyle/>
        <a:p>
          <a:endParaRPr lang="es-ES"/>
        </a:p>
      </dgm:t>
    </dgm:pt>
    <dgm:pt modelId="{68205450-E9B6-4BA2-BF30-C4C50059B7CC}">
      <dgm:prSet custT="1"/>
      <dgm:spPr/>
      <dgm:t>
        <a:bodyPr/>
        <a:lstStyle/>
        <a:p>
          <a:pPr algn="just"/>
          <a:r>
            <a:rPr lang="es-ES" sz="1600" dirty="0" smtClean="0"/>
            <a:t>Dispondrá de los medios materiales necesarios y de una </a:t>
          </a:r>
          <a:r>
            <a:rPr lang="es-ES" sz="1600" b="1" dirty="0" smtClean="0"/>
            <a:t>dotación de personal propio</a:t>
          </a:r>
          <a:r>
            <a:rPr lang="es-ES" sz="1600" dirty="0" smtClean="0"/>
            <a:t>, con elevado grado de especialización técnica en ámbitos jurídico, financiero y económico, que se establezca en la correspondiente relación de puestos de trabajo que se apruebe.</a:t>
          </a:r>
          <a:endParaRPr lang="es-ES" sz="1600" dirty="0"/>
        </a:p>
      </dgm:t>
    </dgm:pt>
    <dgm:pt modelId="{71C251AC-95D6-4EA2-AF25-F71E18172267}" type="parTrans" cxnId="{23911D93-4943-4337-B72B-295A7BDCDA0D}">
      <dgm:prSet/>
      <dgm:spPr/>
      <dgm:t>
        <a:bodyPr/>
        <a:lstStyle/>
        <a:p>
          <a:endParaRPr lang="es-ES"/>
        </a:p>
      </dgm:t>
    </dgm:pt>
    <dgm:pt modelId="{C88166FE-417D-4FB4-9D2C-3A983B0D8E55}" type="sibTrans" cxnId="{23911D93-4943-4337-B72B-295A7BDCDA0D}">
      <dgm:prSet/>
      <dgm:spPr/>
      <dgm:t>
        <a:bodyPr/>
        <a:lstStyle/>
        <a:p>
          <a:endParaRPr lang="es-ES"/>
        </a:p>
      </dgm:t>
    </dgm:pt>
    <dgm:pt modelId="{07E5EA8C-4412-412A-A2F3-C88ABD9F305E}">
      <dgm:prSet custT="1"/>
      <dgm:spPr/>
      <dgm:t>
        <a:bodyPr/>
        <a:lstStyle/>
        <a:p>
          <a:pPr algn="just"/>
          <a:r>
            <a:rPr lang="es-ES" sz="1600" dirty="0" smtClean="0"/>
            <a:t>Le corresponderá la </a:t>
          </a:r>
          <a:r>
            <a:rPr lang="es-ES" sz="1600" b="1" dirty="0" smtClean="0"/>
            <a:t>elaboración de las propuestas de los informes </a:t>
          </a:r>
          <a:r>
            <a:rPr lang="es-ES" sz="1600" dirty="0" smtClean="0"/>
            <a:t>preceptivos de la ONE, pudiendo solicitar asesoramientos técnicos necesarios a órganos especializados.</a:t>
          </a:r>
          <a:endParaRPr lang="es-ES" sz="1600" dirty="0"/>
        </a:p>
      </dgm:t>
    </dgm:pt>
    <dgm:pt modelId="{2AE7EDD9-EFC7-4F4B-9618-97AE6B6E688B}" type="parTrans" cxnId="{E454AEF3-4DBC-4344-B3FD-3ECFFB8212D1}">
      <dgm:prSet/>
      <dgm:spPr/>
      <dgm:t>
        <a:bodyPr/>
        <a:lstStyle/>
        <a:p>
          <a:endParaRPr lang="es-ES"/>
        </a:p>
      </dgm:t>
    </dgm:pt>
    <dgm:pt modelId="{1C085300-6EEB-4764-BB55-8EB08B2BFABC}" type="sibTrans" cxnId="{E454AEF3-4DBC-4344-B3FD-3ECFFB8212D1}">
      <dgm:prSet/>
      <dgm:spPr/>
      <dgm:t>
        <a:bodyPr/>
        <a:lstStyle/>
        <a:p>
          <a:endParaRPr lang="es-ES"/>
        </a:p>
      </dgm:t>
    </dgm:pt>
    <dgm:pt modelId="{E95BEEAB-F59E-4726-858F-C79DEBF79BE6}">
      <dgm:prSet custT="1"/>
      <dgm:spPr/>
      <dgm:t>
        <a:bodyPr/>
        <a:lstStyle/>
        <a:p>
          <a:endParaRPr lang="es-ES" sz="2000" dirty="0"/>
        </a:p>
      </dgm:t>
    </dgm:pt>
    <dgm:pt modelId="{6E3CAEB8-8C0E-4082-80F6-0E9C8F577614}" type="parTrans" cxnId="{CEE6636D-3038-4067-B8B8-F5C3F1997CE6}">
      <dgm:prSet/>
      <dgm:spPr/>
      <dgm:t>
        <a:bodyPr/>
        <a:lstStyle/>
        <a:p>
          <a:endParaRPr lang="es-ES"/>
        </a:p>
      </dgm:t>
    </dgm:pt>
    <dgm:pt modelId="{0C13C2DE-72D5-44D1-8E4A-C8807B34706A}" type="sibTrans" cxnId="{CEE6636D-3038-4067-B8B8-F5C3F1997CE6}">
      <dgm:prSet/>
      <dgm:spPr/>
      <dgm:t>
        <a:bodyPr/>
        <a:lstStyle/>
        <a:p>
          <a:endParaRPr lang="es-ES"/>
        </a:p>
      </dgm:t>
    </dgm:pt>
    <dgm:pt modelId="{261CE59F-54E1-4686-9F80-1765AB846D8C}">
      <dgm:prSet custT="1"/>
      <dgm:spPr/>
      <dgm:t>
        <a:bodyPr anchor="ctr" anchorCtr="0"/>
        <a:lstStyle/>
        <a:p>
          <a:r>
            <a:rPr lang="es-ES" sz="1600" dirty="0" smtClean="0"/>
            <a:t>Funciones de </a:t>
          </a:r>
          <a:r>
            <a:rPr lang="es-ES" sz="1600" b="1" dirty="0" smtClean="0"/>
            <a:t>asistencia y apoyo administrativo </a:t>
          </a:r>
          <a:r>
            <a:rPr lang="es-ES" sz="1600" dirty="0" smtClean="0"/>
            <a:t>a la ONE para la correcta</a:t>
          </a:r>
          <a:r>
            <a:rPr lang="es-ES" sz="1600" b="1" dirty="0" smtClean="0"/>
            <a:t> tramitación de las solicitudes de informe</a:t>
          </a:r>
          <a:r>
            <a:rPr lang="es-ES" sz="1600" dirty="0" smtClean="0"/>
            <a:t>, impulso y coordinación en la elaboración de dichos informes y de su sometimiento a debate y aprobación por parte del Pleno.</a:t>
          </a:r>
          <a:endParaRPr lang="es-ES" sz="1600" dirty="0"/>
        </a:p>
      </dgm:t>
    </dgm:pt>
    <dgm:pt modelId="{46C98036-D856-4243-A7F3-CA9F9B4EBB7D}" type="sibTrans" cxnId="{68753B53-A3E5-4218-A51D-C501E7AFD319}">
      <dgm:prSet/>
      <dgm:spPr/>
      <dgm:t>
        <a:bodyPr/>
        <a:lstStyle/>
        <a:p>
          <a:endParaRPr lang="es-ES"/>
        </a:p>
      </dgm:t>
    </dgm:pt>
    <dgm:pt modelId="{D4A39F9C-4258-4639-BFB4-7A0E66F9AFD0}" type="parTrans" cxnId="{68753B53-A3E5-4218-A51D-C501E7AFD319}">
      <dgm:prSet/>
      <dgm:spPr/>
      <dgm:t>
        <a:bodyPr/>
        <a:lstStyle/>
        <a:p>
          <a:endParaRPr lang="es-ES"/>
        </a:p>
      </dgm:t>
    </dgm:pt>
    <dgm:pt modelId="{FEBDFE29-6EA5-45AF-AFDD-3540E5732FE6}" type="pres">
      <dgm:prSet presAssocID="{165DA9BA-8192-45FB-B496-BFD7D7596FA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C2338BA7-336E-425E-8375-3EB80040CA09}" type="pres">
      <dgm:prSet presAssocID="{41A321A8-C627-47FB-9A46-829C1A105467}" presName="parentLin" presStyleCnt="0"/>
      <dgm:spPr/>
    </dgm:pt>
    <dgm:pt modelId="{56BC9689-9B53-4231-A45F-A5FB800A29F2}" type="pres">
      <dgm:prSet presAssocID="{41A321A8-C627-47FB-9A46-829C1A105467}" presName="parentLeftMargin" presStyleLbl="node1" presStyleIdx="0" presStyleCnt="3"/>
      <dgm:spPr/>
      <dgm:t>
        <a:bodyPr/>
        <a:lstStyle/>
        <a:p>
          <a:endParaRPr lang="es-ES"/>
        </a:p>
      </dgm:t>
    </dgm:pt>
    <dgm:pt modelId="{9EAB54BF-363E-4C4D-AB04-7BCFB3ABDD71}" type="pres">
      <dgm:prSet presAssocID="{41A321A8-C627-47FB-9A46-829C1A105467}" presName="parentText" presStyleLbl="node1" presStyleIdx="0" presStyleCnt="3" custScaleX="115471" custScaleY="194321" custLinFactNeighborX="-9821" custLinFactNeighborY="-6563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2C2E195-BEC3-4738-A563-99CE1C3C5D8F}" type="pres">
      <dgm:prSet presAssocID="{41A321A8-C627-47FB-9A46-829C1A105467}" presName="negativeSpace" presStyleCnt="0"/>
      <dgm:spPr/>
    </dgm:pt>
    <dgm:pt modelId="{B2D64F4C-3A9A-438F-9DBF-77A5DDAAF578}" type="pres">
      <dgm:prSet presAssocID="{41A321A8-C627-47FB-9A46-829C1A105467}" presName="childText" presStyleLbl="conFgAcc1" presStyleIdx="0" presStyleCnt="3" custScaleY="3989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1CC93B3-7575-4803-9C3A-24A93BD23E2A}" type="pres">
      <dgm:prSet presAssocID="{E29AA2B7-9C08-4C80-AEAB-6BC21428AB0B}" presName="spaceBetweenRectangles" presStyleCnt="0"/>
      <dgm:spPr/>
    </dgm:pt>
    <dgm:pt modelId="{31FFA09A-11A5-47C5-B111-E4064D18CA25}" type="pres">
      <dgm:prSet presAssocID="{F88E375E-1A22-4462-8AFE-4D3343643ADF}" presName="parentLin" presStyleCnt="0"/>
      <dgm:spPr/>
    </dgm:pt>
    <dgm:pt modelId="{F4DC892C-3407-42D4-BD95-0DE4C61647B0}" type="pres">
      <dgm:prSet presAssocID="{F88E375E-1A22-4462-8AFE-4D3343643ADF}" presName="parentLeftMargin" presStyleLbl="node1" presStyleIdx="0" presStyleCnt="3"/>
      <dgm:spPr/>
      <dgm:t>
        <a:bodyPr/>
        <a:lstStyle/>
        <a:p>
          <a:endParaRPr lang="es-ES"/>
        </a:p>
      </dgm:t>
    </dgm:pt>
    <dgm:pt modelId="{F53879BD-BF51-4453-95A1-E771BF1DE60A}" type="pres">
      <dgm:prSet presAssocID="{F88E375E-1A22-4462-8AFE-4D3343643ADF}" presName="parentText" presStyleLbl="node1" presStyleIdx="1" presStyleCnt="3" custScaleX="117783" custScaleY="229233" custLinFactNeighborX="-7692" custLinFactNeighborY="-13950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022FA83-D287-4FCB-B2E1-FA4B9734771D}" type="pres">
      <dgm:prSet presAssocID="{F88E375E-1A22-4462-8AFE-4D3343643ADF}" presName="negativeSpace" presStyleCnt="0"/>
      <dgm:spPr/>
    </dgm:pt>
    <dgm:pt modelId="{5B37E7D9-B2B8-430A-8A3B-4EC37ECC223C}" type="pres">
      <dgm:prSet presAssocID="{F88E375E-1A22-4462-8AFE-4D3343643ADF}" presName="childText" presStyleLbl="conFgAcc1" presStyleIdx="1" presStyleCnt="3" custScaleY="89739" custLinFactNeighborY="-4527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C8D624E-8EA6-4687-92F9-736285770E35}" type="pres">
      <dgm:prSet presAssocID="{EE8B29AB-EEAD-489D-889E-5B94DA04BA62}" presName="spaceBetweenRectangles" presStyleCnt="0"/>
      <dgm:spPr/>
    </dgm:pt>
    <dgm:pt modelId="{AE95D230-123B-45DF-84A9-85A447028F7B}" type="pres">
      <dgm:prSet presAssocID="{5A9827AA-2961-44E8-AA06-5BE1A7390763}" presName="parentLin" presStyleCnt="0"/>
      <dgm:spPr/>
    </dgm:pt>
    <dgm:pt modelId="{C312D0AE-9828-4BE3-BDE4-648FD0EE755C}" type="pres">
      <dgm:prSet presAssocID="{5A9827AA-2961-44E8-AA06-5BE1A7390763}" presName="parentLeftMargin" presStyleLbl="node1" presStyleIdx="1" presStyleCnt="3"/>
      <dgm:spPr/>
      <dgm:t>
        <a:bodyPr/>
        <a:lstStyle/>
        <a:p>
          <a:endParaRPr lang="es-ES"/>
        </a:p>
      </dgm:t>
    </dgm:pt>
    <dgm:pt modelId="{898758BB-254B-4D76-A38A-9552EE28F1A5}" type="pres">
      <dgm:prSet presAssocID="{5A9827AA-2961-44E8-AA06-5BE1A7390763}" presName="parentText" presStyleLbl="node1" presStyleIdx="2" presStyleCnt="3" custScaleX="120284" custScaleY="203290" custLinFactNeighborY="2839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A103242-1543-4FBA-BE2C-D4E6AADE32F6}" type="pres">
      <dgm:prSet presAssocID="{5A9827AA-2961-44E8-AA06-5BE1A7390763}" presName="negativeSpace" presStyleCnt="0"/>
      <dgm:spPr/>
    </dgm:pt>
    <dgm:pt modelId="{AC03359B-B3DB-4D55-8515-60FD948820BE}" type="pres">
      <dgm:prSet presAssocID="{5A9827AA-2961-44E8-AA06-5BE1A7390763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F35965A5-9670-40BA-BCEF-329D201C0B36}" type="presOf" srcId="{5A9827AA-2961-44E8-AA06-5BE1A7390763}" destId="{898758BB-254B-4D76-A38A-9552EE28F1A5}" srcOrd="1" destOrd="0" presId="urn:microsoft.com/office/officeart/2005/8/layout/list1"/>
    <dgm:cxn modelId="{D8FDB985-01BB-416D-BDC3-E3DDBD19202C}" type="presOf" srcId="{947A60E8-21FB-4100-9DBE-1660F30D1B8E}" destId="{B2D64F4C-3A9A-438F-9DBF-77A5DDAAF578}" srcOrd="0" destOrd="3" presId="urn:microsoft.com/office/officeart/2005/8/layout/list1"/>
    <dgm:cxn modelId="{A2D47C0E-4094-471C-A55A-1ED67722AAA3}" type="presOf" srcId="{5A9827AA-2961-44E8-AA06-5BE1A7390763}" destId="{C312D0AE-9828-4BE3-BDE4-648FD0EE755C}" srcOrd="0" destOrd="0" presId="urn:microsoft.com/office/officeart/2005/8/layout/list1"/>
    <dgm:cxn modelId="{02064EB3-47B9-43C1-A0B8-71562E0FFD05}" srcId="{41A321A8-C627-47FB-9A46-829C1A105467}" destId="{0985B606-5E65-4FBC-868F-E592BC397479}" srcOrd="1" destOrd="0" parTransId="{E8C6C42A-9F37-4D36-953D-F7BCEE001FCF}" sibTransId="{102292E8-B50B-4A2A-936D-D74E1A3A1BC3}"/>
    <dgm:cxn modelId="{DC72E152-2553-4A07-A320-D9FC7DB8A60F}" srcId="{165DA9BA-8192-45FB-B496-BFD7D7596FA6}" destId="{5A9827AA-2961-44E8-AA06-5BE1A7390763}" srcOrd="2" destOrd="0" parTransId="{7242DE8E-BD51-4193-A707-FD9C7ACBEB6D}" sibTransId="{461A2A27-5CAF-4C08-8360-276339F9761A}"/>
    <dgm:cxn modelId="{C1643307-7CAF-44F2-9339-2E2101AC2E51}" srcId="{165DA9BA-8192-45FB-B496-BFD7D7596FA6}" destId="{F88E375E-1A22-4462-8AFE-4D3343643ADF}" srcOrd="1" destOrd="0" parTransId="{89D9CE86-28FD-44DB-AFFE-FC42565FCB26}" sibTransId="{EE8B29AB-EEAD-489D-889E-5B94DA04BA62}"/>
    <dgm:cxn modelId="{C708EC55-EF4C-4252-B620-4C8E6301EF15}" type="presOf" srcId="{07E5EA8C-4412-412A-A2F3-C88ABD9F305E}" destId="{AC03359B-B3DB-4D55-8515-60FD948820BE}" srcOrd="0" destOrd="1" presId="urn:microsoft.com/office/officeart/2005/8/layout/list1"/>
    <dgm:cxn modelId="{23911D93-4943-4337-B72B-295A7BDCDA0D}" srcId="{5A9827AA-2961-44E8-AA06-5BE1A7390763}" destId="{68205450-E9B6-4BA2-BF30-C4C50059B7CC}" srcOrd="0" destOrd="0" parTransId="{71C251AC-95D6-4EA2-AF25-F71E18172267}" sibTransId="{C88166FE-417D-4FB4-9D2C-3A983B0D8E55}"/>
    <dgm:cxn modelId="{C3B8EFC6-9392-482A-A9BB-802CEE634241}" type="presOf" srcId="{337515CC-3EE7-42CD-B2AF-5745C6D5B75A}" destId="{B2D64F4C-3A9A-438F-9DBF-77A5DDAAF578}" srcOrd="0" destOrd="5" presId="urn:microsoft.com/office/officeart/2005/8/layout/list1"/>
    <dgm:cxn modelId="{EC1980F2-8297-4704-9282-5A3E8975F2F8}" type="presOf" srcId="{41A321A8-C627-47FB-9A46-829C1A105467}" destId="{9EAB54BF-363E-4C4D-AB04-7BCFB3ABDD71}" srcOrd="1" destOrd="0" presId="urn:microsoft.com/office/officeart/2005/8/layout/list1"/>
    <dgm:cxn modelId="{FF2CC955-57F9-4037-91A8-A46BEB092583}" type="presOf" srcId="{165DA9BA-8192-45FB-B496-BFD7D7596FA6}" destId="{FEBDFE29-6EA5-45AF-AFDD-3540E5732FE6}" srcOrd="0" destOrd="0" presId="urn:microsoft.com/office/officeart/2005/8/layout/list1"/>
    <dgm:cxn modelId="{E454AEF3-4DBC-4344-B3FD-3ECFFB8212D1}" srcId="{5A9827AA-2961-44E8-AA06-5BE1A7390763}" destId="{07E5EA8C-4412-412A-A2F3-C88ABD9F305E}" srcOrd="1" destOrd="0" parTransId="{2AE7EDD9-EFC7-4F4B-9618-97AE6B6E688B}" sibTransId="{1C085300-6EEB-4764-BB55-8EB08B2BFABC}"/>
    <dgm:cxn modelId="{41CBEEF1-BB40-40CF-BC6D-8A37FC7F8374}" srcId="{165DA9BA-8192-45FB-B496-BFD7D7596FA6}" destId="{41A321A8-C627-47FB-9A46-829C1A105467}" srcOrd="0" destOrd="0" parTransId="{869E2187-ADAC-4F92-85EF-74CB37AF5553}" sibTransId="{E29AA2B7-9C08-4C80-AEAB-6BC21428AB0B}"/>
    <dgm:cxn modelId="{084170E3-018B-4EA1-9720-AF785243B877}" type="presOf" srcId="{0985B606-5E65-4FBC-868F-E592BC397479}" destId="{B2D64F4C-3A9A-438F-9DBF-77A5DDAAF578}" srcOrd="0" destOrd="1" presId="urn:microsoft.com/office/officeart/2005/8/layout/list1"/>
    <dgm:cxn modelId="{68753B53-A3E5-4218-A51D-C501E7AFD319}" srcId="{F88E375E-1A22-4462-8AFE-4D3343643ADF}" destId="{261CE59F-54E1-4686-9F80-1765AB846D8C}" srcOrd="0" destOrd="0" parTransId="{D4A39F9C-4258-4639-BFB4-7A0E66F9AFD0}" sibTransId="{46C98036-D856-4243-A7F3-CA9F9B4EBB7D}"/>
    <dgm:cxn modelId="{770D1A4A-888F-46D0-BFAD-D20FC7E3D6D6}" type="presOf" srcId="{F88E375E-1A22-4462-8AFE-4D3343643ADF}" destId="{F4DC892C-3407-42D4-BD95-0DE4C61647B0}" srcOrd="0" destOrd="0" presId="urn:microsoft.com/office/officeart/2005/8/layout/list1"/>
    <dgm:cxn modelId="{307DC7ED-7A4D-4A95-AFCD-F5053EF6BA60}" srcId="{41A321A8-C627-47FB-9A46-829C1A105467}" destId="{597022D5-9EA5-433A-BEA5-63A22583EDD1}" srcOrd="0" destOrd="0" parTransId="{58287C4C-D763-4DA7-948C-26DD51785603}" sibTransId="{6CDA88D1-4229-4F60-893D-31D65B6FB753}"/>
    <dgm:cxn modelId="{E03D1D2E-A16B-4DC4-B450-FEBC8F796056}" type="presOf" srcId="{7DCD4B56-2C8F-4251-9F06-23C0C0883304}" destId="{B2D64F4C-3A9A-438F-9DBF-77A5DDAAF578}" srcOrd="0" destOrd="4" presId="urn:microsoft.com/office/officeart/2005/8/layout/list1"/>
    <dgm:cxn modelId="{1E02DBA8-15A3-4013-8AEF-42845639C94D}" type="presOf" srcId="{41A321A8-C627-47FB-9A46-829C1A105467}" destId="{56BC9689-9B53-4231-A45F-A5FB800A29F2}" srcOrd="0" destOrd="0" presId="urn:microsoft.com/office/officeart/2005/8/layout/list1"/>
    <dgm:cxn modelId="{CEE6636D-3038-4067-B8B8-F5C3F1997CE6}" srcId="{41A321A8-C627-47FB-9A46-829C1A105467}" destId="{E95BEEAB-F59E-4726-858F-C79DEBF79BE6}" srcOrd="2" destOrd="0" parTransId="{6E3CAEB8-8C0E-4082-80F6-0E9C8F577614}" sibTransId="{0C13C2DE-72D5-44D1-8E4A-C8807B34706A}"/>
    <dgm:cxn modelId="{B23A67C3-40FB-40DB-92DB-47995FAAC7A0}" type="presOf" srcId="{261CE59F-54E1-4686-9F80-1765AB846D8C}" destId="{5B37E7D9-B2B8-430A-8A3B-4EC37ECC223C}" srcOrd="0" destOrd="0" presId="urn:microsoft.com/office/officeart/2005/8/layout/list1"/>
    <dgm:cxn modelId="{F7A4AF5A-E008-4D52-8D16-93F4DDB83675}" type="presOf" srcId="{E95BEEAB-F59E-4726-858F-C79DEBF79BE6}" destId="{B2D64F4C-3A9A-438F-9DBF-77A5DDAAF578}" srcOrd="0" destOrd="2" presId="urn:microsoft.com/office/officeart/2005/8/layout/list1"/>
    <dgm:cxn modelId="{DB211630-8D7A-48EB-BD8B-314BFE5E3A76}" srcId="{41A321A8-C627-47FB-9A46-829C1A105467}" destId="{337515CC-3EE7-42CD-B2AF-5745C6D5B75A}" srcOrd="5" destOrd="0" parTransId="{3752003E-11A6-49DC-A0F5-B566D6038EBE}" sibTransId="{7A538FCC-620B-4C5A-B860-6E554A291A32}"/>
    <dgm:cxn modelId="{98D20239-0829-4DC8-8BC0-45508807171C}" srcId="{41A321A8-C627-47FB-9A46-829C1A105467}" destId="{947A60E8-21FB-4100-9DBE-1660F30D1B8E}" srcOrd="3" destOrd="0" parTransId="{D7013950-D6A5-4362-A91B-94D67E95DFE2}" sibTransId="{06C01C1D-B66A-4E6D-8580-BFA9DC89CC7C}"/>
    <dgm:cxn modelId="{496AB146-F8FF-4B3D-9CBB-7DC729C8CC99}" type="presOf" srcId="{597022D5-9EA5-433A-BEA5-63A22583EDD1}" destId="{B2D64F4C-3A9A-438F-9DBF-77A5DDAAF578}" srcOrd="0" destOrd="0" presId="urn:microsoft.com/office/officeart/2005/8/layout/list1"/>
    <dgm:cxn modelId="{A0437E3F-2653-4D21-A060-35F679165B32}" srcId="{41A321A8-C627-47FB-9A46-829C1A105467}" destId="{7DCD4B56-2C8F-4251-9F06-23C0C0883304}" srcOrd="4" destOrd="0" parTransId="{8932EF12-6E71-4B3F-A039-0792648D41C4}" sibTransId="{8F5BA1CA-E5AD-4D38-AA4C-7204123A3ACA}"/>
    <dgm:cxn modelId="{23531C59-A1B0-451B-BF8C-F9592C418958}" type="presOf" srcId="{F88E375E-1A22-4462-8AFE-4D3343643ADF}" destId="{F53879BD-BF51-4453-95A1-E771BF1DE60A}" srcOrd="1" destOrd="0" presId="urn:microsoft.com/office/officeart/2005/8/layout/list1"/>
    <dgm:cxn modelId="{9BFBC557-03A3-4407-AA6A-0C697B6C9F5E}" type="presOf" srcId="{68205450-E9B6-4BA2-BF30-C4C50059B7CC}" destId="{AC03359B-B3DB-4D55-8515-60FD948820BE}" srcOrd="0" destOrd="0" presId="urn:microsoft.com/office/officeart/2005/8/layout/list1"/>
    <dgm:cxn modelId="{6CAF1722-C80B-4732-8EE5-8E83B4174CAB}" type="presParOf" srcId="{FEBDFE29-6EA5-45AF-AFDD-3540E5732FE6}" destId="{C2338BA7-336E-425E-8375-3EB80040CA09}" srcOrd="0" destOrd="0" presId="urn:microsoft.com/office/officeart/2005/8/layout/list1"/>
    <dgm:cxn modelId="{29660BA5-9452-40A0-9F75-FA9F14435A9A}" type="presParOf" srcId="{C2338BA7-336E-425E-8375-3EB80040CA09}" destId="{56BC9689-9B53-4231-A45F-A5FB800A29F2}" srcOrd="0" destOrd="0" presId="urn:microsoft.com/office/officeart/2005/8/layout/list1"/>
    <dgm:cxn modelId="{E0778497-B3BC-4DDD-8AFE-EFA01537F7C2}" type="presParOf" srcId="{C2338BA7-336E-425E-8375-3EB80040CA09}" destId="{9EAB54BF-363E-4C4D-AB04-7BCFB3ABDD71}" srcOrd="1" destOrd="0" presId="urn:microsoft.com/office/officeart/2005/8/layout/list1"/>
    <dgm:cxn modelId="{E71849F3-622B-4038-BDA6-B38B28EDE0DC}" type="presParOf" srcId="{FEBDFE29-6EA5-45AF-AFDD-3540E5732FE6}" destId="{A2C2E195-BEC3-4738-A563-99CE1C3C5D8F}" srcOrd="1" destOrd="0" presId="urn:microsoft.com/office/officeart/2005/8/layout/list1"/>
    <dgm:cxn modelId="{284BA0EF-0C5B-40B7-954A-F180E2789DE0}" type="presParOf" srcId="{FEBDFE29-6EA5-45AF-AFDD-3540E5732FE6}" destId="{B2D64F4C-3A9A-438F-9DBF-77A5DDAAF578}" srcOrd="2" destOrd="0" presId="urn:microsoft.com/office/officeart/2005/8/layout/list1"/>
    <dgm:cxn modelId="{3D8F96AA-FDD6-4707-9992-5413C90946BA}" type="presParOf" srcId="{FEBDFE29-6EA5-45AF-AFDD-3540E5732FE6}" destId="{A1CC93B3-7575-4803-9C3A-24A93BD23E2A}" srcOrd="3" destOrd="0" presId="urn:microsoft.com/office/officeart/2005/8/layout/list1"/>
    <dgm:cxn modelId="{F8FDC337-87F1-43FA-B9E0-31FD81FA6989}" type="presParOf" srcId="{FEBDFE29-6EA5-45AF-AFDD-3540E5732FE6}" destId="{31FFA09A-11A5-47C5-B111-E4064D18CA25}" srcOrd="4" destOrd="0" presId="urn:microsoft.com/office/officeart/2005/8/layout/list1"/>
    <dgm:cxn modelId="{F184833B-7F5D-4327-B91E-F956C8CEE930}" type="presParOf" srcId="{31FFA09A-11A5-47C5-B111-E4064D18CA25}" destId="{F4DC892C-3407-42D4-BD95-0DE4C61647B0}" srcOrd="0" destOrd="0" presId="urn:microsoft.com/office/officeart/2005/8/layout/list1"/>
    <dgm:cxn modelId="{7C7DC0EE-9DC7-4835-AA00-10AD88372594}" type="presParOf" srcId="{31FFA09A-11A5-47C5-B111-E4064D18CA25}" destId="{F53879BD-BF51-4453-95A1-E771BF1DE60A}" srcOrd="1" destOrd="0" presId="urn:microsoft.com/office/officeart/2005/8/layout/list1"/>
    <dgm:cxn modelId="{590DEB80-02D3-4F5C-9D61-ACB509947D33}" type="presParOf" srcId="{FEBDFE29-6EA5-45AF-AFDD-3540E5732FE6}" destId="{C022FA83-D287-4FCB-B2E1-FA4B9734771D}" srcOrd="5" destOrd="0" presId="urn:microsoft.com/office/officeart/2005/8/layout/list1"/>
    <dgm:cxn modelId="{A03846AF-5EAF-42A7-A4AE-964E65AA8218}" type="presParOf" srcId="{FEBDFE29-6EA5-45AF-AFDD-3540E5732FE6}" destId="{5B37E7D9-B2B8-430A-8A3B-4EC37ECC223C}" srcOrd="6" destOrd="0" presId="urn:microsoft.com/office/officeart/2005/8/layout/list1"/>
    <dgm:cxn modelId="{D201EA5B-DC1A-416A-AAB6-B4C9733C653A}" type="presParOf" srcId="{FEBDFE29-6EA5-45AF-AFDD-3540E5732FE6}" destId="{8C8D624E-8EA6-4687-92F9-736285770E35}" srcOrd="7" destOrd="0" presId="urn:microsoft.com/office/officeart/2005/8/layout/list1"/>
    <dgm:cxn modelId="{3B975335-F966-4B18-BF4A-02C492B90272}" type="presParOf" srcId="{FEBDFE29-6EA5-45AF-AFDD-3540E5732FE6}" destId="{AE95D230-123B-45DF-84A9-85A447028F7B}" srcOrd="8" destOrd="0" presId="urn:microsoft.com/office/officeart/2005/8/layout/list1"/>
    <dgm:cxn modelId="{B066C531-AFD4-4AE7-8274-4C0B3F1B87CE}" type="presParOf" srcId="{AE95D230-123B-45DF-84A9-85A447028F7B}" destId="{C312D0AE-9828-4BE3-BDE4-648FD0EE755C}" srcOrd="0" destOrd="0" presId="urn:microsoft.com/office/officeart/2005/8/layout/list1"/>
    <dgm:cxn modelId="{A59E6F49-0B8C-4672-AF98-93A19273623E}" type="presParOf" srcId="{AE95D230-123B-45DF-84A9-85A447028F7B}" destId="{898758BB-254B-4D76-A38A-9552EE28F1A5}" srcOrd="1" destOrd="0" presId="urn:microsoft.com/office/officeart/2005/8/layout/list1"/>
    <dgm:cxn modelId="{23445D1A-48A1-44EF-A7DA-85D34CC27A20}" type="presParOf" srcId="{FEBDFE29-6EA5-45AF-AFDD-3540E5732FE6}" destId="{DA103242-1543-4FBA-BE2C-D4E6AADE32F6}" srcOrd="9" destOrd="0" presId="urn:microsoft.com/office/officeart/2005/8/layout/list1"/>
    <dgm:cxn modelId="{F576E950-800F-4961-B111-40D010FAEB76}" type="presParOf" srcId="{FEBDFE29-6EA5-45AF-AFDD-3540E5732FE6}" destId="{AC03359B-B3DB-4D55-8515-60FD948820BE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2999F07-8A16-4391-AB12-3A29018BB6CE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5F92C3B2-9C6E-4AE1-92A3-64CF9006F304}">
      <dgm:prSet phldrT="[Texto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s-ES" dirty="0" smtClean="0"/>
            <a:t>ONE</a:t>
          </a:r>
          <a:endParaRPr lang="es-ES" dirty="0"/>
        </a:p>
      </dgm:t>
    </dgm:pt>
    <dgm:pt modelId="{5F7EDFE5-CA81-4CB1-8E66-3A47E25E42AB}" type="parTrans" cxnId="{35E42DA8-2D2B-49E9-9D99-A5ABC5230E44}">
      <dgm:prSet/>
      <dgm:spPr/>
      <dgm:t>
        <a:bodyPr/>
        <a:lstStyle/>
        <a:p>
          <a:endParaRPr lang="es-ES"/>
        </a:p>
      </dgm:t>
    </dgm:pt>
    <dgm:pt modelId="{16E590C8-3629-463C-908E-56B9B967A7FA}" type="sibTrans" cxnId="{35E42DA8-2D2B-49E9-9D99-A5ABC5230E44}">
      <dgm:prSet/>
      <dgm:spPr/>
      <dgm:t>
        <a:bodyPr/>
        <a:lstStyle/>
        <a:p>
          <a:endParaRPr lang="es-ES"/>
        </a:p>
      </dgm:t>
    </dgm:pt>
    <dgm:pt modelId="{FFC834B1-2A16-4032-9CEC-BD5EB32A6E78}">
      <dgm:prSet phldrT="[Texto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s-ES" dirty="0" smtClean="0"/>
            <a:t>AGE </a:t>
          </a:r>
        </a:p>
        <a:p>
          <a:r>
            <a:rPr lang="es-ES" dirty="0" smtClean="0"/>
            <a:t>(5 Perm.)</a:t>
          </a:r>
          <a:endParaRPr lang="es-ES" dirty="0"/>
        </a:p>
      </dgm:t>
    </dgm:pt>
    <dgm:pt modelId="{A6CA48F4-4692-4C2F-8AE3-955AC547FF74}" type="parTrans" cxnId="{1D01FF29-7C64-4977-BF2C-305908EACCCB}">
      <dgm:prSet/>
      <dgm:spPr/>
      <dgm:t>
        <a:bodyPr/>
        <a:lstStyle/>
        <a:p>
          <a:endParaRPr lang="es-ES"/>
        </a:p>
      </dgm:t>
    </dgm:pt>
    <dgm:pt modelId="{04AA9327-8A28-4598-871B-C98E12BAB2B7}" type="sibTrans" cxnId="{1D01FF29-7C64-4977-BF2C-305908EACCCB}">
      <dgm:prSet/>
      <dgm:spPr/>
      <dgm:t>
        <a:bodyPr/>
        <a:lstStyle/>
        <a:p>
          <a:endParaRPr lang="es-ES"/>
        </a:p>
      </dgm:t>
    </dgm:pt>
    <dgm:pt modelId="{DBD8B4B1-FDBF-4AE4-9002-B971262B1503}">
      <dgm:prSet phldrT="[Texto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s-ES" dirty="0" smtClean="0"/>
            <a:t>CCAA adheridas (1)</a:t>
          </a:r>
          <a:endParaRPr lang="es-ES" dirty="0"/>
        </a:p>
      </dgm:t>
    </dgm:pt>
    <dgm:pt modelId="{A7658758-AF68-4503-8CA6-BB4CEBC44171}" type="parTrans" cxnId="{E38BC0C1-4E72-4823-ADDC-5D946EA5E53A}">
      <dgm:prSet/>
      <dgm:spPr/>
      <dgm:t>
        <a:bodyPr/>
        <a:lstStyle/>
        <a:p>
          <a:endParaRPr lang="es-ES"/>
        </a:p>
      </dgm:t>
    </dgm:pt>
    <dgm:pt modelId="{BC6B598E-8231-47C2-8C69-0ABC2DBA9C44}" type="sibTrans" cxnId="{E38BC0C1-4E72-4823-ADDC-5D946EA5E53A}">
      <dgm:prSet/>
      <dgm:spPr/>
      <dgm:t>
        <a:bodyPr/>
        <a:lstStyle/>
        <a:p>
          <a:endParaRPr lang="es-ES"/>
        </a:p>
      </dgm:t>
    </dgm:pt>
    <dgm:pt modelId="{6AB5E89C-D605-4C33-B2B2-31C2E2EE9E7C}">
      <dgm:prSet phldrT="[Texto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s-ES" dirty="0" smtClean="0"/>
            <a:t>EELL (1+1)</a:t>
          </a:r>
          <a:endParaRPr lang="es-ES" dirty="0"/>
        </a:p>
      </dgm:t>
    </dgm:pt>
    <dgm:pt modelId="{88905E10-A607-42EE-836E-DDCD6AEC5CAC}" type="parTrans" cxnId="{B63BD318-E910-4AD4-98D5-AFC1AD5A5DC8}">
      <dgm:prSet/>
      <dgm:spPr/>
      <dgm:t>
        <a:bodyPr/>
        <a:lstStyle/>
        <a:p>
          <a:endParaRPr lang="es-ES"/>
        </a:p>
      </dgm:t>
    </dgm:pt>
    <dgm:pt modelId="{E9201951-4BF6-49BA-BC87-8A2F529E6BD0}" type="sibTrans" cxnId="{B63BD318-E910-4AD4-98D5-AFC1AD5A5DC8}">
      <dgm:prSet/>
      <dgm:spPr/>
      <dgm:t>
        <a:bodyPr/>
        <a:lstStyle/>
        <a:p>
          <a:endParaRPr lang="es-ES"/>
        </a:p>
      </dgm:t>
    </dgm:pt>
    <dgm:pt modelId="{CF14B337-1739-4A28-90F3-83AE3FA46F0D}">
      <dgm:prSet phldrT="[Texto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s-ES" dirty="0" smtClean="0"/>
            <a:t>Sector privado </a:t>
          </a:r>
        </a:p>
        <a:p>
          <a:r>
            <a:rPr lang="es-ES" dirty="0" smtClean="0"/>
            <a:t>(2 </a:t>
          </a:r>
          <a:r>
            <a:rPr lang="es-ES" dirty="0" err="1" smtClean="0"/>
            <a:t>Perm.s</a:t>
          </a:r>
          <a:r>
            <a:rPr lang="es-ES" dirty="0" smtClean="0"/>
            <a:t>/v)</a:t>
          </a:r>
          <a:endParaRPr lang="es-ES" dirty="0"/>
        </a:p>
      </dgm:t>
    </dgm:pt>
    <dgm:pt modelId="{9ABE703B-0D0A-485B-8158-DBB5D85F65E6}" type="sibTrans" cxnId="{B983D93F-F326-4F7B-9B8A-A75753997812}">
      <dgm:prSet/>
      <dgm:spPr/>
      <dgm:t>
        <a:bodyPr/>
        <a:lstStyle/>
        <a:p>
          <a:endParaRPr lang="es-ES"/>
        </a:p>
      </dgm:t>
    </dgm:pt>
    <dgm:pt modelId="{F3AEC711-7512-46AF-AD98-FE15DCA5CBCF}" type="parTrans" cxnId="{B983D93F-F326-4F7B-9B8A-A75753997812}">
      <dgm:prSet/>
      <dgm:spPr/>
      <dgm:t>
        <a:bodyPr/>
        <a:lstStyle/>
        <a:p>
          <a:endParaRPr lang="es-ES"/>
        </a:p>
      </dgm:t>
    </dgm:pt>
    <dgm:pt modelId="{19BEE372-3747-4F83-9BBA-295976E8BD91}" type="pres">
      <dgm:prSet presAssocID="{92999F07-8A16-4391-AB12-3A29018BB6CE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2025FE99-4CD0-4FF5-A4E1-9D9CB0FCC94D}" type="pres">
      <dgm:prSet presAssocID="{5F92C3B2-9C6E-4AE1-92A3-64CF9006F304}" presName="centerShape" presStyleLbl="node0" presStyleIdx="0" presStyleCnt="1" custScaleX="122999" custScaleY="101483"/>
      <dgm:spPr/>
      <dgm:t>
        <a:bodyPr/>
        <a:lstStyle/>
        <a:p>
          <a:endParaRPr lang="es-ES"/>
        </a:p>
      </dgm:t>
    </dgm:pt>
    <dgm:pt modelId="{AC7B807F-E344-4011-88EC-6744532784F0}" type="pres">
      <dgm:prSet presAssocID="{A6CA48F4-4692-4C2F-8AE3-955AC547FF74}" presName="parTrans" presStyleLbl="sibTrans2D1" presStyleIdx="0" presStyleCnt="4"/>
      <dgm:spPr/>
      <dgm:t>
        <a:bodyPr/>
        <a:lstStyle/>
        <a:p>
          <a:endParaRPr lang="es-ES"/>
        </a:p>
      </dgm:t>
    </dgm:pt>
    <dgm:pt modelId="{B38C213C-4A34-4C2C-9E96-4FD5B8421FEF}" type="pres">
      <dgm:prSet presAssocID="{A6CA48F4-4692-4C2F-8AE3-955AC547FF74}" presName="connectorText" presStyleLbl="sibTrans2D1" presStyleIdx="0" presStyleCnt="4"/>
      <dgm:spPr/>
      <dgm:t>
        <a:bodyPr/>
        <a:lstStyle/>
        <a:p>
          <a:endParaRPr lang="es-ES"/>
        </a:p>
      </dgm:t>
    </dgm:pt>
    <dgm:pt modelId="{1BBFF36F-709A-4612-B2FF-362E4BB8E415}" type="pres">
      <dgm:prSet presAssocID="{FFC834B1-2A16-4032-9CEC-BD5EB32A6E78}" presName="node" presStyleLbl="node1" presStyleIdx="0" presStyleCnt="4" custScaleX="122999" custScaleY="11306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3C96E78-DD9B-4376-8B8D-F406EC4DC8A3}" type="pres">
      <dgm:prSet presAssocID="{F3AEC711-7512-46AF-AD98-FE15DCA5CBCF}" presName="parTrans" presStyleLbl="sibTrans2D1" presStyleIdx="1" presStyleCnt="4"/>
      <dgm:spPr/>
      <dgm:t>
        <a:bodyPr/>
        <a:lstStyle/>
        <a:p>
          <a:endParaRPr lang="es-ES"/>
        </a:p>
      </dgm:t>
    </dgm:pt>
    <dgm:pt modelId="{ACB6FC29-709B-4931-8B9A-8D4582D22A66}" type="pres">
      <dgm:prSet presAssocID="{F3AEC711-7512-46AF-AD98-FE15DCA5CBCF}" presName="connectorText" presStyleLbl="sibTrans2D1" presStyleIdx="1" presStyleCnt="4"/>
      <dgm:spPr/>
      <dgm:t>
        <a:bodyPr/>
        <a:lstStyle/>
        <a:p>
          <a:endParaRPr lang="es-ES"/>
        </a:p>
      </dgm:t>
    </dgm:pt>
    <dgm:pt modelId="{C70F98A8-2A26-4F2A-AE4F-B21BF155DE3A}" type="pres">
      <dgm:prSet presAssocID="{CF14B337-1739-4A28-90F3-83AE3FA46F0D}" presName="node" presStyleLbl="node1" presStyleIdx="1" presStyleCnt="4" custScaleX="123316" custScaleY="10761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BF7864B-8B44-4BB2-86E0-AFA57DAF148E}" type="pres">
      <dgm:prSet presAssocID="{A7658758-AF68-4503-8CA6-BB4CEBC44171}" presName="parTrans" presStyleLbl="sibTrans2D1" presStyleIdx="2" presStyleCnt="4"/>
      <dgm:spPr/>
      <dgm:t>
        <a:bodyPr/>
        <a:lstStyle/>
        <a:p>
          <a:endParaRPr lang="es-ES"/>
        </a:p>
      </dgm:t>
    </dgm:pt>
    <dgm:pt modelId="{FD6A6B48-7089-4721-A4DE-4081E8F41BCE}" type="pres">
      <dgm:prSet presAssocID="{A7658758-AF68-4503-8CA6-BB4CEBC44171}" presName="connectorText" presStyleLbl="sibTrans2D1" presStyleIdx="2" presStyleCnt="4"/>
      <dgm:spPr/>
      <dgm:t>
        <a:bodyPr/>
        <a:lstStyle/>
        <a:p>
          <a:endParaRPr lang="es-ES"/>
        </a:p>
      </dgm:t>
    </dgm:pt>
    <dgm:pt modelId="{CDAFE9D3-4655-4326-8CD4-258CCC5B46AF}" type="pres">
      <dgm:prSet presAssocID="{DBD8B4B1-FDBF-4AE4-9002-B971262B1503}" presName="node" presStyleLbl="node1" presStyleIdx="2" presStyleCnt="4" custScaleX="113392" custScaleY="11279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E7C8A9D-900E-41A6-AB53-63DBEA5C8CDB}" type="pres">
      <dgm:prSet presAssocID="{88905E10-A607-42EE-836E-DDCD6AEC5CAC}" presName="parTrans" presStyleLbl="sibTrans2D1" presStyleIdx="3" presStyleCnt="4"/>
      <dgm:spPr/>
      <dgm:t>
        <a:bodyPr/>
        <a:lstStyle/>
        <a:p>
          <a:endParaRPr lang="es-ES"/>
        </a:p>
      </dgm:t>
    </dgm:pt>
    <dgm:pt modelId="{7F4447EF-38AB-4650-9CED-FE4467FE9EF4}" type="pres">
      <dgm:prSet presAssocID="{88905E10-A607-42EE-836E-DDCD6AEC5CAC}" presName="connectorText" presStyleLbl="sibTrans2D1" presStyleIdx="3" presStyleCnt="4"/>
      <dgm:spPr/>
      <dgm:t>
        <a:bodyPr/>
        <a:lstStyle/>
        <a:p>
          <a:endParaRPr lang="es-ES"/>
        </a:p>
      </dgm:t>
    </dgm:pt>
    <dgm:pt modelId="{6B9E40B3-076A-42AF-9F18-93176875CA74}" type="pres">
      <dgm:prSet presAssocID="{6AB5E89C-D605-4C33-B2B2-31C2E2EE9E7C}" presName="node" presStyleLbl="node1" presStyleIdx="3" presStyleCnt="4" custScaleX="113830" custScaleY="9531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A63BE90A-1271-4C42-B774-6FCF8EAE0270}" type="presOf" srcId="{F3AEC711-7512-46AF-AD98-FE15DCA5CBCF}" destId="{03C96E78-DD9B-4376-8B8D-F406EC4DC8A3}" srcOrd="0" destOrd="0" presId="urn:microsoft.com/office/officeart/2005/8/layout/radial5"/>
    <dgm:cxn modelId="{ABCBC860-0599-499D-9E9A-B7663DF28086}" type="presOf" srcId="{CF14B337-1739-4A28-90F3-83AE3FA46F0D}" destId="{C70F98A8-2A26-4F2A-AE4F-B21BF155DE3A}" srcOrd="0" destOrd="0" presId="urn:microsoft.com/office/officeart/2005/8/layout/radial5"/>
    <dgm:cxn modelId="{446F04EF-ED1C-4F8B-9AEE-25AE9FFE06FE}" type="presOf" srcId="{6AB5E89C-D605-4C33-B2B2-31C2E2EE9E7C}" destId="{6B9E40B3-076A-42AF-9F18-93176875CA74}" srcOrd="0" destOrd="0" presId="urn:microsoft.com/office/officeart/2005/8/layout/radial5"/>
    <dgm:cxn modelId="{0509F2C0-56EB-4DC1-BEDC-B8983FD79F28}" type="presOf" srcId="{A7658758-AF68-4503-8CA6-BB4CEBC44171}" destId="{BBF7864B-8B44-4BB2-86E0-AFA57DAF148E}" srcOrd="0" destOrd="0" presId="urn:microsoft.com/office/officeart/2005/8/layout/radial5"/>
    <dgm:cxn modelId="{B983D93F-F326-4F7B-9B8A-A75753997812}" srcId="{5F92C3B2-9C6E-4AE1-92A3-64CF9006F304}" destId="{CF14B337-1739-4A28-90F3-83AE3FA46F0D}" srcOrd="1" destOrd="0" parTransId="{F3AEC711-7512-46AF-AD98-FE15DCA5CBCF}" sibTransId="{9ABE703B-0D0A-485B-8158-DBB5D85F65E6}"/>
    <dgm:cxn modelId="{35E42DA8-2D2B-49E9-9D99-A5ABC5230E44}" srcId="{92999F07-8A16-4391-AB12-3A29018BB6CE}" destId="{5F92C3B2-9C6E-4AE1-92A3-64CF9006F304}" srcOrd="0" destOrd="0" parTransId="{5F7EDFE5-CA81-4CB1-8E66-3A47E25E42AB}" sibTransId="{16E590C8-3629-463C-908E-56B9B967A7FA}"/>
    <dgm:cxn modelId="{BAD22454-1BDA-4D1B-B25B-560B88D980F0}" type="presOf" srcId="{A6CA48F4-4692-4C2F-8AE3-955AC547FF74}" destId="{AC7B807F-E344-4011-88EC-6744532784F0}" srcOrd="0" destOrd="0" presId="urn:microsoft.com/office/officeart/2005/8/layout/radial5"/>
    <dgm:cxn modelId="{CB0BE8A3-6B57-431D-9447-A649BFC7CAD4}" type="presOf" srcId="{5F92C3B2-9C6E-4AE1-92A3-64CF9006F304}" destId="{2025FE99-4CD0-4FF5-A4E1-9D9CB0FCC94D}" srcOrd="0" destOrd="0" presId="urn:microsoft.com/office/officeart/2005/8/layout/radial5"/>
    <dgm:cxn modelId="{E38BC0C1-4E72-4823-ADDC-5D946EA5E53A}" srcId="{5F92C3B2-9C6E-4AE1-92A3-64CF9006F304}" destId="{DBD8B4B1-FDBF-4AE4-9002-B971262B1503}" srcOrd="2" destOrd="0" parTransId="{A7658758-AF68-4503-8CA6-BB4CEBC44171}" sibTransId="{BC6B598E-8231-47C2-8C69-0ABC2DBA9C44}"/>
    <dgm:cxn modelId="{B63BD318-E910-4AD4-98D5-AFC1AD5A5DC8}" srcId="{5F92C3B2-9C6E-4AE1-92A3-64CF9006F304}" destId="{6AB5E89C-D605-4C33-B2B2-31C2E2EE9E7C}" srcOrd="3" destOrd="0" parTransId="{88905E10-A607-42EE-836E-DDCD6AEC5CAC}" sibTransId="{E9201951-4BF6-49BA-BC87-8A2F529E6BD0}"/>
    <dgm:cxn modelId="{FF634880-912B-494D-A821-989B25E9AAA5}" type="presOf" srcId="{FFC834B1-2A16-4032-9CEC-BD5EB32A6E78}" destId="{1BBFF36F-709A-4612-B2FF-362E4BB8E415}" srcOrd="0" destOrd="0" presId="urn:microsoft.com/office/officeart/2005/8/layout/radial5"/>
    <dgm:cxn modelId="{6AE57ECA-43D0-4AA5-A11F-E2C194B8C955}" type="presOf" srcId="{88905E10-A607-42EE-836E-DDCD6AEC5CAC}" destId="{BE7C8A9D-900E-41A6-AB53-63DBEA5C8CDB}" srcOrd="0" destOrd="0" presId="urn:microsoft.com/office/officeart/2005/8/layout/radial5"/>
    <dgm:cxn modelId="{D305A322-0526-4145-B9FD-00C59EF836AC}" type="presOf" srcId="{F3AEC711-7512-46AF-AD98-FE15DCA5CBCF}" destId="{ACB6FC29-709B-4931-8B9A-8D4582D22A66}" srcOrd="1" destOrd="0" presId="urn:microsoft.com/office/officeart/2005/8/layout/radial5"/>
    <dgm:cxn modelId="{F21731F2-097E-44CF-8143-541AF518DF9A}" type="presOf" srcId="{A6CA48F4-4692-4C2F-8AE3-955AC547FF74}" destId="{B38C213C-4A34-4C2C-9E96-4FD5B8421FEF}" srcOrd="1" destOrd="0" presId="urn:microsoft.com/office/officeart/2005/8/layout/radial5"/>
    <dgm:cxn modelId="{173D5E41-2FBE-4048-9197-053C9F2DF9FB}" type="presOf" srcId="{A7658758-AF68-4503-8CA6-BB4CEBC44171}" destId="{FD6A6B48-7089-4721-A4DE-4081E8F41BCE}" srcOrd="1" destOrd="0" presId="urn:microsoft.com/office/officeart/2005/8/layout/radial5"/>
    <dgm:cxn modelId="{D3C147E6-43F0-4B07-A4CC-9E35628BB74E}" type="presOf" srcId="{DBD8B4B1-FDBF-4AE4-9002-B971262B1503}" destId="{CDAFE9D3-4655-4326-8CD4-258CCC5B46AF}" srcOrd="0" destOrd="0" presId="urn:microsoft.com/office/officeart/2005/8/layout/radial5"/>
    <dgm:cxn modelId="{1D01FF29-7C64-4977-BF2C-305908EACCCB}" srcId="{5F92C3B2-9C6E-4AE1-92A3-64CF9006F304}" destId="{FFC834B1-2A16-4032-9CEC-BD5EB32A6E78}" srcOrd="0" destOrd="0" parTransId="{A6CA48F4-4692-4C2F-8AE3-955AC547FF74}" sibTransId="{04AA9327-8A28-4598-871B-C98E12BAB2B7}"/>
    <dgm:cxn modelId="{6F07FDC5-6A09-4695-84E2-60B7E934680D}" type="presOf" srcId="{92999F07-8A16-4391-AB12-3A29018BB6CE}" destId="{19BEE372-3747-4F83-9BBA-295976E8BD91}" srcOrd="0" destOrd="0" presId="urn:microsoft.com/office/officeart/2005/8/layout/radial5"/>
    <dgm:cxn modelId="{A916B16C-DB74-4FD2-A496-967B9E246B6D}" type="presOf" srcId="{88905E10-A607-42EE-836E-DDCD6AEC5CAC}" destId="{7F4447EF-38AB-4650-9CED-FE4467FE9EF4}" srcOrd="1" destOrd="0" presId="urn:microsoft.com/office/officeart/2005/8/layout/radial5"/>
    <dgm:cxn modelId="{EB0FFBF0-2008-4C99-A725-150E84F5F802}" type="presParOf" srcId="{19BEE372-3747-4F83-9BBA-295976E8BD91}" destId="{2025FE99-4CD0-4FF5-A4E1-9D9CB0FCC94D}" srcOrd="0" destOrd="0" presId="urn:microsoft.com/office/officeart/2005/8/layout/radial5"/>
    <dgm:cxn modelId="{CF6A839A-2A90-454B-9114-7A529633FB01}" type="presParOf" srcId="{19BEE372-3747-4F83-9BBA-295976E8BD91}" destId="{AC7B807F-E344-4011-88EC-6744532784F0}" srcOrd="1" destOrd="0" presId="urn:microsoft.com/office/officeart/2005/8/layout/radial5"/>
    <dgm:cxn modelId="{22A1006D-4082-4F73-8BB5-D83D9C63DB74}" type="presParOf" srcId="{AC7B807F-E344-4011-88EC-6744532784F0}" destId="{B38C213C-4A34-4C2C-9E96-4FD5B8421FEF}" srcOrd="0" destOrd="0" presId="urn:microsoft.com/office/officeart/2005/8/layout/radial5"/>
    <dgm:cxn modelId="{0CEA86B4-0A64-4580-B3E0-80DCFBDA96DF}" type="presParOf" srcId="{19BEE372-3747-4F83-9BBA-295976E8BD91}" destId="{1BBFF36F-709A-4612-B2FF-362E4BB8E415}" srcOrd="2" destOrd="0" presId="urn:microsoft.com/office/officeart/2005/8/layout/radial5"/>
    <dgm:cxn modelId="{CD45B9B4-8439-4A36-9472-E2DFCB19137D}" type="presParOf" srcId="{19BEE372-3747-4F83-9BBA-295976E8BD91}" destId="{03C96E78-DD9B-4376-8B8D-F406EC4DC8A3}" srcOrd="3" destOrd="0" presId="urn:microsoft.com/office/officeart/2005/8/layout/radial5"/>
    <dgm:cxn modelId="{77BA47BD-FA7B-4619-B996-E4B28A618A82}" type="presParOf" srcId="{03C96E78-DD9B-4376-8B8D-F406EC4DC8A3}" destId="{ACB6FC29-709B-4931-8B9A-8D4582D22A66}" srcOrd="0" destOrd="0" presId="urn:microsoft.com/office/officeart/2005/8/layout/radial5"/>
    <dgm:cxn modelId="{C022E944-9456-49F3-9D6C-053DDF10EAC8}" type="presParOf" srcId="{19BEE372-3747-4F83-9BBA-295976E8BD91}" destId="{C70F98A8-2A26-4F2A-AE4F-B21BF155DE3A}" srcOrd="4" destOrd="0" presId="urn:microsoft.com/office/officeart/2005/8/layout/radial5"/>
    <dgm:cxn modelId="{8D11F8EF-33D0-4F05-931C-7B513607CE01}" type="presParOf" srcId="{19BEE372-3747-4F83-9BBA-295976E8BD91}" destId="{BBF7864B-8B44-4BB2-86E0-AFA57DAF148E}" srcOrd="5" destOrd="0" presId="urn:microsoft.com/office/officeart/2005/8/layout/radial5"/>
    <dgm:cxn modelId="{C7EEC594-6A7B-4009-BB9E-94697DA151B3}" type="presParOf" srcId="{BBF7864B-8B44-4BB2-86E0-AFA57DAF148E}" destId="{FD6A6B48-7089-4721-A4DE-4081E8F41BCE}" srcOrd="0" destOrd="0" presId="urn:microsoft.com/office/officeart/2005/8/layout/radial5"/>
    <dgm:cxn modelId="{EC08A725-867A-4862-8593-49DF150C3966}" type="presParOf" srcId="{19BEE372-3747-4F83-9BBA-295976E8BD91}" destId="{CDAFE9D3-4655-4326-8CD4-258CCC5B46AF}" srcOrd="6" destOrd="0" presId="urn:microsoft.com/office/officeart/2005/8/layout/radial5"/>
    <dgm:cxn modelId="{BE5386F8-57A9-4CE5-9634-7774B72A5CF6}" type="presParOf" srcId="{19BEE372-3747-4F83-9BBA-295976E8BD91}" destId="{BE7C8A9D-900E-41A6-AB53-63DBEA5C8CDB}" srcOrd="7" destOrd="0" presId="urn:microsoft.com/office/officeart/2005/8/layout/radial5"/>
    <dgm:cxn modelId="{6C8916F2-C95C-43DE-9223-61E42A360446}" type="presParOf" srcId="{BE7C8A9D-900E-41A6-AB53-63DBEA5C8CDB}" destId="{7F4447EF-38AB-4650-9CED-FE4467FE9EF4}" srcOrd="0" destOrd="0" presId="urn:microsoft.com/office/officeart/2005/8/layout/radial5"/>
    <dgm:cxn modelId="{4E0E9E4B-2DCA-404F-AC83-6F7BA81F34E3}" type="presParOf" srcId="{19BEE372-3747-4F83-9BBA-295976E8BD91}" destId="{6B9E40B3-076A-42AF-9F18-93176875CA74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62B4708-90B3-4CFF-AF75-4F2BF9DB8E5D}" type="doc">
      <dgm:prSet loTypeId="urn:microsoft.com/office/officeart/2005/8/layout/gear1" loCatId="cycle" qsTypeId="urn:microsoft.com/office/officeart/2005/8/quickstyle/simple1" qsCatId="simple" csTypeId="urn:microsoft.com/office/officeart/2005/8/colors/accent1_2" csCatId="accent1" phldr="1"/>
      <dgm:spPr/>
    </dgm:pt>
    <dgm:pt modelId="{11BB786F-1622-4128-B575-8BB18FFACA8B}">
      <dgm:prSet phldrT="[Texto]"/>
      <dgm:spPr/>
      <dgm:t>
        <a:bodyPr/>
        <a:lstStyle/>
        <a:p>
          <a:r>
            <a:rPr lang="es-ES" dirty="0" smtClean="0"/>
            <a:t>Pleno</a:t>
          </a:r>
          <a:endParaRPr lang="es-ES" dirty="0"/>
        </a:p>
      </dgm:t>
    </dgm:pt>
    <dgm:pt modelId="{11A01033-6989-47A0-8021-A26ACCDA0EC3}" type="parTrans" cxnId="{FF04E84D-69AC-414A-BDBC-209752E47F5A}">
      <dgm:prSet/>
      <dgm:spPr/>
      <dgm:t>
        <a:bodyPr/>
        <a:lstStyle/>
        <a:p>
          <a:endParaRPr lang="es-ES"/>
        </a:p>
      </dgm:t>
    </dgm:pt>
    <dgm:pt modelId="{9443E87F-E3F1-4239-8409-7116A97C1069}" type="sibTrans" cxnId="{FF04E84D-69AC-414A-BDBC-209752E47F5A}">
      <dgm:prSet/>
      <dgm:spPr/>
      <dgm:t>
        <a:bodyPr/>
        <a:lstStyle/>
        <a:p>
          <a:endParaRPr lang="es-ES"/>
        </a:p>
      </dgm:t>
    </dgm:pt>
    <dgm:pt modelId="{B9014DEE-6760-4C75-BFCD-774AA1C2DAA0}">
      <dgm:prSet phldrT="[Texto]"/>
      <dgm:spPr/>
      <dgm:t>
        <a:bodyPr/>
        <a:lstStyle/>
        <a:p>
          <a:r>
            <a:rPr lang="es-ES" dirty="0" smtClean="0"/>
            <a:t>Unidad Técnica</a:t>
          </a:r>
          <a:endParaRPr lang="es-ES" dirty="0"/>
        </a:p>
      </dgm:t>
    </dgm:pt>
    <dgm:pt modelId="{4B267753-BB7C-43B9-B3EA-9782C20D7D72}" type="parTrans" cxnId="{5C0F883D-C256-44DA-9FC5-1222164F0902}">
      <dgm:prSet/>
      <dgm:spPr/>
      <dgm:t>
        <a:bodyPr/>
        <a:lstStyle/>
        <a:p>
          <a:endParaRPr lang="es-ES"/>
        </a:p>
      </dgm:t>
    </dgm:pt>
    <dgm:pt modelId="{E2464813-7FD4-41AF-B011-3E25F2D91AD8}" type="sibTrans" cxnId="{5C0F883D-C256-44DA-9FC5-1222164F0902}">
      <dgm:prSet/>
      <dgm:spPr/>
      <dgm:t>
        <a:bodyPr/>
        <a:lstStyle/>
        <a:p>
          <a:endParaRPr lang="es-ES"/>
        </a:p>
      </dgm:t>
    </dgm:pt>
    <dgm:pt modelId="{D4F20FE9-9EFC-4244-9569-969B4D66F22E}">
      <dgm:prSet phldrT="[Texto]"/>
      <dgm:spPr/>
      <dgm:t>
        <a:bodyPr/>
        <a:lstStyle/>
        <a:p>
          <a:r>
            <a:rPr lang="es-ES" dirty="0" smtClean="0"/>
            <a:t>División de Evaluación</a:t>
          </a:r>
          <a:endParaRPr lang="es-ES" dirty="0"/>
        </a:p>
      </dgm:t>
    </dgm:pt>
    <dgm:pt modelId="{2E0111EE-9BF9-4B98-BC3E-583FD22366A1}" type="parTrans" cxnId="{C1D6D335-D3A4-433D-A235-14FB3A91D569}">
      <dgm:prSet/>
      <dgm:spPr/>
      <dgm:t>
        <a:bodyPr/>
        <a:lstStyle/>
        <a:p>
          <a:endParaRPr lang="es-ES"/>
        </a:p>
      </dgm:t>
    </dgm:pt>
    <dgm:pt modelId="{8ED1F8C8-857F-4D3E-9FAC-693FFD367CFC}" type="sibTrans" cxnId="{C1D6D335-D3A4-433D-A235-14FB3A91D569}">
      <dgm:prSet/>
      <dgm:spPr/>
      <dgm:t>
        <a:bodyPr/>
        <a:lstStyle/>
        <a:p>
          <a:endParaRPr lang="es-ES"/>
        </a:p>
      </dgm:t>
    </dgm:pt>
    <dgm:pt modelId="{96E4FF1A-A4CF-4420-AAAF-4D8100D37215}" type="pres">
      <dgm:prSet presAssocID="{562B4708-90B3-4CFF-AF75-4F2BF9DB8E5D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16E58FB6-4468-45D1-B7D4-5598F5F2152E}" type="pres">
      <dgm:prSet presAssocID="{11BB786F-1622-4128-B575-8BB18FFACA8B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8EA2A61-20E7-48AB-AF30-3AC6FBC266DD}" type="pres">
      <dgm:prSet presAssocID="{11BB786F-1622-4128-B575-8BB18FFACA8B}" presName="gear1srcNode" presStyleLbl="node1" presStyleIdx="0" presStyleCnt="3"/>
      <dgm:spPr/>
      <dgm:t>
        <a:bodyPr/>
        <a:lstStyle/>
        <a:p>
          <a:endParaRPr lang="es-ES"/>
        </a:p>
      </dgm:t>
    </dgm:pt>
    <dgm:pt modelId="{54DA8C90-1B1B-48D8-9A21-D6E91001961B}" type="pres">
      <dgm:prSet presAssocID="{11BB786F-1622-4128-B575-8BB18FFACA8B}" presName="gear1dstNode" presStyleLbl="node1" presStyleIdx="0" presStyleCnt="3"/>
      <dgm:spPr/>
      <dgm:t>
        <a:bodyPr/>
        <a:lstStyle/>
        <a:p>
          <a:endParaRPr lang="es-ES"/>
        </a:p>
      </dgm:t>
    </dgm:pt>
    <dgm:pt modelId="{BC667ACB-A0D7-46C9-B7B3-B08138CFE554}" type="pres">
      <dgm:prSet presAssocID="{B9014DEE-6760-4C75-BFCD-774AA1C2DAA0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EF277EB-CC09-4103-AF2C-1B7DE3F2D535}" type="pres">
      <dgm:prSet presAssocID="{B9014DEE-6760-4C75-BFCD-774AA1C2DAA0}" presName="gear2srcNode" presStyleLbl="node1" presStyleIdx="1" presStyleCnt="3"/>
      <dgm:spPr/>
      <dgm:t>
        <a:bodyPr/>
        <a:lstStyle/>
        <a:p>
          <a:endParaRPr lang="es-ES"/>
        </a:p>
      </dgm:t>
    </dgm:pt>
    <dgm:pt modelId="{6CDBE3E1-A94B-43D4-A2C1-80EFCF475985}" type="pres">
      <dgm:prSet presAssocID="{B9014DEE-6760-4C75-BFCD-774AA1C2DAA0}" presName="gear2dstNode" presStyleLbl="node1" presStyleIdx="1" presStyleCnt="3"/>
      <dgm:spPr/>
      <dgm:t>
        <a:bodyPr/>
        <a:lstStyle/>
        <a:p>
          <a:endParaRPr lang="es-ES"/>
        </a:p>
      </dgm:t>
    </dgm:pt>
    <dgm:pt modelId="{D92403BE-FA5E-4218-80F8-73C5758CAC59}" type="pres">
      <dgm:prSet presAssocID="{D4F20FE9-9EFC-4244-9569-969B4D66F22E}" presName="gear3" presStyleLbl="node1" presStyleIdx="2" presStyleCnt="3"/>
      <dgm:spPr/>
      <dgm:t>
        <a:bodyPr/>
        <a:lstStyle/>
        <a:p>
          <a:endParaRPr lang="es-ES"/>
        </a:p>
      </dgm:t>
    </dgm:pt>
    <dgm:pt modelId="{33FEC83F-8F11-468A-9317-D3A3CFAA0399}" type="pres">
      <dgm:prSet presAssocID="{D4F20FE9-9EFC-4244-9569-969B4D66F22E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D733236-23CA-4A40-B0FC-AF9FB20F06B1}" type="pres">
      <dgm:prSet presAssocID="{D4F20FE9-9EFC-4244-9569-969B4D66F22E}" presName="gear3srcNode" presStyleLbl="node1" presStyleIdx="2" presStyleCnt="3"/>
      <dgm:spPr/>
      <dgm:t>
        <a:bodyPr/>
        <a:lstStyle/>
        <a:p>
          <a:endParaRPr lang="es-ES"/>
        </a:p>
      </dgm:t>
    </dgm:pt>
    <dgm:pt modelId="{31685474-EB2C-4E8D-A70D-89B89853B3FB}" type="pres">
      <dgm:prSet presAssocID="{D4F20FE9-9EFC-4244-9569-969B4D66F22E}" presName="gear3dstNode" presStyleLbl="node1" presStyleIdx="2" presStyleCnt="3"/>
      <dgm:spPr/>
      <dgm:t>
        <a:bodyPr/>
        <a:lstStyle/>
        <a:p>
          <a:endParaRPr lang="es-ES"/>
        </a:p>
      </dgm:t>
    </dgm:pt>
    <dgm:pt modelId="{4EE8B6D9-2F54-4B23-800E-2F7CEF8D1D92}" type="pres">
      <dgm:prSet presAssocID="{9443E87F-E3F1-4239-8409-7116A97C1069}" presName="connector1" presStyleLbl="sibTrans2D1" presStyleIdx="0" presStyleCnt="3"/>
      <dgm:spPr/>
      <dgm:t>
        <a:bodyPr/>
        <a:lstStyle/>
        <a:p>
          <a:endParaRPr lang="es-ES"/>
        </a:p>
      </dgm:t>
    </dgm:pt>
    <dgm:pt modelId="{27D8D472-35A1-453E-AE89-A142027836C5}" type="pres">
      <dgm:prSet presAssocID="{E2464813-7FD4-41AF-B011-3E25F2D91AD8}" presName="connector2" presStyleLbl="sibTrans2D1" presStyleIdx="1" presStyleCnt="3"/>
      <dgm:spPr/>
      <dgm:t>
        <a:bodyPr/>
        <a:lstStyle/>
        <a:p>
          <a:endParaRPr lang="es-ES"/>
        </a:p>
      </dgm:t>
    </dgm:pt>
    <dgm:pt modelId="{0503C8BF-607E-4B40-9D99-97DA77F2D1DE}" type="pres">
      <dgm:prSet presAssocID="{8ED1F8C8-857F-4D3E-9FAC-693FFD367CFC}" presName="connector3" presStyleLbl="sibTrans2D1" presStyleIdx="2" presStyleCnt="3"/>
      <dgm:spPr/>
      <dgm:t>
        <a:bodyPr/>
        <a:lstStyle/>
        <a:p>
          <a:endParaRPr lang="es-ES"/>
        </a:p>
      </dgm:t>
    </dgm:pt>
  </dgm:ptLst>
  <dgm:cxnLst>
    <dgm:cxn modelId="{2E43754C-6224-4DA1-B583-17892B0A464F}" type="presOf" srcId="{E2464813-7FD4-41AF-B011-3E25F2D91AD8}" destId="{27D8D472-35A1-453E-AE89-A142027836C5}" srcOrd="0" destOrd="0" presId="urn:microsoft.com/office/officeart/2005/8/layout/gear1"/>
    <dgm:cxn modelId="{A18C5B3A-D8D3-426D-BE19-1A5F11CE1AEB}" type="presOf" srcId="{D4F20FE9-9EFC-4244-9569-969B4D66F22E}" destId="{D92403BE-FA5E-4218-80F8-73C5758CAC59}" srcOrd="0" destOrd="0" presId="urn:microsoft.com/office/officeart/2005/8/layout/gear1"/>
    <dgm:cxn modelId="{85BD12DF-F120-4C19-B414-F076A71F9E1B}" type="presOf" srcId="{D4F20FE9-9EFC-4244-9569-969B4D66F22E}" destId="{BD733236-23CA-4A40-B0FC-AF9FB20F06B1}" srcOrd="2" destOrd="0" presId="urn:microsoft.com/office/officeart/2005/8/layout/gear1"/>
    <dgm:cxn modelId="{0B0D6A55-7D79-4AEC-BC59-DC5D765FC65B}" type="presOf" srcId="{D4F20FE9-9EFC-4244-9569-969B4D66F22E}" destId="{31685474-EB2C-4E8D-A70D-89B89853B3FB}" srcOrd="3" destOrd="0" presId="urn:microsoft.com/office/officeart/2005/8/layout/gear1"/>
    <dgm:cxn modelId="{502C7CA4-847B-41CE-8FAF-36D2F0F2AEED}" type="presOf" srcId="{B9014DEE-6760-4C75-BFCD-774AA1C2DAA0}" destId="{BC667ACB-A0D7-46C9-B7B3-B08138CFE554}" srcOrd="0" destOrd="0" presId="urn:microsoft.com/office/officeart/2005/8/layout/gear1"/>
    <dgm:cxn modelId="{B81059DD-2C76-4A84-BB09-57415DBCDD14}" type="presOf" srcId="{9443E87F-E3F1-4239-8409-7116A97C1069}" destId="{4EE8B6D9-2F54-4B23-800E-2F7CEF8D1D92}" srcOrd="0" destOrd="0" presId="urn:microsoft.com/office/officeart/2005/8/layout/gear1"/>
    <dgm:cxn modelId="{5C0F883D-C256-44DA-9FC5-1222164F0902}" srcId="{562B4708-90B3-4CFF-AF75-4F2BF9DB8E5D}" destId="{B9014DEE-6760-4C75-BFCD-774AA1C2DAA0}" srcOrd="1" destOrd="0" parTransId="{4B267753-BB7C-43B9-B3EA-9782C20D7D72}" sibTransId="{E2464813-7FD4-41AF-B011-3E25F2D91AD8}"/>
    <dgm:cxn modelId="{C1D6D335-D3A4-433D-A235-14FB3A91D569}" srcId="{562B4708-90B3-4CFF-AF75-4F2BF9DB8E5D}" destId="{D4F20FE9-9EFC-4244-9569-969B4D66F22E}" srcOrd="2" destOrd="0" parTransId="{2E0111EE-9BF9-4B98-BC3E-583FD22366A1}" sibTransId="{8ED1F8C8-857F-4D3E-9FAC-693FFD367CFC}"/>
    <dgm:cxn modelId="{AD89A8F8-BDDB-4FD9-BD63-52335E67B6C9}" type="presOf" srcId="{D4F20FE9-9EFC-4244-9569-969B4D66F22E}" destId="{33FEC83F-8F11-468A-9317-D3A3CFAA0399}" srcOrd="1" destOrd="0" presId="urn:microsoft.com/office/officeart/2005/8/layout/gear1"/>
    <dgm:cxn modelId="{D8E8DBE4-52DD-462A-9398-0245B7616682}" type="presOf" srcId="{562B4708-90B3-4CFF-AF75-4F2BF9DB8E5D}" destId="{96E4FF1A-A4CF-4420-AAAF-4D8100D37215}" srcOrd="0" destOrd="0" presId="urn:microsoft.com/office/officeart/2005/8/layout/gear1"/>
    <dgm:cxn modelId="{220C7F4A-5204-4400-AE49-031B926140CC}" type="presOf" srcId="{8ED1F8C8-857F-4D3E-9FAC-693FFD367CFC}" destId="{0503C8BF-607E-4B40-9D99-97DA77F2D1DE}" srcOrd="0" destOrd="0" presId="urn:microsoft.com/office/officeart/2005/8/layout/gear1"/>
    <dgm:cxn modelId="{4368E3AB-7B85-47AE-AD9B-441270A1F26D}" type="presOf" srcId="{11BB786F-1622-4128-B575-8BB18FFACA8B}" destId="{16E58FB6-4468-45D1-B7D4-5598F5F2152E}" srcOrd="0" destOrd="0" presId="urn:microsoft.com/office/officeart/2005/8/layout/gear1"/>
    <dgm:cxn modelId="{0BD6358B-14FD-46BF-AA32-F9061A212CBB}" type="presOf" srcId="{B9014DEE-6760-4C75-BFCD-774AA1C2DAA0}" destId="{6CDBE3E1-A94B-43D4-A2C1-80EFCF475985}" srcOrd="2" destOrd="0" presId="urn:microsoft.com/office/officeart/2005/8/layout/gear1"/>
    <dgm:cxn modelId="{3F44D758-B928-45CE-B8DD-958621E7492A}" type="presOf" srcId="{B9014DEE-6760-4C75-BFCD-774AA1C2DAA0}" destId="{1EF277EB-CC09-4103-AF2C-1B7DE3F2D535}" srcOrd="1" destOrd="0" presId="urn:microsoft.com/office/officeart/2005/8/layout/gear1"/>
    <dgm:cxn modelId="{B05D46D8-6C42-4855-8559-E036F4080185}" type="presOf" srcId="{11BB786F-1622-4128-B575-8BB18FFACA8B}" destId="{48EA2A61-20E7-48AB-AF30-3AC6FBC266DD}" srcOrd="1" destOrd="0" presId="urn:microsoft.com/office/officeart/2005/8/layout/gear1"/>
    <dgm:cxn modelId="{963A60A1-15C3-4D82-9DDE-7A2F9641DC9C}" type="presOf" srcId="{11BB786F-1622-4128-B575-8BB18FFACA8B}" destId="{54DA8C90-1B1B-48D8-9A21-D6E91001961B}" srcOrd="2" destOrd="0" presId="urn:microsoft.com/office/officeart/2005/8/layout/gear1"/>
    <dgm:cxn modelId="{FF04E84D-69AC-414A-BDBC-209752E47F5A}" srcId="{562B4708-90B3-4CFF-AF75-4F2BF9DB8E5D}" destId="{11BB786F-1622-4128-B575-8BB18FFACA8B}" srcOrd="0" destOrd="0" parTransId="{11A01033-6989-47A0-8021-A26ACCDA0EC3}" sibTransId="{9443E87F-E3F1-4239-8409-7116A97C1069}"/>
    <dgm:cxn modelId="{AF78409D-CC13-4DDE-B1F7-4EDA29EA8135}" type="presParOf" srcId="{96E4FF1A-A4CF-4420-AAAF-4D8100D37215}" destId="{16E58FB6-4468-45D1-B7D4-5598F5F2152E}" srcOrd="0" destOrd="0" presId="urn:microsoft.com/office/officeart/2005/8/layout/gear1"/>
    <dgm:cxn modelId="{EC8FA23A-389F-4612-83E9-75AC016133FD}" type="presParOf" srcId="{96E4FF1A-A4CF-4420-AAAF-4D8100D37215}" destId="{48EA2A61-20E7-48AB-AF30-3AC6FBC266DD}" srcOrd="1" destOrd="0" presId="urn:microsoft.com/office/officeart/2005/8/layout/gear1"/>
    <dgm:cxn modelId="{99B12F6E-495E-4928-B4C8-0DD5D0D89088}" type="presParOf" srcId="{96E4FF1A-A4CF-4420-AAAF-4D8100D37215}" destId="{54DA8C90-1B1B-48D8-9A21-D6E91001961B}" srcOrd="2" destOrd="0" presId="urn:microsoft.com/office/officeart/2005/8/layout/gear1"/>
    <dgm:cxn modelId="{B8BA0012-017B-4277-8660-B9389216C6A7}" type="presParOf" srcId="{96E4FF1A-A4CF-4420-AAAF-4D8100D37215}" destId="{BC667ACB-A0D7-46C9-B7B3-B08138CFE554}" srcOrd="3" destOrd="0" presId="urn:microsoft.com/office/officeart/2005/8/layout/gear1"/>
    <dgm:cxn modelId="{EBFC1BF8-4CFD-4572-8CA4-346AE5A1C2CF}" type="presParOf" srcId="{96E4FF1A-A4CF-4420-AAAF-4D8100D37215}" destId="{1EF277EB-CC09-4103-AF2C-1B7DE3F2D535}" srcOrd="4" destOrd="0" presId="urn:microsoft.com/office/officeart/2005/8/layout/gear1"/>
    <dgm:cxn modelId="{94C125F9-9AA7-457E-B126-ECC5FADECA09}" type="presParOf" srcId="{96E4FF1A-A4CF-4420-AAAF-4D8100D37215}" destId="{6CDBE3E1-A94B-43D4-A2C1-80EFCF475985}" srcOrd="5" destOrd="0" presId="urn:microsoft.com/office/officeart/2005/8/layout/gear1"/>
    <dgm:cxn modelId="{24D6112F-5FF1-4C76-9AA6-A9DE33F28AB7}" type="presParOf" srcId="{96E4FF1A-A4CF-4420-AAAF-4D8100D37215}" destId="{D92403BE-FA5E-4218-80F8-73C5758CAC59}" srcOrd="6" destOrd="0" presId="urn:microsoft.com/office/officeart/2005/8/layout/gear1"/>
    <dgm:cxn modelId="{9AA3F3DF-9586-4571-9BF4-39695CA2AD48}" type="presParOf" srcId="{96E4FF1A-A4CF-4420-AAAF-4D8100D37215}" destId="{33FEC83F-8F11-468A-9317-D3A3CFAA0399}" srcOrd="7" destOrd="0" presId="urn:microsoft.com/office/officeart/2005/8/layout/gear1"/>
    <dgm:cxn modelId="{07481A4B-C3B2-49C2-ACE5-9CE955397DCB}" type="presParOf" srcId="{96E4FF1A-A4CF-4420-AAAF-4D8100D37215}" destId="{BD733236-23CA-4A40-B0FC-AF9FB20F06B1}" srcOrd="8" destOrd="0" presId="urn:microsoft.com/office/officeart/2005/8/layout/gear1"/>
    <dgm:cxn modelId="{544CBEEB-F317-4154-B4CD-10066F371307}" type="presParOf" srcId="{96E4FF1A-A4CF-4420-AAAF-4D8100D37215}" destId="{31685474-EB2C-4E8D-A70D-89B89853B3FB}" srcOrd="9" destOrd="0" presId="urn:microsoft.com/office/officeart/2005/8/layout/gear1"/>
    <dgm:cxn modelId="{DC7FDBA8-9F38-449D-B3F3-42D61E48BFF5}" type="presParOf" srcId="{96E4FF1A-A4CF-4420-AAAF-4D8100D37215}" destId="{4EE8B6D9-2F54-4B23-800E-2F7CEF8D1D92}" srcOrd="10" destOrd="0" presId="urn:microsoft.com/office/officeart/2005/8/layout/gear1"/>
    <dgm:cxn modelId="{A104D69B-3F66-47E8-8082-922E8EA54459}" type="presParOf" srcId="{96E4FF1A-A4CF-4420-AAAF-4D8100D37215}" destId="{27D8D472-35A1-453E-AE89-A142027836C5}" srcOrd="11" destOrd="0" presId="urn:microsoft.com/office/officeart/2005/8/layout/gear1"/>
    <dgm:cxn modelId="{67B7ABC5-A7AE-4195-8BDE-CB976467EEB0}" type="presParOf" srcId="{96E4FF1A-A4CF-4420-AAAF-4D8100D37215}" destId="{0503C8BF-607E-4B40-9D99-97DA77F2D1DE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AB81F9-95B9-4198-8FE8-EDDB723E3113}">
      <dsp:nvSpPr>
        <dsp:cNvPr id="0" name=""/>
        <dsp:cNvSpPr/>
      </dsp:nvSpPr>
      <dsp:spPr>
        <a:xfrm>
          <a:off x="4232840" y="85963"/>
          <a:ext cx="6349261" cy="782914"/>
        </a:xfrm>
        <a:prstGeom prst="rightArrow">
          <a:avLst>
            <a:gd name="adj1" fmla="val 75000"/>
            <a:gd name="adj2" fmla="val 50000"/>
          </a:avLst>
        </a:prstGeom>
        <a:solidFill>
          <a:schemeClr val="bg2">
            <a:lumMod val="75000"/>
            <a:alpha val="90000"/>
          </a:schemeClr>
        </a:solidFill>
        <a:ln w="222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Peligro de gastar por encima de lo que las AA.PP. se puede permitir en un momento dado, a costa de transferir la carga presupuestaria a generaciones futuras.    (Peajes sombra y pagos por disponibilidad).</a:t>
          </a:r>
          <a:endParaRPr lang="es-ES" sz="1400" kern="1200" dirty="0"/>
        </a:p>
      </dsp:txBody>
      <dsp:txXfrm>
        <a:off x="4232840" y="183827"/>
        <a:ext cx="6055668" cy="587186"/>
      </dsp:txXfrm>
    </dsp:sp>
    <dsp:sp modelId="{1E80B56C-941C-4354-BBF4-67AFB88DCD9F}">
      <dsp:nvSpPr>
        <dsp:cNvPr id="0" name=""/>
        <dsp:cNvSpPr/>
      </dsp:nvSpPr>
      <dsp:spPr>
        <a:xfrm>
          <a:off x="0" y="1982"/>
          <a:ext cx="4232840" cy="950877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smtClean="0">
              <a:solidFill>
                <a:schemeClr val="bg1"/>
              </a:solidFill>
            </a:rPr>
            <a:t>Utilización del modelo concesional cuando se </a:t>
          </a:r>
          <a:r>
            <a:rPr lang="es-ES" sz="1500" i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carecía de capacidad de endeudamiento </a:t>
          </a:r>
          <a:r>
            <a:rPr lang="es-ES" sz="1500" kern="1200" dirty="0" smtClean="0">
              <a:solidFill>
                <a:schemeClr val="bg1"/>
              </a:solidFill>
            </a:rPr>
            <a:t>suficiente o como instrumento para </a:t>
          </a:r>
          <a:r>
            <a:rPr lang="es-ES" sz="15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diferir la imputación en el déficit público</a:t>
          </a:r>
          <a:r>
            <a:rPr lang="es-ES" sz="1500" kern="1200" dirty="0" smtClean="0">
              <a:solidFill>
                <a:schemeClr val="bg1"/>
              </a:solidFill>
            </a:rPr>
            <a:t> nacional</a:t>
          </a:r>
          <a:r>
            <a:rPr lang="es-ES" sz="1500" kern="1200" dirty="0" smtClean="0"/>
            <a:t>. </a:t>
          </a:r>
          <a:endParaRPr lang="es-ES" sz="1500" kern="1200" dirty="0"/>
        </a:p>
      </dsp:txBody>
      <dsp:txXfrm>
        <a:off x="46418" y="48400"/>
        <a:ext cx="4140004" cy="858041"/>
      </dsp:txXfrm>
    </dsp:sp>
    <dsp:sp modelId="{A0F10977-B0A2-454E-9AD7-CC641FBD8DF8}">
      <dsp:nvSpPr>
        <dsp:cNvPr id="0" name=""/>
        <dsp:cNvSpPr/>
      </dsp:nvSpPr>
      <dsp:spPr>
        <a:xfrm>
          <a:off x="4232840" y="1009712"/>
          <a:ext cx="6349261" cy="776277"/>
        </a:xfrm>
        <a:prstGeom prst="rightArrow">
          <a:avLst>
            <a:gd name="adj1" fmla="val 75000"/>
            <a:gd name="adj2" fmla="val 50000"/>
          </a:avLst>
        </a:prstGeom>
        <a:solidFill>
          <a:schemeClr val="bg2">
            <a:lumMod val="75000"/>
            <a:alpha val="90000"/>
          </a:schemeClr>
        </a:solidFill>
        <a:ln w="222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Problema cuando las causas ajenas conllevan compensaciones a la empresa concesionaria por riesgos que no puede asumir o por sobrecostes no previstos en el proceso de contratación.</a:t>
          </a:r>
          <a:endParaRPr lang="es-ES" sz="1400" kern="1200" dirty="0"/>
        </a:p>
      </dsp:txBody>
      <dsp:txXfrm>
        <a:off x="4232840" y="1106747"/>
        <a:ext cx="6058157" cy="582207"/>
      </dsp:txXfrm>
    </dsp:sp>
    <dsp:sp modelId="{5BCA3815-6550-4E6C-8800-47594F7B30C2}">
      <dsp:nvSpPr>
        <dsp:cNvPr id="0" name=""/>
        <dsp:cNvSpPr/>
      </dsp:nvSpPr>
      <dsp:spPr>
        <a:xfrm>
          <a:off x="0" y="1047947"/>
          <a:ext cx="4232840" cy="785424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Falta de transparencia </a:t>
          </a:r>
          <a:r>
            <a:rPr lang="es-ES" sz="1500" kern="1200" dirty="0" smtClean="0">
              <a:solidFill>
                <a:schemeClr val="bg1"/>
              </a:solidFill>
            </a:rPr>
            <a:t>en las renegociaciones de los contratos.</a:t>
          </a:r>
          <a:endParaRPr lang="es-ES" sz="1500" kern="1200" dirty="0">
            <a:solidFill>
              <a:schemeClr val="bg1"/>
            </a:solidFill>
          </a:endParaRPr>
        </a:p>
      </dsp:txBody>
      <dsp:txXfrm>
        <a:off x="38341" y="1086288"/>
        <a:ext cx="4156158" cy="708742"/>
      </dsp:txXfrm>
    </dsp:sp>
    <dsp:sp modelId="{9D95FA4C-4CE8-4FC2-967D-60333BEEAD1E}">
      <dsp:nvSpPr>
        <dsp:cNvPr id="0" name=""/>
        <dsp:cNvSpPr/>
      </dsp:nvSpPr>
      <dsp:spPr>
        <a:xfrm>
          <a:off x="4233874" y="1928460"/>
          <a:ext cx="6343060" cy="1060951"/>
        </a:xfrm>
        <a:prstGeom prst="rightArrow">
          <a:avLst>
            <a:gd name="adj1" fmla="val 75000"/>
            <a:gd name="adj2" fmla="val 50000"/>
          </a:avLst>
        </a:prstGeom>
        <a:solidFill>
          <a:schemeClr val="bg2">
            <a:lumMod val="75000"/>
            <a:alpha val="90000"/>
          </a:schemeClr>
        </a:solidFill>
        <a:ln w="222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Caso de las “radiales” de acceso a Madrid: volúmenes de tráfico inferiores a los previstos, e importantes sobrecostes por expropiaciones de terrenos.</a:t>
          </a:r>
          <a:endParaRPr lang="es-ES" sz="1600" kern="1200" dirty="0"/>
        </a:p>
      </dsp:txBody>
      <dsp:txXfrm>
        <a:off x="4233874" y="2061079"/>
        <a:ext cx="5945203" cy="795713"/>
      </dsp:txXfrm>
    </dsp:sp>
    <dsp:sp modelId="{13E23D72-0F83-446C-85C2-EC576E3F7B00}">
      <dsp:nvSpPr>
        <dsp:cNvPr id="0" name=""/>
        <dsp:cNvSpPr/>
      </dsp:nvSpPr>
      <dsp:spPr>
        <a:xfrm>
          <a:off x="5167" y="1983497"/>
          <a:ext cx="4228707" cy="950877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Inadecuada definición</a:t>
          </a:r>
          <a:r>
            <a:rPr lang="es-ES" sz="1500" kern="1200" dirty="0" smtClean="0">
              <a:solidFill>
                <a:schemeClr val="bg1"/>
              </a:solidFill>
            </a:rPr>
            <a:t> de los contratos, en especial en la </a:t>
          </a:r>
          <a:r>
            <a:rPr lang="es-ES" sz="15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asignación de riesgos</a:t>
          </a:r>
          <a:r>
            <a:rPr lang="es-ES" sz="1500" kern="1200" dirty="0" smtClean="0">
              <a:solidFill>
                <a:schemeClr val="bg1"/>
              </a:solidFill>
            </a:rPr>
            <a:t>. </a:t>
          </a:r>
          <a:r>
            <a:rPr lang="es-ES" sz="1500" kern="1200" dirty="0" smtClean="0"/>
            <a:t>	</a:t>
          </a:r>
          <a:endParaRPr lang="es-ES" sz="1500" kern="1200" dirty="0"/>
        </a:p>
      </dsp:txBody>
      <dsp:txXfrm>
        <a:off x="51585" y="2029915"/>
        <a:ext cx="4135871" cy="85804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B6E454-25BE-44B2-ABA7-947970C585E4}">
      <dsp:nvSpPr>
        <dsp:cNvPr id="0" name=""/>
        <dsp:cNvSpPr/>
      </dsp:nvSpPr>
      <dsp:spPr>
        <a:xfrm>
          <a:off x="0" y="76254"/>
          <a:ext cx="4572697" cy="684450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 smtClean="0"/>
            <a:t>Adopción de instrumentos para apoyar los esfuerzos de los Estados miembros por recuperarse, reparar los daños y salir reforzados de la crisis.</a:t>
          </a:r>
          <a:endParaRPr lang="es-ES" sz="1300" kern="1200" dirty="0"/>
        </a:p>
      </dsp:txBody>
      <dsp:txXfrm>
        <a:off x="33412" y="109666"/>
        <a:ext cx="4505873" cy="617626"/>
      </dsp:txXfrm>
    </dsp:sp>
    <dsp:sp modelId="{EDCCB52C-2975-4182-AD13-DD21D3928026}">
      <dsp:nvSpPr>
        <dsp:cNvPr id="0" name=""/>
        <dsp:cNvSpPr/>
      </dsp:nvSpPr>
      <dsp:spPr>
        <a:xfrm>
          <a:off x="0" y="798144"/>
          <a:ext cx="4572697" cy="684450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 smtClean="0"/>
            <a:t>Adopción de medidas para impulsar la inversión privada y apoyar a las empresas en dificultades.</a:t>
          </a:r>
          <a:endParaRPr lang="es-ES" sz="1300" kern="1200" dirty="0"/>
        </a:p>
      </dsp:txBody>
      <dsp:txXfrm>
        <a:off x="33412" y="831556"/>
        <a:ext cx="4505873" cy="617626"/>
      </dsp:txXfrm>
    </dsp:sp>
    <dsp:sp modelId="{2CE38B1A-A0BD-45B0-9436-DC31C458D604}">
      <dsp:nvSpPr>
        <dsp:cNvPr id="0" name=""/>
        <dsp:cNvSpPr/>
      </dsp:nvSpPr>
      <dsp:spPr>
        <a:xfrm>
          <a:off x="0" y="1520035"/>
          <a:ext cx="4572697" cy="684450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 smtClean="0"/>
            <a:t>Refuerzo de los programas claves de la UE para extraer las enseñanzas de la crisis, hacer que el mercado único sea más fuerte y resiliente y acelerar la doble transición ecológica y digital. </a:t>
          </a:r>
          <a:endParaRPr lang="es-ES" sz="1300" kern="1200" dirty="0"/>
        </a:p>
      </dsp:txBody>
      <dsp:txXfrm>
        <a:off x="33412" y="1553447"/>
        <a:ext cx="4505873" cy="61762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8DC978-B3DE-4E58-B952-A96E271E8082}">
      <dsp:nvSpPr>
        <dsp:cNvPr id="0" name=""/>
        <dsp:cNvSpPr/>
      </dsp:nvSpPr>
      <dsp:spPr>
        <a:xfrm>
          <a:off x="0" y="179127"/>
          <a:ext cx="4494679" cy="1072855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C8852D-F43D-4513-A9C1-D00D577DAB17}">
      <dsp:nvSpPr>
        <dsp:cNvPr id="0" name=""/>
        <dsp:cNvSpPr/>
      </dsp:nvSpPr>
      <dsp:spPr>
        <a:xfrm>
          <a:off x="135459" y="369030"/>
          <a:ext cx="937627" cy="723059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4000" r="-24000"/>
          </a:stretch>
        </a:blip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82C507-EF28-4512-AB79-2313C3D0900B}">
      <dsp:nvSpPr>
        <dsp:cNvPr id="0" name=""/>
        <dsp:cNvSpPr/>
      </dsp:nvSpPr>
      <dsp:spPr>
        <a:xfrm rot="10800000">
          <a:off x="116519" y="1375379"/>
          <a:ext cx="937627" cy="604875"/>
        </a:xfrm>
        <a:prstGeom prst="round2SameRect">
          <a:avLst>
            <a:gd name="adj1" fmla="val 10500"/>
            <a:gd name="adj2" fmla="val 0"/>
          </a:avLst>
        </a:prstGeom>
        <a:solidFill>
          <a:schemeClr val="accent1"/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La transición ecológica</a:t>
          </a:r>
          <a:endParaRPr lang="es-ES" sz="1100" kern="1200" dirty="0"/>
        </a:p>
      </dsp:txBody>
      <dsp:txXfrm rot="10800000">
        <a:off x="135121" y="1375379"/>
        <a:ext cx="900423" cy="586273"/>
      </dsp:txXfrm>
    </dsp:sp>
    <dsp:sp modelId="{8D981A26-CF96-409D-AFF5-F76BA2F03959}">
      <dsp:nvSpPr>
        <dsp:cNvPr id="0" name=""/>
        <dsp:cNvSpPr/>
      </dsp:nvSpPr>
      <dsp:spPr>
        <a:xfrm>
          <a:off x="1262830" y="356424"/>
          <a:ext cx="937627" cy="723059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0000" r="-40000"/>
          </a:stretch>
        </a:blip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364B13-7B64-4554-B22F-B4F71B397B63}">
      <dsp:nvSpPr>
        <dsp:cNvPr id="0" name=""/>
        <dsp:cNvSpPr/>
      </dsp:nvSpPr>
      <dsp:spPr>
        <a:xfrm rot="10800000">
          <a:off x="1171988" y="1362617"/>
          <a:ext cx="1129588" cy="655296"/>
        </a:xfrm>
        <a:prstGeom prst="round2SameRect">
          <a:avLst>
            <a:gd name="adj1" fmla="val 1050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t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La transformación digital</a:t>
          </a:r>
          <a:endParaRPr lang="es-ES" sz="1100" kern="1200" dirty="0"/>
        </a:p>
      </dsp:txBody>
      <dsp:txXfrm rot="10800000">
        <a:off x="1192141" y="1362617"/>
        <a:ext cx="1089282" cy="635143"/>
      </dsp:txXfrm>
    </dsp:sp>
    <dsp:sp modelId="{BD70DDB0-DDB9-4C49-8A78-7CF0201BB9D0}">
      <dsp:nvSpPr>
        <dsp:cNvPr id="0" name=""/>
        <dsp:cNvSpPr/>
      </dsp:nvSpPr>
      <dsp:spPr>
        <a:xfrm>
          <a:off x="2390201" y="350616"/>
          <a:ext cx="937627" cy="723059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1F599F-3D9D-4079-A807-ACA2CA7FB460}">
      <dsp:nvSpPr>
        <dsp:cNvPr id="0" name=""/>
        <dsp:cNvSpPr/>
      </dsp:nvSpPr>
      <dsp:spPr>
        <a:xfrm rot="10800000">
          <a:off x="2367744" y="1354844"/>
          <a:ext cx="937627" cy="678530"/>
        </a:xfrm>
        <a:prstGeom prst="round2SameRect">
          <a:avLst>
            <a:gd name="adj1" fmla="val 1050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La igualdad de género</a:t>
          </a:r>
          <a:endParaRPr lang="es-ES" sz="1100" kern="1200" dirty="0"/>
        </a:p>
      </dsp:txBody>
      <dsp:txXfrm rot="10800000">
        <a:off x="2388611" y="1354844"/>
        <a:ext cx="895893" cy="657663"/>
      </dsp:txXfrm>
    </dsp:sp>
    <dsp:sp modelId="{ECD3F820-A442-4258-9EEB-B7E486D1F05C}">
      <dsp:nvSpPr>
        <dsp:cNvPr id="0" name=""/>
        <dsp:cNvSpPr/>
      </dsp:nvSpPr>
      <dsp:spPr>
        <a:xfrm>
          <a:off x="3421591" y="350558"/>
          <a:ext cx="937627" cy="723059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4"/>
          <a:srcRect/>
          <a:stretch>
            <a:fillRect/>
          </a:stretch>
        </a:blip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B9E426-0BF1-495E-93D7-34AD3BF4E850}">
      <dsp:nvSpPr>
        <dsp:cNvPr id="0" name=""/>
        <dsp:cNvSpPr/>
      </dsp:nvSpPr>
      <dsp:spPr>
        <a:xfrm rot="10800000">
          <a:off x="3461469" y="1368868"/>
          <a:ext cx="937627" cy="678759"/>
        </a:xfrm>
        <a:prstGeom prst="round2SameRect">
          <a:avLst>
            <a:gd name="adj1" fmla="val 1050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La cohesión social y territorial</a:t>
          </a:r>
          <a:endParaRPr lang="es-ES" sz="1100" kern="1200" dirty="0"/>
        </a:p>
      </dsp:txBody>
      <dsp:txXfrm rot="10800000">
        <a:off x="3482343" y="1368868"/>
        <a:ext cx="895879" cy="65788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D1CBA1-2A5F-411D-B298-74BFE04DB3BC}">
      <dsp:nvSpPr>
        <dsp:cNvPr id="0" name=""/>
        <dsp:cNvSpPr/>
      </dsp:nvSpPr>
      <dsp:spPr>
        <a:xfrm>
          <a:off x="0" y="28387"/>
          <a:ext cx="5342649" cy="6792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Urgencia y preferencia en la tramitación (art. 50). Debe incorporarse de acuerdo con la instrucción de 11 de marzo de 2021 de la JCCPE: justificarse la aplicación del procedimiento de urgencia.</a:t>
          </a:r>
          <a:endParaRPr lang="es-ES" sz="1200" kern="1200" dirty="0"/>
        </a:p>
      </dsp:txBody>
      <dsp:txXfrm>
        <a:off x="33159" y="61546"/>
        <a:ext cx="5276331" cy="612939"/>
      </dsp:txXfrm>
    </dsp:sp>
    <dsp:sp modelId="{AB24F0CE-FADD-4515-8E15-F01A622E03DE}">
      <dsp:nvSpPr>
        <dsp:cNvPr id="0" name=""/>
        <dsp:cNvSpPr/>
      </dsp:nvSpPr>
      <dsp:spPr>
        <a:xfrm>
          <a:off x="0" y="707644"/>
          <a:ext cx="5342649" cy="6112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9629" tIns="17780" rIns="99568" bIns="1778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ES" sz="1400" kern="1200" dirty="0" smtClean="0"/>
            <a:t>En todo caso es imprescindible respetar las exigencias de los principios de no discriminación, igualdad de trato y proporcionalidad, intentado alcanzar un mayor grado de transparencia posible.</a:t>
          </a:r>
          <a:endParaRPr lang="es-ES" sz="1400" kern="1200" dirty="0"/>
        </a:p>
      </dsp:txBody>
      <dsp:txXfrm>
        <a:off x="0" y="707644"/>
        <a:ext cx="5342649" cy="611294"/>
      </dsp:txXfrm>
    </dsp:sp>
    <dsp:sp modelId="{9D65837C-9421-43F6-BBA1-816A0E9D677A}">
      <dsp:nvSpPr>
        <dsp:cNvPr id="0" name=""/>
        <dsp:cNvSpPr/>
      </dsp:nvSpPr>
      <dsp:spPr>
        <a:xfrm>
          <a:off x="0" y="1318939"/>
          <a:ext cx="5342649" cy="8016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En particular: Concesiones de obras y servicios (artículo 56). La tasa de descuento a aplicar en estos casos será el rendimiento medio en el mercado secundario de la deuda del estado a 30 años incrementado en un diferencial de hasta 300 puntos básicos. </a:t>
          </a:r>
          <a:endParaRPr lang="es-ES" sz="1200" kern="1200" dirty="0"/>
        </a:p>
      </dsp:txBody>
      <dsp:txXfrm>
        <a:off x="39135" y="1358074"/>
        <a:ext cx="5264379" cy="723416"/>
      </dsp:txXfrm>
    </dsp:sp>
    <dsp:sp modelId="{036CDBB3-6909-4832-90FC-C5EB86251661}">
      <dsp:nvSpPr>
        <dsp:cNvPr id="0" name=""/>
        <dsp:cNvSpPr/>
      </dsp:nvSpPr>
      <dsp:spPr>
        <a:xfrm>
          <a:off x="0" y="2120625"/>
          <a:ext cx="5342649" cy="7948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9629" tIns="17780" rIns="99568" bIns="1778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ES" sz="1400" kern="1200" dirty="0" smtClean="0"/>
            <a:t>Buscar hacer más atractiva la forma concesional desde el punto de vista de la rentabilidad. </a:t>
          </a:r>
          <a:endParaRPr lang="es-ES" sz="1400" kern="1200" dirty="0"/>
        </a:p>
      </dsp:txBody>
      <dsp:txXfrm>
        <a:off x="0" y="2120625"/>
        <a:ext cx="5342649" cy="79488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48E436-6194-467A-868B-63EF7B68B277}">
      <dsp:nvSpPr>
        <dsp:cNvPr id="0" name=""/>
        <dsp:cNvSpPr/>
      </dsp:nvSpPr>
      <dsp:spPr>
        <a:xfrm>
          <a:off x="0" y="2101"/>
          <a:ext cx="10147012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E0CD81-B790-49AA-89C4-AAD721619BC2}">
      <dsp:nvSpPr>
        <dsp:cNvPr id="0" name=""/>
        <dsp:cNvSpPr/>
      </dsp:nvSpPr>
      <dsp:spPr>
        <a:xfrm>
          <a:off x="18508" y="0"/>
          <a:ext cx="949638" cy="4299568"/>
        </a:xfrm>
        <a:prstGeom prst="rect">
          <a:avLst/>
        </a:prstGeom>
        <a:solidFill>
          <a:schemeClr val="accent2">
            <a:alpha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152400" tIns="152400" rIns="152400" bIns="152400" numCol="1" spcCol="1270" anchor="t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4000" b="1" kern="1200" dirty="0" smtClean="0">
              <a:effectLst>
                <a:outerShdw blurRad="50800" dist="50800" dir="5400000" algn="ctr" rotWithShape="0">
                  <a:schemeClr val="accent2">
                    <a:lumMod val="75000"/>
                  </a:schemeClr>
                </a:outerShdw>
              </a:effectLst>
            </a:rPr>
            <a:t>Finalidad</a:t>
          </a:r>
        </a:p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700" kern="1200" dirty="0"/>
        </a:p>
      </dsp:txBody>
      <dsp:txXfrm>
        <a:off x="18508" y="0"/>
        <a:ext cx="949638" cy="4299568"/>
      </dsp:txXfrm>
    </dsp:sp>
    <dsp:sp modelId="{758E16F8-92B7-48C5-B138-EB56A1298128}">
      <dsp:nvSpPr>
        <dsp:cNvPr id="0" name=""/>
        <dsp:cNvSpPr/>
      </dsp:nvSpPr>
      <dsp:spPr>
        <a:xfrm>
          <a:off x="1101843" y="43302"/>
          <a:ext cx="7965404" cy="20477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Analizar la </a:t>
          </a:r>
          <a:r>
            <a:rPr lang="es-ES" sz="2000" b="1" kern="1200" dirty="0" smtClean="0">
              <a:solidFill>
                <a:srgbClr val="0070C0"/>
              </a:solidFill>
            </a:rPr>
            <a:t>sostenibilidad financiera </a:t>
          </a:r>
          <a:r>
            <a:rPr lang="es-ES" sz="2000" kern="1200" dirty="0" smtClean="0"/>
            <a:t>de los contratos de </a:t>
          </a:r>
          <a:r>
            <a:rPr lang="es-ES" sz="2000" i="1" kern="1200" dirty="0" smtClean="0"/>
            <a:t>concesión de obras y de contratos de concesión de servicios </a:t>
          </a:r>
          <a:r>
            <a:rPr lang="es-ES" sz="2000" i="0" kern="1200" dirty="0" smtClean="0"/>
            <a:t>con carácter previo a su licitación, así como de los </a:t>
          </a:r>
          <a:r>
            <a:rPr lang="es-ES" sz="2000" i="1" kern="1200" dirty="0" smtClean="0"/>
            <a:t>acuerdos de restablecimiento del equilibrio económico que deban adoptarse en estos contratos, cuando concurran los supuestos establecidos en el art. 333.3 de la LCSP </a:t>
          </a:r>
          <a:r>
            <a:rPr lang="es-ES" sz="2000" i="0" kern="1200" dirty="0" smtClean="0"/>
            <a:t>(básicamente cuando se realicen aportaciones públicas). </a:t>
          </a:r>
          <a:endParaRPr lang="es-ES" sz="2000" i="0" kern="1200" dirty="0"/>
        </a:p>
      </dsp:txBody>
      <dsp:txXfrm>
        <a:off x="1101843" y="43302"/>
        <a:ext cx="7965404" cy="2047740"/>
      </dsp:txXfrm>
    </dsp:sp>
    <dsp:sp modelId="{E7F477F4-C4DD-460C-9F94-D5C6DBFC647B}">
      <dsp:nvSpPr>
        <dsp:cNvPr id="0" name=""/>
        <dsp:cNvSpPr/>
      </dsp:nvSpPr>
      <dsp:spPr>
        <a:xfrm>
          <a:off x="1002971" y="1816722"/>
          <a:ext cx="8117609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4922B9-DB11-417C-833F-2ADCFE519CCC}">
      <dsp:nvSpPr>
        <dsp:cNvPr id="0" name=""/>
        <dsp:cNvSpPr/>
      </dsp:nvSpPr>
      <dsp:spPr>
        <a:xfrm>
          <a:off x="1112676" y="1908490"/>
          <a:ext cx="7965404" cy="10812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u="sng" kern="1200" dirty="0" smtClean="0"/>
            <a:t>Función</a:t>
          </a:r>
          <a:r>
            <a:rPr lang="es-ES" sz="2000" kern="1200" dirty="0" smtClean="0"/>
            <a:t>: Emitir </a:t>
          </a:r>
          <a:r>
            <a:rPr lang="es-ES" sz="2000" b="1" u="sng" kern="1200" dirty="0" smtClean="0">
              <a:solidFill>
                <a:schemeClr val="accent3">
                  <a:lumMod val="50000"/>
                </a:schemeClr>
              </a:solidFill>
            </a:rPr>
            <a:t>informe preceptivo, pero no vinculante</a:t>
          </a:r>
          <a:r>
            <a:rPr lang="es-ES" sz="2000" b="1" u="none" kern="1200" dirty="0" smtClean="0">
              <a:solidFill>
                <a:schemeClr val="accent3">
                  <a:lumMod val="50000"/>
                </a:schemeClr>
              </a:solidFill>
            </a:rPr>
            <a:t> </a:t>
          </a:r>
          <a:r>
            <a:rPr lang="es-ES" sz="2000" kern="1200" dirty="0" smtClean="0"/>
            <a:t>(pero necesidad de motivación si se aparta)</a:t>
          </a:r>
          <a:endParaRPr lang="es-ES" sz="2000" kern="1200" dirty="0"/>
        </a:p>
      </dsp:txBody>
      <dsp:txXfrm>
        <a:off x="1112676" y="1908490"/>
        <a:ext cx="7965404" cy="1081262"/>
      </dsp:txXfrm>
    </dsp:sp>
    <dsp:sp modelId="{734A0A85-82E6-4235-B3E0-EBEEAB08D5D1}">
      <dsp:nvSpPr>
        <dsp:cNvPr id="0" name=""/>
        <dsp:cNvSpPr/>
      </dsp:nvSpPr>
      <dsp:spPr>
        <a:xfrm>
          <a:off x="961490" y="2714045"/>
          <a:ext cx="8117609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552FD9-A1A0-4062-8EBE-93E105047605}">
      <dsp:nvSpPr>
        <dsp:cNvPr id="0" name=""/>
        <dsp:cNvSpPr/>
      </dsp:nvSpPr>
      <dsp:spPr>
        <a:xfrm>
          <a:off x="1075717" y="2823632"/>
          <a:ext cx="7965404" cy="10031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Con la emisión de este </a:t>
          </a:r>
          <a:r>
            <a:rPr lang="es-ES" sz="2000" b="0" kern="1200" dirty="0" smtClean="0">
              <a:solidFill>
                <a:schemeClr val="tx1"/>
              </a:solidFill>
            </a:rPr>
            <a:t>informe</a:t>
          </a:r>
          <a:r>
            <a:rPr lang="es-ES" sz="2000" b="1" kern="1200" dirty="0" smtClean="0">
              <a:solidFill>
                <a:srgbClr val="0070C0"/>
              </a:solidFill>
            </a:rPr>
            <a:t> se evaluará si la rentabilidad del proyecto </a:t>
          </a:r>
          <a:r>
            <a:rPr lang="es-ES" sz="2000" kern="1200" dirty="0" smtClean="0">
              <a:latin typeface="+mj-lt"/>
              <a:ea typeface="Times New Roman" panose="02020603050405020304" pitchFamily="18" charset="0"/>
            </a:rPr>
            <a:t>obtenida en función del valor de la inversión, las ayudas otorgadas, los flujos de caja esperados y la tasa de descuento establecida, </a:t>
          </a:r>
          <a:r>
            <a:rPr lang="es-ES" sz="2000" b="1" kern="1200" dirty="0" smtClean="0">
              <a:solidFill>
                <a:srgbClr val="0070C0"/>
              </a:solidFill>
            </a:rPr>
            <a:t>es razonable en atención al riesgo que asuma el concesionario.</a:t>
          </a:r>
        </a:p>
      </dsp:txBody>
      <dsp:txXfrm>
        <a:off x="1075717" y="2823632"/>
        <a:ext cx="7965404" cy="1003105"/>
      </dsp:txXfrm>
    </dsp:sp>
    <dsp:sp modelId="{5CB959DD-0390-4FE0-9CB0-FD08DFD05811}">
      <dsp:nvSpPr>
        <dsp:cNvPr id="0" name=""/>
        <dsp:cNvSpPr/>
      </dsp:nvSpPr>
      <dsp:spPr>
        <a:xfrm>
          <a:off x="949638" y="4257811"/>
          <a:ext cx="8117609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D64F4C-3A9A-438F-9DBF-77A5DDAAF578}">
      <dsp:nvSpPr>
        <dsp:cNvPr id="0" name=""/>
        <dsp:cNvSpPr/>
      </dsp:nvSpPr>
      <dsp:spPr>
        <a:xfrm>
          <a:off x="0" y="286796"/>
          <a:ext cx="10910089" cy="85373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6744" tIns="104140" rIns="846744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Su función principal es </a:t>
          </a:r>
          <a:r>
            <a:rPr lang="es-ES" sz="1600" b="1" kern="1200" dirty="0" smtClean="0"/>
            <a:t>aprobar los Informes </a:t>
          </a:r>
          <a:r>
            <a:rPr lang="es-ES" sz="1600" kern="1200" dirty="0" smtClean="0"/>
            <a:t>que deban ser evacuados por la Oficina (por mayoría de miembros asistentes).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b="1" kern="1200" dirty="0" smtClean="0"/>
            <a:t>Composición</a:t>
          </a:r>
          <a:r>
            <a:rPr lang="es-ES" sz="1600" kern="1200" dirty="0" smtClean="0"/>
            <a:t> (art. 333 LCSP)</a:t>
          </a:r>
          <a:endParaRPr lang="es-ES" sz="16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" sz="2000" kern="1200" dirty="0"/>
        </a:p>
      </dsp:txBody>
      <dsp:txXfrm>
        <a:off x="0" y="286796"/>
        <a:ext cx="10910089" cy="853737"/>
      </dsp:txXfrm>
    </dsp:sp>
    <dsp:sp modelId="{9EAB54BF-363E-4C4D-AB04-7BCFB3ABDD71}">
      <dsp:nvSpPr>
        <dsp:cNvPr id="0" name=""/>
        <dsp:cNvSpPr/>
      </dsp:nvSpPr>
      <dsp:spPr>
        <a:xfrm>
          <a:off x="491930" y="0"/>
          <a:ext cx="8818592" cy="28653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8663" tIns="0" rIns="288663" bIns="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b="1" kern="1200" dirty="0" smtClean="0"/>
            <a:t>Pleno de la  ONE</a:t>
          </a:r>
          <a:endParaRPr lang="es-ES" sz="2600" b="1" kern="1200" dirty="0"/>
        </a:p>
      </dsp:txBody>
      <dsp:txXfrm>
        <a:off x="505918" y="13988"/>
        <a:ext cx="8790616" cy="258561"/>
      </dsp:txXfrm>
    </dsp:sp>
    <dsp:sp modelId="{5B37E7D9-B2B8-430A-8A3B-4EC37ECC223C}">
      <dsp:nvSpPr>
        <dsp:cNvPr id="0" name=""/>
        <dsp:cNvSpPr/>
      </dsp:nvSpPr>
      <dsp:spPr>
        <a:xfrm>
          <a:off x="0" y="1419585"/>
          <a:ext cx="10910089" cy="77660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6744" tIns="104140" rIns="846744" bIns="113792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Funciones de </a:t>
          </a:r>
          <a:r>
            <a:rPr lang="es-ES" sz="1600" b="1" kern="1200" dirty="0" smtClean="0"/>
            <a:t>asistencia y apoyo administrativo </a:t>
          </a:r>
          <a:r>
            <a:rPr lang="es-ES" sz="1600" kern="1200" dirty="0" smtClean="0"/>
            <a:t>a la ONE para la correcta</a:t>
          </a:r>
          <a:r>
            <a:rPr lang="es-ES" sz="1600" b="1" kern="1200" dirty="0" smtClean="0"/>
            <a:t> tramitación de las solicitudes de informe</a:t>
          </a:r>
          <a:r>
            <a:rPr lang="es-ES" sz="1600" kern="1200" dirty="0" smtClean="0"/>
            <a:t>, impulso y coordinación en la elaboración de dichos informes y de su sometimiento a debate y aprobación por parte del Pleno.</a:t>
          </a:r>
          <a:endParaRPr lang="es-ES" sz="1600" kern="1200" dirty="0"/>
        </a:p>
      </dsp:txBody>
      <dsp:txXfrm>
        <a:off x="0" y="1419585"/>
        <a:ext cx="10910089" cy="776604"/>
      </dsp:txXfrm>
    </dsp:sp>
    <dsp:sp modelId="{F53879BD-BF51-4453-95A1-E771BF1DE60A}">
      <dsp:nvSpPr>
        <dsp:cNvPr id="0" name=""/>
        <dsp:cNvSpPr/>
      </dsp:nvSpPr>
      <dsp:spPr>
        <a:xfrm>
          <a:off x="503052" y="1146937"/>
          <a:ext cx="8986376" cy="33801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8663" tIns="0" rIns="288663" bIns="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b="1" kern="1200" dirty="0" smtClean="0"/>
            <a:t>División de Evaluación de los Contratos de Concesión</a:t>
          </a:r>
          <a:endParaRPr lang="es-ES" sz="2600" b="1" kern="1200" dirty="0"/>
        </a:p>
      </dsp:txBody>
      <dsp:txXfrm>
        <a:off x="519553" y="1163438"/>
        <a:ext cx="8953374" cy="305015"/>
      </dsp:txXfrm>
    </dsp:sp>
    <dsp:sp modelId="{AC03359B-B3DB-4D55-8515-60FD948820BE}">
      <dsp:nvSpPr>
        <dsp:cNvPr id="0" name=""/>
        <dsp:cNvSpPr/>
      </dsp:nvSpPr>
      <dsp:spPr>
        <a:xfrm>
          <a:off x="0" y="2461410"/>
          <a:ext cx="10910089" cy="132170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6744" tIns="104140" rIns="846744" bIns="113792" numCol="1" spcCol="1270" anchor="t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Dispondrá de los medios materiales necesarios y de una </a:t>
          </a:r>
          <a:r>
            <a:rPr lang="es-ES" sz="1600" b="1" kern="1200" dirty="0" smtClean="0"/>
            <a:t>dotación de personal propio</a:t>
          </a:r>
          <a:r>
            <a:rPr lang="es-ES" sz="1600" kern="1200" dirty="0" smtClean="0"/>
            <a:t>, con elevado grado de especialización técnica en ámbitos jurídico, financiero y económico, que se establezca en la correspondiente relación de puestos de trabajo que se apruebe.</a:t>
          </a:r>
          <a:endParaRPr lang="es-ES" sz="1600" kern="1200" dirty="0"/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Le corresponderá la </a:t>
          </a:r>
          <a:r>
            <a:rPr lang="es-ES" sz="1600" b="1" kern="1200" dirty="0" smtClean="0"/>
            <a:t>elaboración de las propuestas de los informes </a:t>
          </a:r>
          <a:r>
            <a:rPr lang="es-ES" sz="1600" kern="1200" dirty="0" smtClean="0"/>
            <a:t>preceptivos de la ONE, pudiendo solicitar asesoramientos técnicos necesarios a órganos especializados.</a:t>
          </a:r>
          <a:endParaRPr lang="es-ES" sz="1600" kern="1200" dirty="0"/>
        </a:p>
      </dsp:txBody>
      <dsp:txXfrm>
        <a:off x="0" y="2461410"/>
        <a:ext cx="10910089" cy="1321708"/>
      </dsp:txXfrm>
    </dsp:sp>
    <dsp:sp modelId="{898758BB-254B-4D76-A38A-9552EE28F1A5}">
      <dsp:nvSpPr>
        <dsp:cNvPr id="0" name=""/>
        <dsp:cNvSpPr/>
      </dsp:nvSpPr>
      <dsp:spPr>
        <a:xfrm>
          <a:off x="544971" y="2239561"/>
          <a:ext cx="9177193" cy="29976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8663" tIns="0" rIns="288663" bIns="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b="1" kern="1200" dirty="0" smtClean="0"/>
            <a:t>Unidad Técnica de Evaluación de Proyectos</a:t>
          </a:r>
          <a:endParaRPr lang="es-ES" sz="2600" b="1" kern="1200" dirty="0"/>
        </a:p>
      </dsp:txBody>
      <dsp:txXfrm>
        <a:off x="559604" y="2254194"/>
        <a:ext cx="9147927" cy="27049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25FE99-4CD0-4FF5-A4E1-9D9CB0FCC94D}">
      <dsp:nvSpPr>
        <dsp:cNvPr id="0" name=""/>
        <dsp:cNvSpPr/>
      </dsp:nvSpPr>
      <dsp:spPr>
        <a:xfrm>
          <a:off x="2606229" y="1654836"/>
          <a:ext cx="1361670" cy="1123475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200" kern="1200" dirty="0" smtClean="0"/>
            <a:t>ONE</a:t>
          </a:r>
          <a:endParaRPr lang="es-ES" sz="3200" kern="1200" dirty="0"/>
        </a:p>
      </dsp:txBody>
      <dsp:txXfrm>
        <a:off x="2805641" y="1819365"/>
        <a:ext cx="962846" cy="794417"/>
      </dsp:txXfrm>
    </dsp:sp>
    <dsp:sp modelId="{AC7B807F-E344-4011-88EC-6744532784F0}">
      <dsp:nvSpPr>
        <dsp:cNvPr id="0" name=""/>
        <dsp:cNvSpPr/>
      </dsp:nvSpPr>
      <dsp:spPr>
        <a:xfrm rot="16200000">
          <a:off x="3178346" y="1257756"/>
          <a:ext cx="217436" cy="39621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500" kern="1200"/>
        </a:p>
      </dsp:txBody>
      <dsp:txXfrm>
        <a:off x="3210962" y="1369614"/>
        <a:ext cx="152205" cy="237726"/>
      </dsp:txXfrm>
    </dsp:sp>
    <dsp:sp modelId="{1BBFF36F-709A-4612-B2FF-362E4BB8E415}">
      <dsp:nvSpPr>
        <dsp:cNvPr id="0" name=""/>
        <dsp:cNvSpPr/>
      </dsp:nvSpPr>
      <dsp:spPr>
        <a:xfrm>
          <a:off x="2570395" y="-73006"/>
          <a:ext cx="1433337" cy="1317585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smtClean="0"/>
            <a:t>AGE 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smtClean="0"/>
            <a:t>(5 Perm.)</a:t>
          </a:r>
          <a:endParaRPr lang="es-ES" sz="1500" kern="1200" dirty="0"/>
        </a:p>
      </dsp:txBody>
      <dsp:txXfrm>
        <a:off x="2780302" y="119950"/>
        <a:ext cx="1013523" cy="931673"/>
      </dsp:txXfrm>
    </dsp:sp>
    <dsp:sp modelId="{03C96E78-DD9B-4376-8B8D-F406EC4DC8A3}">
      <dsp:nvSpPr>
        <dsp:cNvPr id="0" name=""/>
        <dsp:cNvSpPr/>
      </dsp:nvSpPr>
      <dsp:spPr>
        <a:xfrm>
          <a:off x="4018815" y="2018468"/>
          <a:ext cx="122661" cy="39621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500" kern="1200"/>
        </a:p>
      </dsp:txBody>
      <dsp:txXfrm>
        <a:off x="4018815" y="2097710"/>
        <a:ext cx="85863" cy="237726"/>
      </dsp:txXfrm>
    </dsp:sp>
    <dsp:sp modelId="{C70F98A8-2A26-4F2A-AE4F-B21BF155DE3A}">
      <dsp:nvSpPr>
        <dsp:cNvPr id="0" name=""/>
        <dsp:cNvSpPr/>
      </dsp:nvSpPr>
      <dsp:spPr>
        <a:xfrm>
          <a:off x="4199336" y="1589542"/>
          <a:ext cx="1437031" cy="1254063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smtClean="0"/>
            <a:t>Sector privado 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smtClean="0"/>
            <a:t>(2 </a:t>
          </a:r>
          <a:r>
            <a:rPr lang="es-ES" sz="1500" kern="1200" dirty="0" err="1" smtClean="0"/>
            <a:t>Perm.s</a:t>
          </a:r>
          <a:r>
            <a:rPr lang="es-ES" sz="1500" kern="1200" dirty="0" smtClean="0"/>
            <a:t>/v)</a:t>
          </a:r>
          <a:endParaRPr lang="es-ES" sz="1500" kern="1200" dirty="0"/>
        </a:p>
      </dsp:txBody>
      <dsp:txXfrm>
        <a:off x="4409784" y="1773195"/>
        <a:ext cx="1016135" cy="886757"/>
      </dsp:txXfrm>
    </dsp:sp>
    <dsp:sp modelId="{BBF7864B-8B44-4BB2-86E0-AFA57DAF148E}">
      <dsp:nvSpPr>
        <dsp:cNvPr id="0" name=""/>
        <dsp:cNvSpPr/>
      </dsp:nvSpPr>
      <dsp:spPr>
        <a:xfrm rot="5400000">
          <a:off x="3177929" y="2779944"/>
          <a:ext cx="218270" cy="39621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500" kern="1200"/>
        </a:p>
      </dsp:txBody>
      <dsp:txXfrm>
        <a:off x="3210670" y="2826446"/>
        <a:ext cx="152789" cy="237726"/>
      </dsp:txXfrm>
    </dsp:sp>
    <dsp:sp modelId="{CDAFE9D3-4655-4326-8CD4-258CCC5B46AF}">
      <dsp:nvSpPr>
        <dsp:cNvPr id="0" name=""/>
        <dsp:cNvSpPr/>
      </dsp:nvSpPr>
      <dsp:spPr>
        <a:xfrm>
          <a:off x="2626372" y="3190142"/>
          <a:ext cx="1321384" cy="1314439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smtClean="0"/>
            <a:t>CCAA adheridas (1)</a:t>
          </a:r>
          <a:endParaRPr lang="es-ES" sz="1500" kern="1200" dirty="0"/>
        </a:p>
      </dsp:txBody>
      <dsp:txXfrm>
        <a:off x="2819884" y="3382637"/>
        <a:ext cx="934360" cy="929449"/>
      </dsp:txXfrm>
    </dsp:sp>
    <dsp:sp modelId="{BE7C8A9D-900E-41A6-AB53-63DBEA5C8CDB}">
      <dsp:nvSpPr>
        <dsp:cNvPr id="0" name=""/>
        <dsp:cNvSpPr/>
      </dsp:nvSpPr>
      <dsp:spPr>
        <a:xfrm rot="10800000">
          <a:off x="2391197" y="2018468"/>
          <a:ext cx="151955" cy="39621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500" kern="1200"/>
        </a:p>
      </dsp:txBody>
      <dsp:txXfrm rot="10800000">
        <a:off x="2436783" y="2097710"/>
        <a:ext cx="106369" cy="237726"/>
      </dsp:txXfrm>
    </dsp:sp>
    <dsp:sp modelId="{6B9E40B3-076A-42AF-9F18-93176875CA74}">
      <dsp:nvSpPr>
        <dsp:cNvPr id="0" name=""/>
        <dsp:cNvSpPr/>
      </dsp:nvSpPr>
      <dsp:spPr>
        <a:xfrm>
          <a:off x="993031" y="1661209"/>
          <a:ext cx="1326488" cy="1110728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smtClean="0"/>
            <a:t>EELL (1+1)</a:t>
          </a:r>
          <a:endParaRPr lang="es-ES" sz="1500" kern="1200" dirty="0"/>
        </a:p>
      </dsp:txBody>
      <dsp:txXfrm>
        <a:off x="1187291" y="1823871"/>
        <a:ext cx="937968" cy="78540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E58FB6-4468-45D1-B7D4-5598F5F2152E}">
      <dsp:nvSpPr>
        <dsp:cNvPr id="0" name=""/>
        <dsp:cNvSpPr/>
      </dsp:nvSpPr>
      <dsp:spPr>
        <a:xfrm>
          <a:off x="5040233" y="1958102"/>
          <a:ext cx="2393235" cy="2393235"/>
        </a:xfrm>
        <a:prstGeom prst="gear9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Pleno</a:t>
          </a:r>
          <a:endParaRPr lang="es-ES" sz="1700" kern="1200" dirty="0"/>
        </a:p>
      </dsp:txBody>
      <dsp:txXfrm>
        <a:off x="5521380" y="2518706"/>
        <a:ext cx="1430941" cy="1230172"/>
      </dsp:txXfrm>
    </dsp:sp>
    <dsp:sp modelId="{BC667ACB-A0D7-46C9-B7B3-B08138CFE554}">
      <dsp:nvSpPr>
        <dsp:cNvPr id="0" name=""/>
        <dsp:cNvSpPr/>
      </dsp:nvSpPr>
      <dsp:spPr>
        <a:xfrm>
          <a:off x="3647804" y="1392428"/>
          <a:ext cx="1740535" cy="1740535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Unidad Técnica</a:t>
          </a:r>
          <a:endParaRPr lang="es-ES" sz="1700" kern="1200" dirty="0"/>
        </a:p>
      </dsp:txBody>
      <dsp:txXfrm>
        <a:off x="4085989" y="1833261"/>
        <a:ext cx="864165" cy="858869"/>
      </dsp:txXfrm>
    </dsp:sp>
    <dsp:sp modelId="{D92403BE-FA5E-4218-80F8-73C5758CAC59}">
      <dsp:nvSpPr>
        <dsp:cNvPr id="0" name=""/>
        <dsp:cNvSpPr/>
      </dsp:nvSpPr>
      <dsp:spPr>
        <a:xfrm rot="20700000">
          <a:off x="4622682" y="191636"/>
          <a:ext cx="1705369" cy="1705369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División de Evaluación</a:t>
          </a:r>
          <a:endParaRPr lang="es-ES" sz="1700" kern="1200" dirty="0"/>
        </a:p>
      </dsp:txBody>
      <dsp:txXfrm rot="-20700000">
        <a:off x="4996719" y="565673"/>
        <a:ext cx="957294" cy="957294"/>
      </dsp:txXfrm>
    </dsp:sp>
    <dsp:sp modelId="{4EE8B6D9-2F54-4B23-800E-2F7CEF8D1D92}">
      <dsp:nvSpPr>
        <dsp:cNvPr id="0" name=""/>
        <dsp:cNvSpPr/>
      </dsp:nvSpPr>
      <dsp:spPr>
        <a:xfrm>
          <a:off x="4857933" y="1595986"/>
          <a:ext cx="3063341" cy="3063341"/>
        </a:xfrm>
        <a:prstGeom prst="circularArrow">
          <a:avLst>
            <a:gd name="adj1" fmla="val 4687"/>
            <a:gd name="adj2" fmla="val 299029"/>
            <a:gd name="adj3" fmla="val 2519837"/>
            <a:gd name="adj4" fmla="val 15853391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D8D472-35A1-453E-AE89-A142027836C5}">
      <dsp:nvSpPr>
        <dsp:cNvPr id="0" name=""/>
        <dsp:cNvSpPr/>
      </dsp:nvSpPr>
      <dsp:spPr>
        <a:xfrm>
          <a:off x="3339559" y="1006639"/>
          <a:ext cx="2225709" cy="2225709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03C8BF-607E-4B40-9D99-97DA77F2D1DE}">
      <dsp:nvSpPr>
        <dsp:cNvPr id="0" name=""/>
        <dsp:cNvSpPr/>
      </dsp:nvSpPr>
      <dsp:spPr>
        <a:xfrm>
          <a:off x="4228212" y="-182577"/>
          <a:ext cx="2399762" cy="2399762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List2">
  <dgm:title val=""/>
  <dgm:desc val=""/>
  <dgm:catLst>
    <dgm:cat type="list" pri="11000"/>
    <dgm:cat type="picture" pri="24000"/>
    <dgm:cat type="pictureconvert" pri="2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bkgdShp" refType="w"/>
      <dgm:constr type="h" for="ch" forName="bkgdShp" refType="h" fact="0.45"/>
      <dgm:constr type="t" for="ch" forName="bkgdShp"/>
      <dgm:constr type="w" for="ch" forName="linComp" refType="w" fact="0.94"/>
      <dgm:constr type="h" for="ch" forName="linComp" refType="h"/>
      <dgm:constr type="ctrX" for="ch" forName="linComp" refType="w" fact="0.5"/>
    </dgm:constrLst>
    <dgm:ruleLst/>
    <dgm:choose name="Name1">
      <dgm:if name="Name2" axis="ch" ptType="node" func="cnt" op="gte" val="1">
        <dgm:layoutNode name="bkgdShp" styleLbl="alignAccFollow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linComp">
          <dgm:choose name="Name3">
            <dgm:if name="Name4" func="var" arg="dir" op="equ" val="norm">
              <dgm:alg type="lin"/>
            </dgm:if>
            <dgm:else name="Name5">
              <dgm:alg type="lin">
                <dgm:param type="linDir" val="from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w" for="ch" forName="compNode" refType="w"/>
            <dgm:constr type="h" for="ch" forName="compNode" refType="h"/>
            <dgm:constr type="w" for="ch" ptType="sibTrans" refType="w" refFor="ch" refForName="compNode" fact="0.1"/>
            <dgm:constr type="h" for="ch" ptType="sibTrans" op="equ"/>
            <dgm:constr type="h" for="ch" forName="compNode" op="equ"/>
            <dgm:constr type="primFontSz" for="des" forName="node" op="equ"/>
          </dgm:constrLst>
          <dgm:ruleLst/>
          <dgm:forEach name="nodesForEach" axis="ch" ptType="node">
            <dgm:layoutNode name="compNode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node" refType="w"/>
                <dgm:constr type="h" for="ch" forName="node" refType="h" fact="0.55"/>
                <dgm:constr type="b" for="ch" forName="node" refType="h"/>
                <dgm:constr type="w" for="ch" forName="invisiNode" refType="w" fact="0.75"/>
                <dgm:constr type="h" for="ch" forName="invisiNode" refType="h" fact="0.06"/>
                <dgm:constr type="t" for="ch" forName="invisiNode"/>
                <dgm:constr type="w" for="ch" forName="imagNode" refType="w"/>
                <dgm:constr type="h" for="ch" forName="imagNode" refType="h" fact="0.33"/>
                <dgm:constr type="ctrX" for="ch" forName="imagNode" refType="w" fact="0.5"/>
                <dgm:constr type="t" for="ch" forName="imagNode" refType="h" fact="0.06"/>
              </dgm:constrLst>
              <dgm:ruleLst/>
              <dgm:layoutNode name="node" styleLbl="node1">
                <dgm:varLst>
                  <dgm:bulletEnabled val="1"/>
                </dgm:varLst>
                <dgm:alg type="tx">
                  <dgm:param type="txAnchorVert" val="t"/>
                </dgm:alg>
                <dgm:shape xmlns:r="http://schemas.openxmlformats.org/officeDocument/2006/relationships" rot="180" type="round2Same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primFontSz" val="65"/>
                </dgm:constrLst>
                <dgm:ruleLst>
                  <dgm:rule type="primFontSz" val="5" fact="NaN" max="NaN"/>
                </dgm:ruleLst>
              </dgm:layoutNode>
              <dgm:layoutNode name="invisiNode">
                <dgm:alg type="sp"/>
                <dgm:shape xmlns:r="http://schemas.openxmlformats.org/officeDocument/2006/relationships" type="roundRect" r:blip="" hideGeom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  <dgm:layoutNode name="imagNode" styleLbl="fgImgPlace1">
                <dgm:alg type="sp"/>
                <dgm:shape xmlns:r="http://schemas.openxmlformats.org/officeDocument/2006/relationships" type="roundRect" r:blip="" zOrderOff="-2" blipPhldr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</dgm:layoutNode>
            <dgm:forEach name="sibTransForEach" axis="followSib" ptType="sibTrans" cnt="1">
              <dgm:layoutNode name="sibTrans">
                <dgm:alg type="sp"/>
                <dgm:shape xmlns:r="http://schemas.openxmlformats.org/officeDocument/2006/relationships" type="rect" r:blip="" hideGeom="1">
                  <dgm:adjLst/>
                </dgm:shape>
                <dgm:presOf axis="self"/>
                <dgm:constrLst/>
                <dgm:ruleLst/>
              </dgm:layoutNode>
            </dgm:forEach>
          </dgm:forEach>
        </dgm:layoutNode>
      </dgm:if>
      <dgm:else name="Name6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1CE5F8-4A8F-4BC8-A6AD-D54810179A00}" type="datetimeFigureOut">
              <a:rPr lang="es-ES" smtClean="0"/>
              <a:t>10/11/2021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9838"/>
            <a:ext cx="59563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768" y="4777196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1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E215CE-241D-4685-AC7B-0E39D780C36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46230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7.pn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diagramLayout" Target="../diagrams/layout8.xml"/><Relationship Id="rId7" Type="http://schemas.openxmlformats.org/officeDocument/2006/relationships/image" Target="../media/image8.pn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11" Type="http://schemas.openxmlformats.org/officeDocument/2006/relationships/image" Target="../media/image7.png"/><Relationship Id="rId5" Type="http://schemas.openxmlformats.org/officeDocument/2006/relationships/diagramColors" Target="../diagrams/colors8.xml"/><Relationship Id="rId10" Type="http://schemas.openxmlformats.org/officeDocument/2006/relationships/image" Target="../media/image11.png"/><Relationship Id="rId4" Type="http://schemas.openxmlformats.org/officeDocument/2006/relationships/diagramQuickStyle" Target="../diagrams/quickStyle8.xml"/><Relationship Id="rId9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12" Type="http://schemas.openxmlformats.org/officeDocument/2006/relationships/hyperlink" Target="https://www.hacienda.gob.es/RSC/OIReScon/estudios-guias-protocolos/guia-basica-plan-recuperacion.pdf" TargetMode="Externa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5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1192" y="673331"/>
            <a:ext cx="11029616" cy="1455915"/>
          </a:xfrm>
        </p:spPr>
        <p:txBody>
          <a:bodyPr anchor="ctr">
            <a:noAutofit/>
          </a:bodyPr>
          <a:lstStyle/>
          <a:p>
            <a:pPr algn="ctr"/>
            <a:r>
              <a:rPr lang="es-ES" sz="1400" b="1" dirty="0" smtClean="0"/>
              <a:t>I congreso internacional “EL DESAFÍO DE LA RECUPERACIÓN Y EL PAPEL DE LA CONTRACIÓN </a:t>
            </a:r>
            <a:r>
              <a:rPr lang="es-ES" sz="1400" b="1" dirty="0" smtClean="0"/>
              <a:t>PÚBLICA”.</a:t>
            </a:r>
            <a:r>
              <a:rPr lang="es-ES" sz="2400" b="1" dirty="0" smtClean="0"/>
              <a:t/>
            </a:r>
            <a:br>
              <a:rPr lang="es-ES" sz="2400" b="1" dirty="0" smtClean="0"/>
            </a:br>
            <a:r>
              <a:rPr lang="es-ES" sz="2200" b="1" dirty="0" smtClean="0"/>
              <a:t>LA COLABORACIÓN PÚBLICO PRIVADA COMO HERRAMIENTA PARA LA RECUPERACIÓN: MOVILIZAR INVERSIONES.</a:t>
            </a:r>
            <a:r>
              <a:rPr lang="es-ES" sz="2400" b="1" dirty="0" smtClean="0"/>
              <a:t/>
            </a:r>
            <a:br>
              <a:rPr lang="es-ES" sz="2400" b="1" dirty="0" smtClean="0"/>
            </a:br>
            <a:endParaRPr lang="es-ES" sz="2400" b="1" dirty="0"/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581192" y="3876292"/>
            <a:ext cx="11029615" cy="1982507"/>
          </a:xfrm>
        </p:spPr>
        <p:txBody>
          <a:bodyPr/>
          <a:lstStyle/>
          <a:p>
            <a:pPr marL="0" indent="0">
              <a:buNone/>
            </a:pPr>
            <a:r>
              <a:rPr lang="es-ES" dirty="0" smtClean="0"/>
              <a:t>Francisco Javier García Ruiz</a:t>
            </a:r>
          </a:p>
          <a:p>
            <a:pPr marL="0" indent="0">
              <a:buNone/>
            </a:pPr>
            <a:r>
              <a:rPr lang="es-ES" i="1" dirty="0" smtClean="0"/>
              <a:t>Vocal de la División de Evaluación de los Contratos de Concesión</a:t>
            </a:r>
          </a:p>
          <a:p>
            <a:pPr marL="0" indent="0">
              <a:buNone/>
            </a:pPr>
            <a:r>
              <a:rPr lang="es-ES" i="1" dirty="0" smtClean="0"/>
              <a:t>Oficina Independiente de Regulación y Supervisión de la Contratación (</a:t>
            </a:r>
            <a:r>
              <a:rPr lang="es-ES" i="1" dirty="0" err="1" smtClean="0"/>
              <a:t>OIReScon</a:t>
            </a:r>
            <a:r>
              <a:rPr lang="es-ES" i="1" dirty="0" smtClean="0"/>
              <a:t>)</a:t>
            </a:r>
          </a:p>
          <a:p>
            <a:pPr marL="0" indent="0">
              <a:buNone/>
            </a:pPr>
            <a:r>
              <a:rPr lang="es-ES" i="1" dirty="0" smtClean="0"/>
              <a:t>11 de noviembre de 2021</a:t>
            </a:r>
            <a:endParaRPr lang="es-ES" i="1" dirty="0"/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6265930"/>
              </p:ext>
            </p:extLst>
          </p:nvPr>
        </p:nvGraphicFramePr>
        <p:xfrm>
          <a:off x="425532" y="2428690"/>
          <a:ext cx="11288684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88684">
                  <a:extLst>
                    <a:ext uri="{9D8B030D-6E8A-4147-A177-3AD203B41FA5}">
                      <a16:colId xmlns:a16="http://schemas.microsoft.com/office/drawing/2014/main" val="2894719026"/>
                    </a:ext>
                  </a:extLst>
                </a:gridCol>
              </a:tblGrid>
              <a:tr h="73152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</a:pPr>
                      <a:endParaRPr lang="es-ES" sz="900" b="1" dirty="0" smtClean="0"/>
                    </a:p>
                    <a:p>
                      <a:pPr algn="ctr">
                        <a:spcBef>
                          <a:spcPts val="0"/>
                        </a:spcBef>
                      </a:pPr>
                      <a:r>
                        <a:rPr lang="es-ES" sz="2200" b="1" dirty="0" smtClean="0"/>
                        <a:t>EL PAPEL DE LA OFICINA NACIONAL DE EVALUACIÓN (ONE)</a:t>
                      </a:r>
                      <a:endParaRPr lang="es-ES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88315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0727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99665" y="535694"/>
            <a:ext cx="11029616" cy="988332"/>
          </a:xfrm>
        </p:spPr>
        <p:txBody>
          <a:bodyPr/>
          <a:lstStyle/>
          <a:p>
            <a:r>
              <a:rPr lang="es-ES" dirty="0"/>
              <a:t>3</a:t>
            </a:r>
            <a:r>
              <a:rPr lang="es-ES" dirty="0" smtClean="0"/>
              <a:t>. </a:t>
            </a:r>
            <a:r>
              <a:rPr lang="es-ES" dirty="0"/>
              <a:t>El papel de </a:t>
            </a:r>
            <a:r>
              <a:rPr lang="es-ES" dirty="0" smtClean="0"/>
              <a:t>la Oficina </a:t>
            </a:r>
            <a:r>
              <a:rPr lang="es-ES" dirty="0"/>
              <a:t>Nacional de Evaluación.</a:t>
            </a:r>
          </a:p>
        </p:txBody>
      </p:sp>
      <p:graphicFrame>
        <p:nvGraphicFramePr>
          <p:cNvPr id="14" name="Marcador de contenido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6138025"/>
              </p:ext>
            </p:extLst>
          </p:nvPr>
        </p:nvGraphicFramePr>
        <p:xfrm>
          <a:off x="1333789" y="2213407"/>
          <a:ext cx="10147012" cy="43037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549954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01706"/>
          </a:xfrm>
        </p:spPr>
        <p:txBody>
          <a:bodyPr/>
          <a:lstStyle/>
          <a:p>
            <a:r>
              <a:rPr lang="es-ES" dirty="0" smtClean="0">
                <a:solidFill>
                  <a:prstClr val="white"/>
                </a:solidFill>
              </a:rPr>
              <a:t>3. </a:t>
            </a:r>
            <a:r>
              <a:rPr lang="es-ES" dirty="0">
                <a:solidFill>
                  <a:prstClr val="white"/>
                </a:solidFill>
              </a:rPr>
              <a:t>El papel de </a:t>
            </a:r>
            <a:r>
              <a:rPr lang="es-ES" dirty="0" smtClean="0">
                <a:solidFill>
                  <a:prstClr val="white"/>
                </a:solidFill>
              </a:rPr>
              <a:t>la Oficina </a:t>
            </a:r>
            <a:r>
              <a:rPr lang="es-ES" dirty="0">
                <a:solidFill>
                  <a:prstClr val="white"/>
                </a:solidFill>
              </a:rPr>
              <a:t>Nacional de </a:t>
            </a:r>
            <a:r>
              <a:rPr lang="es-ES" dirty="0" smtClean="0">
                <a:solidFill>
                  <a:prstClr val="white"/>
                </a:solidFill>
              </a:rPr>
              <a:t>Evaluación.</a:t>
            </a:r>
            <a:br>
              <a:rPr lang="es-ES" dirty="0" smtClean="0">
                <a:solidFill>
                  <a:prstClr val="white"/>
                </a:solidFill>
              </a:rPr>
            </a:b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81192" y="1903615"/>
            <a:ext cx="11029615" cy="4854631"/>
          </a:xfrm>
        </p:spPr>
        <p:txBody>
          <a:bodyPr>
            <a:normAutofit lnSpcReduction="10000"/>
          </a:bodyPr>
          <a:lstStyle/>
          <a:p>
            <a:pPr marL="0" lvl="1" indent="0" algn="just">
              <a:lnSpc>
                <a:spcPct val="90000"/>
              </a:lnSpc>
              <a:buNone/>
            </a:pPr>
            <a:r>
              <a:rPr lang="es-ES" sz="1700" b="1" u="sng" dirty="0">
                <a:solidFill>
                  <a:srgbClr val="002060"/>
                </a:solidFill>
              </a:rPr>
              <a:t>Ámbito de actuación: </a:t>
            </a:r>
            <a:r>
              <a:rPr lang="es-ES" sz="1700" b="1" u="sng" dirty="0" smtClean="0">
                <a:solidFill>
                  <a:srgbClr val="002060"/>
                </a:solidFill>
              </a:rPr>
              <a:t> artículo 333.3 LCSP</a:t>
            </a:r>
            <a:endParaRPr lang="es-ES" sz="1700" b="1" u="sng" dirty="0">
              <a:solidFill>
                <a:srgbClr val="002060"/>
              </a:solidFill>
            </a:endParaRPr>
          </a:p>
          <a:p>
            <a:pPr marL="0" lvl="1" algn="just"/>
            <a:r>
              <a:rPr lang="es-ES" sz="1700" b="1" u="sng" dirty="0" smtClean="0">
                <a:solidFill>
                  <a:srgbClr val="002060"/>
                </a:solidFill>
              </a:rPr>
              <a:t>Objetivo</a:t>
            </a:r>
            <a:endParaRPr lang="es-ES" sz="1700" b="1" u="sng" dirty="0">
              <a:solidFill>
                <a:srgbClr val="002060"/>
              </a:solidFill>
            </a:endParaRPr>
          </a:p>
          <a:p>
            <a:pPr lvl="1" algn="just">
              <a:buClr>
                <a:srgbClr val="4590B8"/>
              </a:buClr>
              <a:buFont typeface="Wingdings" panose="05000000000000000000" pitchFamily="2" charset="2"/>
              <a:buChar char="§"/>
            </a:pPr>
            <a:r>
              <a:rPr lang="es-ES" sz="1500" dirty="0">
                <a:solidFill>
                  <a:srgbClr val="3D3D3D"/>
                </a:solidFill>
              </a:rPr>
              <a:t>Contratos de concesión de obras y de concesiones de servicios:</a:t>
            </a:r>
          </a:p>
          <a:p>
            <a:pPr marL="936900" lvl="2" indent="-342900" algn="just">
              <a:buClr>
                <a:srgbClr val="4590B8"/>
              </a:buClr>
              <a:buFont typeface="+mj-lt"/>
              <a:buAutoNum type="alphaLcParenR"/>
            </a:pPr>
            <a:r>
              <a:rPr lang="es-ES" sz="1500" dirty="0">
                <a:solidFill>
                  <a:srgbClr val="3D3D3D"/>
                </a:solidFill>
              </a:rPr>
              <a:t>Cuando se realicen </a:t>
            </a:r>
            <a:r>
              <a:rPr lang="es-ES" sz="1500" b="1" dirty="0">
                <a:solidFill>
                  <a:srgbClr val="0070C0"/>
                </a:solidFill>
              </a:rPr>
              <a:t>aportaciones públicas a la construcción o a la explotación</a:t>
            </a:r>
            <a:r>
              <a:rPr lang="es-ES" sz="2000" b="1" dirty="0">
                <a:solidFill>
                  <a:srgbClr val="0070C0"/>
                </a:solidFill>
              </a:rPr>
              <a:t> </a:t>
            </a:r>
            <a:r>
              <a:rPr lang="es-ES" sz="1500" dirty="0">
                <a:solidFill>
                  <a:srgbClr val="3D3D3D"/>
                </a:solidFill>
              </a:rPr>
              <a:t>de la concesión, así como </a:t>
            </a:r>
            <a:r>
              <a:rPr lang="es-ES" sz="1500" b="1" dirty="0">
                <a:solidFill>
                  <a:srgbClr val="0070C0"/>
                </a:solidFill>
              </a:rPr>
              <a:t>cualquier medida de apoyo a la financiación</a:t>
            </a:r>
            <a:r>
              <a:rPr lang="es-ES" sz="1500" dirty="0">
                <a:solidFill>
                  <a:srgbClr val="FF0000"/>
                </a:solidFill>
              </a:rPr>
              <a:t> </a:t>
            </a:r>
            <a:r>
              <a:rPr lang="es-ES" sz="1500" dirty="0">
                <a:solidFill>
                  <a:srgbClr val="3D3D3D"/>
                </a:solidFill>
              </a:rPr>
              <a:t>del concesionario.</a:t>
            </a:r>
          </a:p>
          <a:p>
            <a:pPr marL="936900" lvl="2" indent="-342900" algn="just">
              <a:buClr>
                <a:srgbClr val="4590B8"/>
              </a:buClr>
              <a:buFont typeface="+mj-lt"/>
              <a:buAutoNum type="alphaLcParenR"/>
            </a:pPr>
            <a:r>
              <a:rPr lang="es-ES" sz="1500" b="1" dirty="0">
                <a:solidFill>
                  <a:srgbClr val="0070C0"/>
                </a:solidFill>
              </a:rPr>
              <a:t>Cuando la tarifa sea asumida total o parcialmente</a:t>
            </a:r>
            <a:r>
              <a:rPr lang="es-ES" sz="1500" dirty="0">
                <a:solidFill>
                  <a:srgbClr val="FF0000"/>
                </a:solidFill>
              </a:rPr>
              <a:t> </a:t>
            </a:r>
            <a:r>
              <a:rPr lang="es-ES" sz="1500" dirty="0">
                <a:solidFill>
                  <a:srgbClr val="3D3D3D"/>
                </a:solidFill>
              </a:rPr>
              <a:t>por el poder adjudicador concedente, cuando el importe de las obras o los gastos de primer establecimiento superen un millón de euros.</a:t>
            </a:r>
          </a:p>
          <a:p>
            <a:pPr lvl="1" algn="just">
              <a:buClr>
                <a:srgbClr val="4590B8"/>
              </a:buClr>
              <a:buFont typeface="Wingdings" panose="05000000000000000000" pitchFamily="2" charset="2"/>
              <a:buChar char="§"/>
            </a:pPr>
            <a:r>
              <a:rPr lang="es-ES" sz="1500" dirty="0">
                <a:solidFill>
                  <a:srgbClr val="3D3D3D"/>
                </a:solidFill>
              </a:rPr>
              <a:t>Informará los </a:t>
            </a:r>
            <a:r>
              <a:rPr lang="es-ES" sz="1500" b="1" dirty="0">
                <a:solidFill>
                  <a:srgbClr val="0070C0"/>
                </a:solidFill>
              </a:rPr>
              <a:t>acuerdos de restablecimiento del equilibrio del contrato </a:t>
            </a:r>
            <a:r>
              <a:rPr lang="es-ES" sz="1500" dirty="0">
                <a:solidFill>
                  <a:srgbClr val="3D3D3D"/>
                </a:solidFill>
              </a:rPr>
              <a:t>respecto de las concesiones de obras y concesiones de servicios que hayan sido informadas previamente o que, sin haber sido informadas, supongan la incorporación en el contrato de alguno de los elementos previstos en estas.</a:t>
            </a:r>
          </a:p>
          <a:p>
            <a:pPr marL="0" lvl="1" algn="just"/>
            <a:r>
              <a:rPr lang="es-ES" sz="1700" b="1" u="sng" dirty="0" smtClean="0">
                <a:solidFill>
                  <a:srgbClr val="002060"/>
                </a:solidFill>
              </a:rPr>
              <a:t>Subjetivo </a:t>
            </a:r>
            <a:endParaRPr lang="es-ES" sz="1700" b="1" u="sng" dirty="0">
              <a:solidFill>
                <a:srgbClr val="002060"/>
              </a:solidFill>
            </a:endParaRPr>
          </a:p>
          <a:p>
            <a:pPr lvl="1" algn="just">
              <a:buClr>
                <a:srgbClr val="4590B8"/>
              </a:buClr>
              <a:buFont typeface="Wingdings" panose="05000000000000000000" pitchFamily="2" charset="2"/>
              <a:buChar char="§"/>
            </a:pPr>
            <a:r>
              <a:rPr lang="es-ES" sz="1500" dirty="0">
                <a:solidFill>
                  <a:srgbClr val="3D3D3D"/>
                </a:solidFill>
              </a:rPr>
              <a:t>Contratos de concesión de obras y de concesión de servicios a celebrar por los poderes adjudicadores y entidades adjudicadoras, así como por otros entes, organismos y entidades dependientes de la </a:t>
            </a:r>
            <a:r>
              <a:rPr lang="es-ES" sz="1500" b="1" dirty="0">
                <a:solidFill>
                  <a:srgbClr val="0070C0"/>
                </a:solidFill>
              </a:rPr>
              <a:t>Administración General del Estado y de las Corporaciones Locales.</a:t>
            </a:r>
          </a:p>
          <a:p>
            <a:pPr lvl="1" algn="just">
              <a:buClr>
                <a:srgbClr val="4590B8"/>
              </a:buClr>
              <a:buFont typeface="Wingdings" panose="05000000000000000000" pitchFamily="2" charset="2"/>
              <a:buChar char="§"/>
            </a:pPr>
            <a:r>
              <a:rPr lang="es-ES" sz="1500" dirty="0">
                <a:solidFill>
                  <a:srgbClr val="3D3D3D"/>
                </a:solidFill>
              </a:rPr>
              <a:t>Cada </a:t>
            </a:r>
            <a:r>
              <a:rPr lang="es-ES" sz="1500" b="1" dirty="0">
                <a:solidFill>
                  <a:srgbClr val="0070C0"/>
                </a:solidFill>
              </a:rPr>
              <a:t>Comunidad Autónoma </a:t>
            </a:r>
            <a:r>
              <a:rPr lang="es-ES" sz="1500" dirty="0">
                <a:solidFill>
                  <a:srgbClr val="3D3D3D"/>
                </a:solidFill>
              </a:rPr>
              <a:t>podrá adherirse a la </a:t>
            </a:r>
            <a:r>
              <a:rPr lang="es-ES" sz="1500" dirty="0" smtClean="0">
                <a:solidFill>
                  <a:srgbClr val="3D3D3D"/>
                </a:solidFill>
              </a:rPr>
              <a:t>ONE para </a:t>
            </a:r>
            <a:r>
              <a:rPr lang="es-ES" sz="1500" dirty="0">
                <a:solidFill>
                  <a:srgbClr val="3D3D3D"/>
                </a:solidFill>
              </a:rPr>
              <a:t>que realice dichos informes o si hubiera creado un órgano u organismo equivalente solicitará estos informes preceptivos al mismo cuando afecte a sus contratos de concesión.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86337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8870449" cy="74987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1192" y="465513"/>
            <a:ext cx="11029616" cy="1047403"/>
          </a:xfrm>
        </p:spPr>
        <p:txBody>
          <a:bodyPr/>
          <a:lstStyle/>
          <a:p>
            <a:r>
              <a:rPr lang="es-ES" dirty="0">
                <a:solidFill>
                  <a:prstClr val="white"/>
                </a:solidFill>
              </a:rPr>
              <a:t>3</a:t>
            </a:r>
            <a:r>
              <a:rPr lang="es-ES" dirty="0" smtClean="0">
                <a:solidFill>
                  <a:prstClr val="white"/>
                </a:solidFill>
              </a:rPr>
              <a:t>. </a:t>
            </a:r>
            <a:r>
              <a:rPr lang="es-ES" dirty="0">
                <a:solidFill>
                  <a:prstClr val="white"/>
                </a:solidFill>
              </a:rPr>
              <a:t>El papel de </a:t>
            </a:r>
            <a:r>
              <a:rPr lang="es-ES" dirty="0" smtClean="0">
                <a:solidFill>
                  <a:prstClr val="white"/>
                </a:solidFill>
              </a:rPr>
              <a:t>la Oficina </a:t>
            </a:r>
            <a:r>
              <a:rPr lang="es-ES" dirty="0">
                <a:solidFill>
                  <a:prstClr val="white"/>
                </a:solidFill>
              </a:rPr>
              <a:t>Nacional de Evaluación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81192" y="1953491"/>
            <a:ext cx="11029615" cy="4746567"/>
          </a:xfrm>
        </p:spPr>
        <p:txBody>
          <a:bodyPr>
            <a:normAutofit lnSpcReduction="10000"/>
          </a:bodyPr>
          <a:lstStyle/>
          <a:p>
            <a:pPr marL="0" lvl="1" algn="just"/>
            <a:r>
              <a:rPr lang="es-ES" sz="1700" b="1" u="sng" dirty="0">
                <a:solidFill>
                  <a:srgbClr val="002060"/>
                </a:solidFill>
              </a:rPr>
              <a:t>Situación diferentes Comunidades Autónomas:</a:t>
            </a:r>
          </a:p>
          <a:p>
            <a:pPr lvl="2">
              <a:spcAft>
                <a:spcPts val="200"/>
              </a:spcAft>
              <a:buClr>
                <a:srgbClr val="4590B8"/>
              </a:buClr>
              <a:buFont typeface="Wingdings" panose="05000000000000000000" pitchFamily="2" charset="2"/>
              <a:buChar char="§"/>
            </a:pPr>
            <a:r>
              <a:rPr lang="es-ES" sz="1500" b="1" dirty="0" smtClean="0">
                <a:solidFill>
                  <a:schemeClr val="accent3">
                    <a:lumMod val="50000"/>
                  </a:schemeClr>
                </a:solidFill>
              </a:rPr>
              <a:t>ANDALUCÍA</a:t>
            </a:r>
            <a:r>
              <a:rPr lang="es-ES" sz="1500" b="1" dirty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s-ES" sz="1500" dirty="0">
                <a:solidFill>
                  <a:srgbClr val="3D3D3D"/>
                </a:solidFill>
              </a:rPr>
              <a:t>Oficina Andaluza de Evaluación Financiera.</a:t>
            </a:r>
          </a:p>
          <a:p>
            <a:pPr marL="972000" lvl="3" indent="0">
              <a:spcAft>
                <a:spcPts val="200"/>
              </a:spcAft>
              <a:buClr>
                <a:srgbClr val="4590B8"/>
              </a:buClr>
              <a:buNone/>
            </a:pPr>
            <a:r>
              <a:rPr lang="es-ES" sz="1300" dirty="0">
                <a:solidFill>
                  <a:srgbClr val="3D3D3D"/>
                </a:solidFill>
              </a:rPr>
              <a:t>Decreto 168/2017, de 24 de octubre</a:t>
            </a:r>
          </a:p>
          <a:p>
            <a:pPr lvl="2">
              <a:spcAft>
                <a:spcPts val="200"/>
              </a:spcAft>
              <a:buClr>
                <a:srgbClr val="4590B8"/>
              </a:buClr>
              <a:buFont typeface="Wingdings" panose="05000000000000000000" pitchFamily="2" charset="2"/>
              <a:buChar char="§"/>
            </a:pPr>
            <a:r>
              <a:rPr lang="es-ES" sz="1500" b="1" dirty="0">
                <a:solidFill>
                  <a:schemeClr val="accent3">
                    <a:lumMod val="50000"/>
                  </a:schemeClr>
                </a:solidFill>
              </a:rPr>
              <a:t>CATALUÑA: </a:t>
            </a:r>
            <a:r>
              <a:rPr lang="es-ES" sz="1500" dirty="0">
                <a:solidFill>
                  <a:srgbClr val="3D3D3D"/>
                </a:solidFill>
              </a:rPr>
              <a:t>Oficina de Evaluación de </a:t>
            </a:r>
            <a:r>
              <a:rPr lang="es-ES" sz="1500" dirty="0" err="1">
                <a:solidFill>
                  <a:srgbClr val="3D3D3D"/>
                </a:solidFill>
              </a:rPr>
              <a:t>Partenariados</a:t>
            </a:r>
            <a:r>
              <a:rPr lang="es-ES" sz="1500" dirty="0">
                <a:solidFill>
                  <a:srgbClr val="3D3D3D"/>
                </a:solidFill>
              </a:rPr>
              <a:t> Públicos Privados, perteneciente a su Junta Consultiva de Contratación Administrativa.</a:t>
            </a:r>
          </a:p>
          <a:p>
            <a:pPr marL="972000" lvl="3" indent="0">
              <a:spcAft>
                <a:spcPts val="200"/>
              </a:spcAft>
              <a:buClr>
                <a:srgbClr val="4590B8"/>
              </a:buClr>
              <a:buNone/>
            </a:pPr>
            <a:r>
              <a:rPr lang="es-ES" sz="1300" dirty="0">
                <a:solidFill>
                  <a:srgbClr val="3D3D3D"/>
                </a:solidFill>
              </a:rPr>
              <a:t>Decreto 43/2019, de 25 de febrero.</a:t>
            </a:r>
          </a:p>
          <a:p>
            <a:pPr lvl="2">
              <a:spcAft>
                <a:spcPts val="200"/>
              </a:spcAft>
              <a:buClr>
                <a:srgbClr val="4590B8"/>
              </a:buClr>
              <a:buFont typeface="Wingdings" panose="05000000000000000000" pitchFamily="2" charset="2"/>
              <a:buChar char="§"/>
            </a:pPr>
            <a:r>
              <a:rPr lang="es-ES" sz="1500" b="1" dirty="0" smtClean="0">
                <a:solidFill>
                  <a:schemeClr val="accent3">
                    <a:lumMod val="50000"/>
                  </a:schemeClr>
                </a:solidFill>
              </a:rPr>
              <a:t>NAVARRA: </a:t>
            </a:r>
            <a:r>
              <a:rPr lang="es-ES" sz="1500" dirty="0" smtClean="0">
                <a:solidFill>
                  <a:srgbClr val="3D3D3D"/>
                </a:solidFill>
              </a:rPr>
              <a:t>Sección </a:t>
            </a:r>
            <a:r>
              <a:rPr lang="es-ES" sz="1500" dirty="0">
                <a:solidFill>
                  <a:srgbClr val="3D3D3D"/>
                </a:solidFill>
              </a:rPr>
              <a:t>de la Oficina de Buenas Prácticas y Anticorrupción. </a:t>
            </a:r>
          </a:p>
          <a:p>
            <a:pPr marL="972000" lvl="3" indent="0">
              <a:spcAft>
                <a:spcPts val="200"/>
              </a:spcAft>
              <a:buClr>
                <a:srgbClr val="4590B8"/>
              </a:buClr>
              <a:buNone/>
            </a:pPr>
            <a:r>
              <a:rPr lang="es-ES" sz="1300" dirty="0">
                <a:solidFill>
                  <a:srgbClr val="3D3D3D"/>
                </a:solidFill>
              </a:rPr>
              <a:t>Disposición adicional tercera de la Ley Foral 7/2018, de 17 de mayo. </a:t>
            </a:r>
          </a:p>
          <a:p>
            <a:pPr lvl="2">
              <a:spcAft>
                <a:spcPts val="200"/>
              </a:spcAft>
              <a:buClr>
                <a:srgbClr val="4590B8"/>
              </a:buClr>
              <a:buFont typeface="Wingdings" panose="05000000000000000000" pitchFamily="2" charset="2"/>
              <a:buChar char="§"/>
            </a:pPr>
            <a:r>
              <a:rPr lang="es-ES" sz="1500" b="1" dirty="0" smtClean="0">
                <a:solidFill>
                  <a:schemeClr val="accent3">
                    <a:lumMod val="50000"/>
                  </a:schemeClr>
                </a:solidFill>
              </a:rPr>
              <a:t>MURCIA:  </a:t>
            </a:r>
            <a:r>
              <a:rPr lang="es-ES" sz="1500" dirty="0">
                <a:solidFill>
                  <a:srgbClr val="3D3D3D"/>
                </a:solidFill>
              </a:rPr>
              <a:t>Atribuye la función al Instituto de Crédito y Finanzas de la Región de Murcia.</a:t>
            </a:r>
          </a:p>
          <a:p>
            <a:pPr marL="972000" lvl="3" indent="0">
              <a:spcAft>
                <a:spcPts val="200"/>
              </a:spcAft>
              <a:buClr>
                <a:srgbClr val="4590B8"/>
              </a:buClr>
              <a:buNone/>
            </a:pPr>
            <a:r>
              <a:rPr lang="es-ES" sz="1300" dirty="0">
                <a:solidFill>
                  <a:srgbClr val="3D3D3D"/>
                </a:solidFill>
              </a:rPr>
              <a:t>Artículo 5.1 del Decreto-ley 7/2020, de 18 de junio.</a:t>
            </a:r>
          </a:p>
          <a:p>
            <a:pPr lvl="2">
              <a:spcAft>
                <a:spcPts val="200"/>
              </a:spcAft>
              <a:buClr>
                <a:srgbClr val="4590B8"/>
              </a:buClr>
              <a:buFont typeface="Wingdings" panose="05000000000000000000" pitchFamily="2" charset="2"/>
              <a:buChar char="§"/>
            </a:pPr>
            <a:r>
              <a:rPr lang="es-ES" sz="1500" b="1" dirty="0" smtClean="0">
                <a:solidFill>
                  <a:schemeClr val="accent3">
                    <a:lumMod val="50000"/>
                  </a:schemeClr>
                </a:solidFill>
              </a:rPr>
              <a:t>BALEARES:  </a:t>
            </a:r>
            <a:r>
              <a:rPr lang="es-ES" sz="1500" dirty="0">
                <a:solidFill>
                  <a:srgbClr val="3D3D3D"/>
                </a:solidFill>
              </a:rPr>
              <a:t>Atribuye la función a su Junta Consultiva de Contratación Administrativa. </a:t>
            </a:r>
          </a:p>
          <a:p>
            <a:pPr marL="972000" lvl="3" indent="0">
              <a:spcAft>
                <a:spcPts val="200"/>
              </a:spcAft>
              <a:buClr>
                <a:srgbClr val="4590B8"/>
              </a:buClr>
              <a:buNone/>
            </a:pPr>
            <a:r>
              <a:rPr lang="es-ES" sz="1300" dirty="0">
                <a:solidFill>
                  <a:srgbClr val="3D3D3D"/>
                </a:solidFill>
              </a:rPr>
              <a:t>Disposición final 4.ª del Decreto-ley 3/2021, de 12 de abril.</a:t>
            </a:r>
          </a:p>
          <a:p>
            <a:pPr algn="just"/>
            <a:r>
              <a:rPr lang="es-ES" sz="1600" b="1" u="sng" dirty="0">
                <a:solidFill>
                  <a:srgbClr val="002060"/>
                </a:solidFill>
              </a:rPr>
              <a:t>Coordinación criterios de evaluación: </a:t>
            </a:r>
            <a:r>
              <a:rPr lang="es-ES" sz="1600" i="1" dirty="0" smtClean="0"/>
              <a:t>“Por </a:t>
            </a:r>
            <a:r>
              <a:rPr lang="es-ES" sz="1600" i="1" dirty="0"/>
              <a:t>el Comité de Cooperación en materia de contratación pública se fijarán las directrices apropiadas para asegurar que la elaboración de los informes se realiza con criterios suficientemente homogéneos.” </a:t>
            </a:r>
            <a:r>
              <a:rPr lang="es-ES" sz="1600" i="1" dirty="0" smtClean="0"/>
              <a:t> (art. 333.3 LCSP)</a:t>
            </a:r>
          </a:p>
          <a:p>
            <a:pPr marL="324000" lvl="1" indent="0" algn="just">
              <a:buNone/>
            </a:pPr>
            <a:r>
              <a:rPr lang="es-ES" b="1" i="1" dirty="0" smtClean="0">
                <a:solidFill>
                  <a:schemeClr val="accent3">
                    <a:lumMod val="50000"/>
                  </a:schemeClr>
                </a:solidFill>
              </a:rPr>
              <a:t>La Estrategia Nacional de Contratación Pública (…) </a:t>
            </a:r>
            <a:r>
              <a:rPr lang="es-ES" i="1" dirty="0" smtClean="0"/>
              <a:t>“Contemplará</a:t>
            </a:r>
            <a:r>
              <a:rPr lang="es-ES" i="1" dirty="0"/>
              <a:t>, asimismo, la coherencia de las actuaciones de seguimiento precisas para garantizar la sostenibilidad </a:t>
            </a:r>
            <a:r>
              <a:rPr lang="es-ES" i="1" dirty="0" smtClean="0"/>
              <a:t>financiera </a:t>
            </a:r>
            <a:r>
              <a:rPr lang="es-ES" i="1" dirty="0"/>
              <a:t>de los contratos previstos por el artículo 333, para lo que incluirá las estrategias y metodología adecuada para realizar la evaluación con criterios homogéneos y las reglas que deben informar los acuerdos de establecimiento del equilibrio económico de estos contratos” (art. </a:t>
            </a:r>
            <a:r>
              <a:rPr lang="es-ES" i="1" dirty="0" smtClean="0"/>
              <a:t>334.1.b) </a:t>
            </a:r>
            <a:r>
              <a:rPr lang="es-ES" i="1" dirty="0"/>
              <a:t>LCSP)</a:t>
            </a:r>
          </a:p>
        </p:txBody>
      </p:sp>
    </p:spTree>
    <p:extLst>
      <p:ext uri="{BB962C8B-B14F-4D97-AF65-F5344CB8AC3E}">
        <p14:creationId xmlns:p14="http://schemas.microsoft.com/office/powerpoint/2010/main" val="81364780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8870449" cy="74987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69197"/>
          </a:xfrm>
        </p:spPr>
        <p:txBody>
          <a:bodyPr/>
          <a:lstStyle/>
          <a:p>
            <a:r>
              <a:rPr lang="es-ES" dirty="0" smtClean="0">
                <a:solidFill>
                  <a:prstClr val="white"/>
                </a:solidFill>
              </a:rPr>
              <a:t>3. </a:t>
            </a:r>
            <a:r>
              <a:rPr lang="es-ES" dirty="0">
                <a:solidFill>
                  <a:prstClr val="white"/>
                </a:solidFill>
              </a:rPr>
              <a:t>El papel de </a:t>
            </a:r>
            <a:r>
              <a:rPr lang="es-ES" dirty="0" smtClean="0">
                <a:solidFill>
                  <a:prstClr val="white"/>
                </a:solidFill>
              </a:rPr>
              <a:t>la Oficina </a:t>
            </a:r>
            <a:r>
              <a:rPr lang="es-ES" dirty="0">
                <a:solidFill>
                  <a:prstClr val="white"/>
                </a:solidFill>
              </a:rPr>
              <a:t>Nacional de Evaluación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070675"/>
          </a:xfrm>
        </p:spPr>
        <p:txBody>
          <a:bodyPr/>
          <a:lstStyle/>
          <a:p>
            <a:pPr marL="0" lvl="0" indent="0">
              <a:buClr>
                <a:srgbClr val="4590B8"/>
              </a:buClr>
              <a:buNone/>
            </a:pPr>
            <a:r>
              <a:rPr lang="es-ES" sz="2000" b="1" dirty="0">
                <a:solidFill>
                  <a:srgbClr val="3D3D3D"/>
                </a:solidFill>
              </a:rPr>
              <a:t>Características:</a:t>
            </a:r>
          </a:p>
          <a:p>
            <a:pPr marL="0" lvl="0" indent="0">
              <a:buClr>
                <a:srgbClr val="4590B8"/>
              </a:buClr>
              <a:buNone/>
            </a:pPr>
            <a:endParaRPr lang="es-ES" sz="1600" b="1" dirty="0">
              <a:solidFill>
                <a:srgbClr val="3D3D3D"/>
              </a:solidFill>
            </a:endParaRPr>
          </a:p>
          <a:p>
            <a:pPr lvl="1">
              <a:buClr>
                <a:srgbClr val="4590B8"/>
              </a:buClr>
              <a:buFont typeface="Wingdings" panose="05000000000000000000" pitchFamily="2" charset="2"/>
              <a:buChar char="ü"/>
            </a:pPr>
            <a:r>
              <a:rPr lang="es-ES" b="1" dirty="0">
                <a:solidFill>
                  <a:srgbClr val="0070C0"/>
                </a:solidFill>
              </a:rPr>
              <a:t>Independencia: </a:t>
            </a:r>
            <a:r>
              <a:rPr lang="es-ES" b="1" dirty="0" smtClean="0">
                <a:solidFill>
                  <a:srgbClr val="0070C0"/>
                </a:solidFill>
              </a:rPr>
              <a:t>art. 333.2 LCSP</a:t>
            </a:r>
            <a:endParaRPr lang="es-ES" b="1" dirty="0">
              <a:solidFill>
                <a:srgbClr val="0070C0"/>
              </a:solidFill>
            </a:endParaRPr>
          </a:p>
          <a:p>
            <a:pPr marL="594000" lvl="2" indent="0">
              <a:buClr>
                <a:srgbClr val="4590B8"/>
              </a:buClr>
              <a:buNone/>
            </a:pPr>
            <a:r>
              <a:rPr lang="es-ES" sz="1600" dirty="0">
                <a:solidFill>
                  <a:srgbClr val="3D3D3D"/>
                </a:solidFill>
              </a:rPr>
              <a:t>	</a:t>
            </a:r>
            <a:r>
              <a:rPr lang="es-ES" sz="1600" dirty="0" smtClean="0">
                <a:solidFill>
                  <a:srgbClr val="3D3D3D"/>
                </a:solidFill>
              </a:rPr>
              <a:t>Los </a:t>
            </a:r>
            <a:r>
              <a:rPr lang="es-ES" sz="1600" dirty="0">
                <a:solidFill>
                  <a:srgbClr val="3D3D3D"/>
                </a:solidFill>
              </a:rPr>
              <a:t>miembros de la </a:t>
            </a:r>
            <a:r>
              <a:rPr lang="es-ES" sz="1600" dirty="0" smtClean="0">
                <a:solidFill>
                  <a:srgbClr val="3D3D3D"/>
                </a:solidFill>
              </a:rPr>
              <a:t>ONE y </a:t>
            </a:r>
            <a:r>
              <a:rPr lang="es-ES" sz="1600" dirty="0">
                <a:solidFill>
                  <a:srgbClr val="3D3D3D"/>
                </a:solidFill>
              </a:rPr>
              <a:t>el personal a su </a:t>
            </a:r>
            <a:r>
              <a:rPr lang="es-ES" sz="1600" dirty="0" smtClean="0">
                <a:solidFill>
                  <a:srgbClr val="3D3D3D"/>
                </a:solidFill>
              </a:rPr>
              <a:t>servicio no </a:t>
            </a:r>
            <a:r>
              <a:rPr lang="es-ES" sz="1600" dirty="0">
                <a:solidFill>
                  <a:srgbClr val="3D3D3D"/>
                </a:solidFill>
              </a:rPr>
              <a:t>podrán, en el ejercicio de sus </a:t>
            </a:r>
            <a:r>
              <a:rPr lang="es-ES" sz="1600" dirty="0" smtClean="0">
                <a:solidFill>
                  <a:srgbClr val="3D3D3D"/>
                </a:solidFill>
              </a:rPr>
              <a:t>funciones</a:t>
            </a:r>
            <a:r>
              <a:rPr lang="es-ES" sz="1600" dirty="0">
                <a:solidFill>
                  <a:srgbClr val="3D3D3D"/>
                </a:solidFill>
              </a:rPr>
              <a:t>, solicitar ni aceptar </a:t>
            </a:r>
            <a:r>
              <a:rPr lang="es-ES" sz="1600" dirty="0" smtClean="0">
                <a:solidFill>
                  <a:srgbClr val="3D3D3D"/>
                </a:solidFill>
              </a:rPr>
              <a:t>	instrucciones </a:t>
            </a:r>
            <a:r>
              <a:rPr lang="es-ES" sz="1600" dirty="0">
                <a:solidFill>
                  <a:srgbClr val="3D3D3D"/>
                </a:solidFill>
              </a:rPr>
              <a:t>de ninguna entidad pública o privada.</a:t>
            </a:r>
          </a:p>
          <a:p>
            <a:pPr lvl="1">
              <a:buClr>
                <a:srgbClr val="4590B8"/>
              </a:buClr>
              <a:buFont typeface="Wingdings" panose="05000000000000000000" pitchFamily="2" charset="2"/>
              <a:buChar char="ü"/>
            </a:pPr>
            <a:r>
              <a:rPr lang="es-ES" b="1" dirty="0">
                <a:solidFill>
                  <a:srgbClr val="0070C0"/>
                </a:solidFill>
              </a:rPr>
              <a:t>Transparencia: </a:t>
            </a:r>
            <a:r>
              <a:rPr lang="es-ES" b="1" dirty="0" smtClean="0">
                <a:solidFill>
                  <a:srgbClr val="0070C0"/>
                </a:solidFill>
              </a:rPr>
              <a:t>art. 333.5 LCSP</a:t>
            </a:r>
            <a:endParaRPr lang="es-ES" b="1" dirty="0">
              <a:solidFill>
                <a:srgbClr val="0070C0"/>
              </a:solidFill>
            </a:endParaRPr>
          </a:p>
          <a:p>
            <a:pPr marL="972000" lvl="3" indent="0">
              <a:buClr>
                <a:srgbClr val="4590B8"/>
              </a:buClr>
              <a:buNone/>
            </a:pPr>
            <a:r>
              <a:rPr lang="es-ES" sz="1600" dirty="0">
                <a:solidFill>
                  <a:srgbClr val="3D3D3D"/>
                </a:solidFill>
              </a:rPr>
              <a:t>Los informes serán publicados a través de la central de información económico- financiera de las Administraciones Públicas dependiente del Ministerio de Hacienda y Función Pública y estarán disponibles para su consulta pública a través de medios electrónicos.</a:t>
            </a:r>
          </a:p>
          <a:p>
            <a:pPr lvl="1">
              <a:buClr>
                <a:srgbClr val="4590B8"/>
              </a:buClr>
              <a:buFont typeface="Wingdings" panose="05000000000000000000" pitchFamily="2" charset="2"/>
              <a:buChar char="ü"/>
            </a:pPr>
            <a:r>
              <a:rPr lang="es-ES" b="1" dirty="0">
                <a:solidFill>
                  <a:srgbClr val="0070C0"/>
                </a:solidFill>
              </a:rPr>
              <a:t>Rendición de cuentas: </a:t>
            </a:r>
            <a:r>
              <a:rPr lang="es-ES" b="1" dirty="0" smtClean="0">
                <a:solidFill>
                  <a:srgbClr val="0070C0"/>
                </a:solidFill>
              </a:rPr>
              <a:t>art. 333.7 LCSP</a:t>
            </a:r>
            <a:endParaRPr lang="es-ES" b="1" dirty="0">
              <a:solidFill>
                <a:srgbClr val="0070C0"/>
              </a:solidFill>
            </a:endParaRPr>
          </a:p>
          <a:p>
            <a:pPr marL="594000" lvl="2" indent="0">
              <a:buClr>
                <a:srgbClr val="4590B8"/>
              </a:buClr>
              <a:buNone/>
            </a:pPr>
            <a:r>
              <a:rPr lang="es-ES" sz="1600" dirty="0">
                <a:solidFill>
                  <a:srgbClr val="3D3D3D"/>
                </a:solidFill>
              </a:rPr>
              <a:t>	 La Oficina publicará anualmente una memoria de actividad.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22694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305500" y="1758444"/>
            <a:ext cx="11305308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s-ES" sz="1400" dirty="0" smtClean="0"/>
              <a:t>La ONE se configura como un órgano colegiado, el Pleno, y dos unidades de apoyo: la Unidad Técnica de Evaluación de Proyectos y la División de Evaluación de los Contratos de Concesión de la </a:t>
            </a:r>
            <a:r>
              <a:rPr lang="es-ES" sz="1400" dirty="0" err="1" smtClean="0"/>
              <a:t>OIReScon</a:t>
            </a:r>
            <a:r>
              <a:rPr lang="es-ES" sz="1400" dirty="0" smtClean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s-ES" sz="1400" dirty="0" smtClean="0"/>
              <a:t>Funcionamiento de acuerdo a lo establecido en la Ley 40/2015, de 1 de octubre, de Régimen Jurídico del Sector Público, en tanto órgano colegiado y la LCSP, además de la Orden Ministerial de Organización y Funcionamiento (actualmente en tramitación). </a:t>
            </a:r>
          </a:p>
          <a:p>
            <a:endParaRPr lang="es-ES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2930871"/>
              </p:ext>
            </p:extLst>
          </p:nvPr>
        </p:nvGraphicFramePr>
        <p:xfrm>
          <a:off x="700719" y="2876203"/>
          <a:ext cx="10910089" cy="38571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640955" y="681643"/>
            <a:ext cx="11029616" cy="764772"/>
          </a:xfrm>
        </p:spPr>
        <p:txBody>
          <a:bodyPr/>
          <a:lstStyle/>
          <a:p>
            <a:r>
              <a:rPr lang="es-ES" dirty="0" smtClean="0"/>
              <a:t>3. El papel de la oficina nacional de evaluación.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4118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0317754"/>
              </p:ext>
            </p:extLst>
          </p:nvPr>
        </p:nvGraphicFramePr>
        <p:xfrm>
          <a:off x="3454507" y="1874781"/>
          <a:ext cx="6629400" cy="44315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275492" y="1915269"/>
            <a:ext cx="470095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s-ES" smtClean="0"/>
              <a:t>La </a:t>
            </a:r>
            <a:r>
              <a:rPr lang="es-ES" sz="2000" b="1" u="sng" smtClean="0"/>
              <a:t>composición</a:t>
            </a:r>
            <a:r>
              <a:rPr lang="es-ES" u="sng" smtClean="0"/>
              <a:t> de ONE como órgano colegiado se detalla en la propia LCSP (art. 333) </a:t>
            </a:r>
            <a:r>
              <a:rPr lang="es-ES" smtClean="0"/>
              <a:t>contemplando la participación de las Comunidades Autónomas, Corporaciones locales y el propio sector privado:</a:t>
            </a:r>
          </a:p>
          <a:p>
            <a:pPr lvl="0" algn="just"/>
            <a:endParaRPr lang="es-ES" dirty="0"/>
          </a:p>
        </p:txBody>
      </p:sp>
      <p:sp>
        <p:nvSpPr>
          <p:cNvPr id="7" name="CuadroTexto 6"/>
          <p:cNvSpPr txBox="1"/>
          <p:nvPr/>
        </p:nvSpPr>
        <p:spPr>
          <a:xfrm>
            <a:off x="9159024" y="1765986"/>
            <a:ext cx="2784834" cy="2862322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smtClean="0"/>
              <a:t>Además </a:t>
            </a:r>
            <a:r>
              <a:rPr lang="es-ES" dirty="0"/>
              <a:t>de la Presidenta de </a:t>
            </a:r>
            <a:r>
              <a:rPr lang="es-ES" dirty="0" err="1"/>
              <a:t>OIReScon</a:t>
            </a:r>
            <a:r>
              <a:rPr lang="es-ES" dirty="0"/>
              <a:t>, uno de los vocales de la misma y tres </a:t>
            </a:r>
            <a:r>
              <a:rPr lang="es-ES" b="1" dirty="0"/>
              <a:t>representantes de la AGE</a:t>
            </a:r>
            <a:r>
              <a:rPr lang="es-ES" dirty="0"/>
              <a:t>: IGAE, la Dirección General del Patrimonio del Estado y la </a:t>
            </a:r>
            <a:r>
              <a:rPr lang="es-ES" dirty="0" smtClean="0"/>
              <a:t>Secretaría </a:t>
            </a:r>
            <a:r>
              <a:rPr lang="es-ES" dirty="0"/>
              <a:t>General de Fondos Europeos. </a:t>
            </a:r>
            <a:r>
              <a:rPr lang="es-ES" dirty="0" smtClean="0"/>
              <a:t>Todos voz </a:t>
            </a:r>
            <a:r>
              <a:rPr lang="es-ES" dirty="0"/>
              <a:t>y voto.</a:t>
            </a:r>
          </a:p>
          <a:p>
            <a:endParaRPr lang="es-ES" dirty="0"/>
          </a:p>
        </p:txBody>
      </p:sp>
      <p:sp>
        <p:nvSpPr>
          <p:cNvPr id="12" name="CuadroTexto 11"/>
          <p:cNvSpPr txBox="1"/>
          <p:nvPr/>
        </p:nvSpPr>
        <p:spPr>
          <a:xfrm>
            <a:off x="9188935" y="4453422"/>
            <a:ext cx="2754923" cy="2308324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Adicionalmente contará con un vocal a propuesta de las </a:t>
            </a:r>
            <a:r>
              <a:rPr lang="es-ES" b="1" dirty="0"/>
              <a:t>organizaciones empresariales representativas </a:t>
            </a:r>
            <a:r>
              <a:rPr lang="es-ES" dirty="0"/>
              <a:t>y un </a:t>
            </a:r>
            <a:r>
              <a:rPr lang="es-ES" b="1" dirty="0"/>
              <a:t>experto</a:t>
            </a:r>
            <a:r>
              <a:rPr lang="es-ES" dirty="0"/>
              <a:t> designado por la Presidencia. Ambos actúan con voz, pero sin voto.</a:t>
            </a:r>
          </a:p>
        </p:txBody>
      </p:sp>
      <p:sp>
        <p:nvSpPr>
          <p:cNvPr id="17" name="CuadroTexto 16"/>
          <p:cNvSpPr txBox="1"/>
          <p:nvPr/>
        </p:nvSpPr>
        <p:spPr>
          <a:xfrm>
            <a:off x="275492" y="3757758"/>
            <a:ext cx="3921369" cy="2862322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s-ES" dirty="0"/>
              <a:t>Cuando se traten informes referidos a una </a:t>
            </a:r>
            <a:r>
              <a:rPr lang="es-ES" b="1" dirty="0"/>
              <a:t>Comunidad Autónoma adherida</a:t>
            </a:r>
            <a:r>
              <a:rPr lang="es-ES" dirty="0"/>
              <a:t>, asistirá un representante de la misma. En el caso de informes de las </a:t>
            </a:r>
            <a:r>
              <a:rPr lang="es-ES" b="1" dirty="0"/>
              <a:t>Corporaciones Locales</a:t>
            </a:r>
            <a:r>
              <a:rPr lang="es-ES" dirty="0"/>
              <a:t>, asistirá un representante de la FEMP, junto con uno de la propia Corporación en el caso de que se tratara de Municipios de gran población. Todos ellos actuarán con voz y voto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21" name="Flecha derecha 20"/>
          <p:cNvSpPr/>
          <p:nvPr/>
        </p:nvSpPr>
        <p:spPr>
          <a:xfrm flipV="1">
            <a:off x="7725508" y="2461846"/>
            <a:ext cx="1363359" cy="494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Flecha izquierda 21"/>
          <p:cNvSpPr/>
          <p:nvPr/>
        </p:nvSpPr>
        <p:spPr>
          <a:xfrm>
            <a:off x="4513385" y="5673970"/>
            <a:ext cx="1441937" cy="5861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Flecha curvada hacia abajo 22"/>
          <p:cNvSpPr/>
          <p:nvPr/>
        </p:nvSpPr>
        <p:spPr>
          <a:xfrm rot="2655553">
            <a:off x="9076056" y="4280632"/>
            <a:ext cx="437875" cy="141353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28" name="Flecha curvada hacia abajo 27"/>
          <p:cNvSpPr/>
          <p:nvPr/>
        </p:nvSpPr>
        <p:spPr>
          <a:xfrm rot="8889398">
            <a:off x="4445599" y="4794520"/>
            <a:ext cx="397439" cy="16749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8650" y="821440"/>
            <a:ext cx="9461812" cy="749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5666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7" grpId="0" animBg="1"/>
      <p:bldP spid="12" grpId="0" animBg="1"/>
      <p:bldP spid="17" grpId="0" animBg="1"/>
      <p:bldP spid="21" grpId="0" animBg="1"/>
      <p:bldP spid="22" grpId="0" animBg="1"/>
      <p:bldP spid="23" grpId="0" animBg="1"/>
      <p:bldP spid="2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/>
          </p:nvPr>
        </p:nvGraphicFramePr>
        <p:xfrm>
          <a:off x="545123" y="1690688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920290"/>
            <a:ext cx="2892106" cy="186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38200" y="4317802"/>
            <a:ext cx="2892106" cy="1953827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528628" y="1920290"/>
            <a:ext cx="2825172" cy="1866263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528629" y="4317802"/>
            <a:ext cx="2825172" cy="1953826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9402" y="784502"/>
            <a:ext cx="9461812" cy="749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7142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8870449" cy="74987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1192" y="465513"/>
            <a:ext cx="11029616" cy="1047403"/>
          </a:xfrm>
        </p:spPr>
        <p:txBody>
          <a:bodyPr/>
          <a:lstStyle/>
          <a:p>
            <a:r>
              <a:rPr lang="es-ES" dirty="0" smtClean="0">
                <a:solidFill>
                  <a:prstClr val="white"/>
                </a:solidFill>
              </a:rPr>
              <a:t>4. LA PUESTA EN MARCHA DE LA ONE.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81192" y="1812175"/>
            <a:ext cx="11029615" cy="52037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b="1" dirty="0"/>
              <a:t>Mandato del </a:t>
            </a:r>
            <a:r>
              <a:rPr lang="es-ES" b="1" dirty="0" smtClean="0"/>
              <a:t>art. 333.2 LCSP: </a:t>
            </a:r>
            <a:r>
              <a:rPr lang="es-ES" b="1" dirty="0"/>
              <a:t>Aprobar Orden de la Ministra de Hacienda y Función Pública para su </a:t>
            </a:r>
            <a:r>
              <a:rPr lang="es-ES" b="1" dirty="0" smtClean="0"/>
              <a:t>desarrollar la </a:t>
            </a:r>
            <a:r>
              <a:rPr lang="es-ES" b="1" dirty="0"/>
              <a:t>organización y funcionamiento de la </a:t>
            </a:r>
            <a:r>
              <a:rPr lang="es-ES" b="1" dirty="0" smtClean="0"/>
              <a:t>ONE.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b="1" dirty="0" smtClean="0">
                <a:solidFill>
                  <a:schemeClr val="accent3">
                    <a:lumMod val="50000"/>
                  </a:schemeClr>
                </a:solidFill>
              </a:rPr>
              <a:t>Contenido: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s-ES" dirty="0" smtClean="0"/>
              <a:t>Estructura: Pleno, División de Evaluación de Contratos de Concesión y Unidad Técnica de Evaluación de Proyectos.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s-ES" dirty="0" smtClean="0"/>
              <a:t>Expediente: Solicitud de informe y documentación que debe acompañarse.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s-ES" dirty="0" smtClean="0"/>
              <a:t>Procedimiento: Dos procedimientos en función de cuantía del contrato.</a:t>
            </a:r>
          </a:p>
          <a:p>
            <a:pPr marL="936000" lvl="3" indent="0">
              <a:buNone/>
            </a:pPr>
            <a:r>
              <a:rPr lang="es-ES" sz="1400" b="1" u="sng" dirty="0"/>
              <a:t>Ordinario: </a:t>
            </a:r>
            <a:r>
              <a:rPr lang="es-ES" sz="1400" dirty="0"/>
              <a:t>necesidad de aportar toda la documentación </a:t>
            </a:r>
            <a:r>
              <a:rPr lang="es-ES" sz="1400" dirty="0" smtClean="0"/>
              <a:t>del expediente que se refleja en la Orden.</a:t>
            </a:r>
            <a:endParaRPr lang="es-ES" sz="1400" dirty="0"/>
          </a:p>
          <a:p>
            <a:pPr marL="936000" lvl="3" indent="0">
              <a:buNone/>
            </a:pPr>
            <a:r>
              <a:rPr lang="es-ES" sz="1400" b="1" u="sng" dirty="0"/>
              <a:t>Evaluación básica, </a:t>
            </a:r>
            <a:r>
              <a:rPr lang="es-ES" sz="1400" dirty="0"/>
              <a:t>cuando no superen la cantidad de 12 millones de valor estimado. Este informe de evaluación básica tiene los mismos objetivos que el informe ordinario, pero con elementos de simplificación documental.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b="1" dirty="0" smtClean="0">
                <a:solidFill>
                  <a:schemeClr val="accent3">
                    <a:lumMod val="50000"/>
                  </a:schemeClr>
                </a:solidFill>
              </a:rPr>
              <a:t>Tramitación: Abierta y participativa.</a:t>
            </a:r>
          </a:p>
          <a:p>
            <a:pPr lvl="1">
              <a:spcAft>
                <a:spcPts val="200"/>
              </a:spcAft>
              <a:buFont typeface="Wingdings" panose="05000000000000000000" pitchFamily="2" charset="2"/>
              <a:buChar char="ü"/>
            </a:pPr>
            <a:r>
              <a:rPr lang="es-ES" sz="1400" dirty="0" smtClean="0"/>
              <a:t>Informes internos (además de preceptivos, de todos los órganos del propio Ministerio, incluyendo la Abogacía del Estado y la IGAE)</a:t>
            </a:r>
          </a:p>
          <a:p>
            <a:pPr lvl="1">
              <a:spcAft>
                <a:spcPts val="200"/>
              </a:spcAft>
              <a:buFont typeface="Wingdings" panose="05000000000000000000" pitchFamily="2" charset="2"/>
              <a:buChar char="ü"/>
            </a:pPr>
            <a:r>
              <a:rPr lang="es-ES" sz="1400" dirty="0" smtClean="0"/>
              <a:t>Consulta a Comunidades Autónomas, Corporaciones Locales y Organizaciones empresariales.</a:t>
            </a:r>
          </a:p>
          <a:p>
            <a:pPr lvl="1">
              <a:spcAft>
                <a:spcPts val="200"/>
              </a:spcAft>
              <a:buFont typeface="Wingdings" panose="05000000000000000000" pitchFamily="2" charset="2"/>
              <a:buChar char="ü"/>
            </a:pPr>
            <a:r>
              <a:rPr lang="es-ES" sz="1400" dirty="0" smtClean="0"/>
              <a:t>Trámite de Información pública.</a:t>
            </a:r>
          </a:p>
          <a:p>
            <a:pPr lvl="1">
              <a:spcAft>
                <a:spcPts val="200"/>
              </a:spcAft>
              <a:buFont typeface="Wingdings" panose="05000000000000000000" pitchFamily="2" charset="2"/>
              <a:buChar char="ü"/>
            </a:pPr>
            <a:r>
              <a:rPr lang="es-ES" sz="1400" dirty="0" smtClean="0"/>
              <a:t>Comisión Delegada del Gobierno para Asuntos Económicos.</a:t>
            </a:r>
          </a:p>
          <a:p>
            <a:pPr lvl="1">
              <a:spcAft>
                <a:spcPts val="200"/>
              </a:spcAft>
              <a:buFont typeface="Wingdings" panose="05000000000000000000" pitchFamily="2" charset="2"/>
              <a:buChar char="ü"/>
            </a:pPr>
            <a:r>
              <a:rPr lang="es-ES" sz="1400" dirty="0" smtClean="0"/>
              <a:t>Consejo de Estado.</a:t>
            </a:r>
            <a:endParaRPr lang="es-ES" sz="1400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6537538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s-ES" dirty="0">
                <a:solidFill>
                  <a:prstClr val="white"/>
                </a:solidFill>
              </a:rPr>
              <a:t>4. LA </a:t>
            </a:r>
            <a:r>
              <a:rPr lang="es-ES" dirty="0" smtClean="0">
                <a:solidFill>
                  <a:prstClr val="white"/>
                </a:solidFill>
              </a:rPr>
              <a:t>PUESTA </a:t>
            </a:r>
            <a:r>
              <a:rPr lang="es-ES" dirty="0">
                <a:solidFill>
                  <a:prstClr val="white"/>
                </a:solidFill>
              </a:rPr>
              <a:t>EN MARCHA DE LA ONE.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ES" sz="2000" dirty="0" smtClean="0"/>
              <a:t>La Orden de organización y funcionamiento de la ONE supone un </a:t>
            </a:r>
            <a:r>
              <a:rPr lang="es-ES" sz="2000" b="1" dirty="0" smtClean="0">
                <a:solidFill>
                  <a:schemeClr val="accent3">
                    <a:lumMod val="50000"/>
                  </a:schemeClr>
                </a:solidFill>
              </a:rPr>
              <a:t>compromiso</a:t>
            </a:r>
            <a:r>
              <a:rPr lang="es-ES" sz="2000" dirty="0" smtClean="0"/>
              <a:t> del Gobierno español, identificado como hito </a:t>
            </a:r>
            <a:r>
              <a:rPr lang="es-ES" sz="2000" dirty="0"/>
              <a:t>155, de la medida C11.R4 (Estrategia Nacional de Contratación Pública) encuadrada en el componente 11 (Modernización de las Administraciones Públicas) de la Decisión de Ejecución del Consejo para la aprobación del </a:t>
            </a:r>
            <a:r>
              <a:rPr lang="es-ES" sz="2000" b="1" dirty="0">
                <a:solidFill>
                  <a:schemeClr val="accent3">
                    <a:lumMod val="50000"/>
                  </a:schemeClr>
                </a:solidFill>
              </a:rPr>
              <a:t>Plan de Recuperación y Resiliencia de España. </a:t>
            </a:r>
            <a:endParaRPr lang="es-ES" sz="20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just"/>
            <a:r>
              <a:rPr lang="es-ES" sz="2000" dirty="0" smtClean="0"/>
              <a:t>Según </a:t>
            </a:r>
            <a:r>
              <a:rPr lang="es-ES" sz="2000" dirty="0"/>
              <a:t>este hito, cuyo cumplimiento está previsto para el </a:t>
            </a:r>
            <a:r>
              <a:rPr lang="es-ES" sz="2000" b="1" dirty="0">
                <a:solidFill>
                  <a:schemeClr val="accent3">
                    <a:lumMod val="50000"/>
                  </a:schemeClr>
                </a:solidFill>
              </a:rPr>
              <a:t>último trimestre de 2021, </a:t>
            </a:r>
            <a:r>
              <a:rPr lang="es-ES" sz="2000" dirty="0"/>
              <a:t>se asume el compromiso de la </a:t>
            </a:r>
            <a:r>
              <a:rPr lang="es-ES" sz="2000" b="1" dirty="0">
                <a:solidFill>
                  <a:schemeClr val="accent3">
                    <a:lumMod val="50000"/>
                  </a:schemeClr>
                </a:solidFill>
              </a:rPr>
              <a:t>“entrada en vigor de la Orden </a:t>
            </a:r>
            <a:r>
              <a:rPr lang="es-ES" sz="2000" i="1" dirty="0"/>
              <a:t>de la Ministra de Hacienda por la que se crea la Oficina Nacional de Evaluación dentro de la Oficina Independiente de Regulación y Supervisión de la Contratación Pública (</a:t>
            </a:r>
            <a:r>
              <a:rPr lang="es-ES" sz="2000" i="1" dirty="0" err="1"/>
              <a:t>OIReScon</a:t>
            </a:r>
            <a:r>
              <a:rPr lang="es-ES" sz="2000" i="1" dirty="0"/>
              <a:t>). De conformidad con el artículo 333 de la Ley 9/2017, de Contratos del Sector Público, dicha Oficina evaluará la sostenibilidad financiera de los contratos de concesión, tal como se definen en los artículos 14 y 15 de la Ley 9/2017, de Contratos del Sector Público. La Orden de la Ministra de Hacienda dará a la Oficina la capacidad y los medios para ejercer sus funciones”. </a:t>
            </a:r>
          </a:p>
        </p:txBody>
      </p:sp>
    </p:spTree>
    <p:extLst>
      <p:ext uri="{BB962C8B-B14F-4D97-AF65-F5344CB8AC3E}">
        <p14:creationId xmlns:p14="http://schemas.microsoft.com/office/powerpoint/2010/main" val="42693913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81193" y="2086495"/>
            <a:ext cx="11029615" cy="5098076"/>
          </a:xfrm>
        </p:spPr>
        <p:txBody>
          <a:bodyPr>
            <a:normAutofit fontScale="92500"/>
          </a:bodyPr>
          <a:lstStyle/>
          <a:p>
            <a:pPr algn="just"/>
            <a:r>
              <a:rPr lang="es-ES" sz="2300" dirty="0" smtClean="0"/>
              <a:t>La </a:t>
            </a:r>
            <a:r>
              <a:rPr lang="es-ES" sz="2300" dirty="0"/>
              <a:t>Oficina </a:t>
            </a:r>
            <a:r>
              <a:rPr lang="es-ES" sz="2300" dirty="0" smtClean="0"/>
              <a:t>ha participado en </a:t>
            </a:r>
            <a:r>
              <a:rPr lang="es-ES" sz="2300" dirty="0"/>
              <a:t>el </a:t>
            </a:r>
            <a:r>
              <a:rPr lang="es-ES" sz="2300" b="1" dirty="0">
                <a:solidFill>
                  <a:schemeClr val="accent2">
                    <a:lumMod val="50000"/>
                  </a:schemeClr>
                </a:solidFill>
              </a:rPr>
              <a:t>proyecto de la Comisión Europea </a:t>
            </a:r>
            <a:r>
              <a:rPr lang="es-ES" sz="2300" dirty="0"/>
              <a:t>que lleva por título </a:t>
            </a:r>
            <a:r>
              <a:rPr lang="es-ES" sz="2300" i="1" dirty="0">
                <a:solidFill>
                  <a:schemeClr val="tx1"/>
                </a:solidFill>
              </a:rPr>
              <a:t>“Guía para las decisiones estratégicas sobre la colaboración público-privada en la gestión de las plantas de aguas residuales”, </a:t>
            </a:r>
            <a:r>
              <a:rPr lang="es-ES" sz="2300" dirty="0"/>
              <a:t>promovido en el marco del Programa de Apoyo a las Reformas Estructurales de las Unión Europea (D.G. </a:t>
            </a:r>
            <a:r>
              <a:rPr lang="es-ES" sz="2300" dirty="0" err="1" smtClean="0"/>
              <a:t>Reform</a:t>
            </a:r>
            <a:r>
              <a:rPr lang="es-ES" sz="2300" dirty="0" smtClean="0"/>
              <a:t>). </a:t>
            </a:r>
          </a:p>
          <a:p>
            <a:pPr algn="just"/>
            <a:r>
              <a:rPr lang="es-ES" sz="2300" dirty="0" smtClean="0"/>
              <a:t>En el ámbito de este proyecto se ha elaborado la</a:t>
            </a:r>
            <a:r>
              <a:rPr lang="es-ES" sz="2300" dirty="0">
                <a:solidFill>
                  <a:schemeClr val="tx1"/>
                </a:solidFill>
              </a:rPr>
              <a:t> </a:t>
            </a:r>
            <a:r>
              <a:rPr lang="es-ES" sz="2300" b="1" i="1" dirty="0" smtClean="0">
                <a:solidFill>
                  <a:schemeClr val="accent1"/>
                </a:solidFill>
              </a:rPr>
              <a:t>“Guía </a:t>
            </a:r>
            <a:r>
              <a:rPr lang="es-ES" sz="2300" b="1" i="1" dirty="0">
                <a:solidFill>
                  <a:schemeClr val="accent1"/>
                </a:solidFill>
              </a:rPr>
              <a:t>para realizar el informe de evaluación y validación de la </a:t>
            </a:r>
            <a:r>
              <a:rPr lang="es-ES" sz="2300" b="1" i="1" dirty="0" smtClean="0">
                <a:solidFill>
                  <a:schemeClr val="accent1"/>
                </a:solidFill>
              </a:rPr>
              <a:t>rentabilidad </a:t>
            </a:r>
            <a:r>
              <a:rPr lang="es-ES" sz="2300" b="1" i="1" dirty="0">
                <a:solidFill>
                  <a:schemeClr val="accent1"/>
                </a:solidFill>
              </a:rPr>
              <a:t>razonable de los proyectos de </a:t>
            </a:r>
            <a:r>
              <a:rPr lang="es-ES" sz="2300" b="1" i="1" dirty="0" smtClean="0">
                <a:solidFill>
                  <a:schemeClr val="accent1"/>
                </a:solidFill>
              </a:rPr>
              <a:t>concesión”</a:t>
            </a:r>
          </a:p>
          <a:p>
            <a:pPr algn="just"/>
            <a:r>
              <a:rPr lang="es-ES" sz="2300" dirty="0" smtClean="0">
                <a:solidFill>
                  <a:schemeClr val="tx1"/>
                </a:solidFill>
              </a:rPr>
              <a:t>Dicha Guía se ha elaborado como un punto básico de referencia, a la vez de un instrumento metodológico para el proceso de evaluación que debe efectuar la ONE en la elaboración de sus informes.</a:t>
            </a:r>
          </a:p>
          <a:p>
            <a:pPr algn="just"/>
            <a:r>
              <a:rPr lang="es-ES" sz="2200" b="1" i="1" dirty="0" smtClean="0">
                <a:solidFill>
                  <a:schemeClr val="accent1"/>
                </a:solidFill>
              </a:rPr>
              <a:t>Línea de colaboración </a:t>
            </a:r>
            <a:r>
              <a:rPr lang="es-ES" sz="2200" b="1" i="1" dirty="0">
                <a:solidFill>
                  <a:schemeClr val="accent1"/>
                </a:solidFill>
              </a:rPr>
              <a:t>con </a:t>
            </a:r>
            <a:r>
              <a:rPr lang="es-ES" sz="2200" b="1" i="1" dirty="0" smtClean="0">
                <a:solidFill>
                  <a:schemeClr val="accent1"/>
                </a:solidFill>
              </a:rPr>
              <a:t>EPEC, que es </a:t>
            </a:r>
            <a:r>
              <a:rPr lang="es-ES" sz="2200" b="1" i="1" dirty="0">
                <a:solidFill>
                  <a:schemeClr val="accent1"/>
                </a:solidFill>
              </a:rPr>
              <a:t>el Centro Europeo de Expertos en colaboración público-privada (</a:t>
            </a:r>
            <a:r>
              <a:rPr lang="es-ES" sz="2200" b="1" i="1" dirty="0" err="1">
                <a:solidFill>
                  <a:schemeClr val="accent1"/>
                </a:solidFill>
              </a:rPr>
              <a:t>European</a:t>
            </a:r>
            <a:r>
              <a:rPr lang="es-ES" sz="2200" b="1" i="1" dirty="0">
                <a:solidFill>
                  <a:schemeClr val="accent1"/>
                </a:solidFill>
              </a:rPr>
              <a:t> PPP </a:t>
            </a:r>
            <a:r>
              <a:rPr lang="es-ES" sz="2200" b="1" i="1" dirty="0" err="1">
                <a:solidFill>
                  <a:schemeClr val="accent1"/>
                </a:solidFill>
              </a:rPr>
              <a:t>Expertise</a:t>
            </a:r>
            <a:r>
              <a:rPr lang="es-ES" sz="2200" b="1" i="1" dirty="0">
                <a:solidFill>
                  <a:schemeClr val="accent1"/>
                </a:solidFill>
              </a:rPr>
              <a:t> Centre - EPEC) del Banco Europeo de Inversiones (BEI).</a:t>
            </a:r>
          </a:p>
          <a:p>
            <a:pPr algn="just"/>
            <a:endParaRPr lang="es-ES" sz="1400" b="1" i="1" dirty="0" smtClean="0">
              <a:solidFill>
                <a:srgbClr val="0070C0"/>
              </a:solidFill>
            </a:endParaRPr>
          </a:p>
          <a:p>
            <a:pPr marL="324000" lvl="1" indent="0">
              <a:buNone/>
            </a:pPr>
            <a:r>
              <a:rPr lang="es-ES" sz="1400" dirty="0" smtClean="0">
                <a:solidFill>
                  <a:schemeClr val="tx1"/>
                </a:solidFill>
              </a:rPr>
              <a:t>  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886691" y="1811164"/>
            <a:ext cx="50338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2000" b="1" i="1" u="sng" dirty="0">
              <a:solidFill>
                <a:srgbClr val="002060"/>
              </a:solidFill>
            </a:endParaRPr>
          </a:p>
        </p:txBody>
      </p:sp>
      <p:sp>
        <p:nvSpPr>
          <p:cNvPr id="9" name="Título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 anchor="ctr"/>
          <a:lstStyle/>
          <a:p>
            <a:r>
              <a:rPr lang="es-ES" dirty="0">
                <a:solidFill>
                  <a:prstClr val="white"/>
                </a:solidFill>
              </a:rPr>
              <a:t>4. </a:t>
            </a:r>
            <a:r>
              <a:rPr lang="es-ES" dirty="0" smtClean="0">
                <a:solidFill>
                  <a:prstClr val="white"/>
                </a:solidFill>
              </a:rPr>
              <a:t>LA PUESTA </a:t>
            </a:r>
            <a:r>
              <a:rPr lang="es-ES" dirty="0">
                <a:solidFill>
                  <a:prstClr val="white"/>
                </a:solidFill>
              </a:rPr>
              <a:t>EN MARCHA DE LA ONE.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143343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>
            <a:spLocks noGrp="1"/>
          </p:cNvSpPr>
          <p:nvPr>
            <p:ph idx="1"/>
          </p:nvPr>
        </p:nvSpPr>
        <p:spPr>
          <a:xfrm>
            <a:off x="581192" y="1812175"/>
            <a:ext cx="11029615" cy="4796443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endParaRPr lang="es-ES" sz="1700" b="1" u="sng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666900" lvl="1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ES" sz="1800" b="1" dirty="0"/>
              <a:t>Antecedentes de la Colaboración Público Privada en España</a:t>
            </a:r>
          </a:p>
          <a:p>
            <a:pPr marL="666900" lvl="1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ES" sz="1800" b="1" dirty="0"/>
              <a:t>El Plan de Recuperación, Transformación y Resiliencia. </a:t>
            </a:r>
          </a:p>
          <a:p>
            <a:pPr marL="666900" lvl="1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ES" sz="1800" b="1" dirty="0" smtClean="0"/>
              <a:t>El papel de la Oficina Nacional de Evaluación (ONE).</a:t>
            </a:r>
          </a:p>
          <a:p>
            <a:pPr marL="879750" lvl="2" indent="-285750">
              <a:spcBef>
                <a:spcPts val="2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s-ES" sz="1600" b="1" dirty="0"/>
              <a:t>M</a:t>
            </a:r>
            <a:r>
              <a:rPr lang="es-ES" sz="1600" b="1" dirty="0" smtClean="0"/>
              <a:t>arco jurídico.</a:t>
            </a:r>
          </a:p>
          <a:p>
            <a:pPr marL="879750" lvl="2" indent="-285750">
              <a:spcBef>
                <a:spcPts val="2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s-ES" sz="1600" b="1" dirty="0" smtClean="0"/>
              <a:t>Finalidad.</a:t>
            </a:r>
          </a:p>
          <a:p>
            <a:pPr marL="879750" lvl="2" indent="-285750">
              <a:spcBef>
                <a:spcPts val="2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s-ES" sz="1600" b="1" dirty="0" smtClean="0"/>
              <a:t>Ámbito de actuación.</a:t>
            </a:r>
          </a:p>
          <a:p>
            <a:pPr marL="879750" lvl="2" indent="-285750">
              <a:spcBef>
                <a:spcPts val="2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s-ES" sz="1600" b="1" dirty="0"/>
              <a:t>Situación Comunidades Autónomas</a:t>
            </a:r>
            <a:r>
              <a:rPr lang="es-ES" sz="1600" b="1" dirty="0" smtClean="0"/>
              <a:t>.</a:t>
            </a:r>
          </a:p>
          <a:p>
            <a:pPr marL="879750" lvl="2" indent="-285750">
              <a:spcBef>
                <a:spcPts val="2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s-ES" sz="1600" b="1" dirty="0" smtClean="0"/>
              <a:t>Características.</a:t>
            </a:r>
          </a:p>
          <a:p>
            <a:pPr marL="879750" lvl="2" indent="-285750">
              <a:spcBef>
                <a:spcPts val="2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s-ES" sz="1600" b="1" dirty="0" smtClean="0"/>
              <a:t>Estructura y funcionamiento.</a:t>
            </a:r>
          </a:p>
          <a:p>
            <a:pPr marL="666900" lvl="1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ES" sz="1800" b="1" dirty="0" smtClean="0"/>
              <a:t>La puesta en marcha de la ONE.</a:t>
            </a:r>
          </a:p>
          <a:p>
            <a:pPr marL="879750" lvl="2" indent="-285750">
              <a:spcBef>
                <a:spcPts val="2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s-ES" sz="1600" b="1" dirty="0"/>
              <a:t>Tramitación de la Orden de organización y funcionamiento de la ONE.</a:t>
            </a:r>
          </a:p>
          <a:p>
            <a:pPr marL="879750" lvl="2" indent="-285750">
              <a:spcBef>
                <a:spcPts val="2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s-ES" sz="1600" b="1" dirty="0"/>
              <a:t>Compromiso de España C11 R4 dentro del Plan de Recuperación, Transformación y Resiliencia</a:t>
            </a:r>
            <a:r>
              <a:rPr lang="es-ES" sz="1600" b="1" dirty="0" smtClean="0"/>
              <a:t>.</a:t>
            </a:r>
          </a:p>
          <a:p>
            <a:pPr marL="879750" lvl="2" indent="-285750">
              <a:spcBef>
                <a:spcPts val="2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s-ES" sz="1600" b="1" dirty="0" smtClean="0"/>
              <a:t>Herramientas de evaluación de referencia para el informe de la ONE.</a:t>
            </a:r>
            <a:endParaRPr lang="es-ES" sz="1600" b="1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s-ES" dirty="0"/>
          </a:p>
        </p:txBody>
      </p:sp>
      <p:sp>
        <p:nvSpPr>
          <p:cNvPr id="5" name="Rectángulo 4"/>
          <p:cNvSpPr/>
          <p:nvPr/>
        </p:nvSpPr>
        <p:spPr>
          <a:xfrm>
            <a:off x="5280163" y="1074712"/>
            <a:ext cx="13324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b="1" u="sng" dirty="0">
                <a:solidFill>
                  <a:schemeClr val="accent3">
                    <a:lumMod val="75000"/>
                  </a:schemeClr>
                </a:solidFill>
              </a:rPr>
              <a:t>SUMARIO</a:t>
            </a:r>
          </a:p>
        </p:txBody>
      </p:sp>
    </p:spTree>
    <p:extLst>
      <p:ext uri="{BB962C8B-B14F-4D97-AF65-F5344CB8AC3E}">
        <p14:creationId xmlns:p14="http://schemas.microsoft.com/office/powerpoint/2010/main" val="1637368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81193" y="2086495"/>
            <a:ext cx="11029615" cy="5098076"/>
          </a:xfrm>
        </p:spPr>
        <p:txBody>
          <a:bodyPr>
            <a:normAutofit/>
          </a:bodyPr>
          <a:lstStyle/>
          <a:p>
            <a:pPr algn="just"/>
            <a:r>
              <a:rPr lang="es-ES" sz="2300" b="1" i="1" dirty="0" smtClean="0">
                <a:solidFill>
                  <a:schemeClr val="accent1"/>
                </a:solidFill>
              </a:rPr>
              <a:t>Herramientas e Instrumentos de evaluación: FUNDAMENTACIÓN DE LOS PROYECTOS.</a:t>
            </a:r>
          </a:p>
          <a:p>
            <a:pPr lvl="2" algn="just">
              <a:spcAft>
                <a:spcPts val="200"/>
              </a:spcAft>
            </a:pPr>
            <a:r>
              <a:rPr lang="es-ES" sz="1700" b="1" i="1" dirty="0" smtClean="0">
                <a:solidFill>
                  <a:schemeClr val="tx1"/>
                </a:solidFill>
              </a:rPr>
              <a:t>Análisis Coste Beneficio. </a:t>
            </a:r>
          </a:p>
          <a:p>
            <a:pPr lvl="2" algn="just">
              <a:spcAft>
                <a:spcPts val="200"/>
              </a:spcAft>
            </a:pPr>
            <a:r>
              <a:rPr lang="es-ES" sz="1700" b="1" i="1" dirty="0" smtClean="0">
                <a:solidFill>
                  <a:schemeClr val="tx1"/>
                </a:solidFill>
              </a:rPr>
              <a:t>Estudio de los flujos de caja implicados del proyecto.</a:t>
            </a:r>
          </a:p>
          <a:p>
            <a:pPr lvl="2" algn="just">
              <a:spcAft>
                <a:spcPts val="200"/>
              </a:spcAft>
            </a:pPr>
            <a:r>
              <a:rPr lang="es-ES" sz="1700" b="1" i="1" dirty="0" smtClean="0">
                <a:solidFill>
                  <a:schemeClr val="tx1"/>
                </a:solidFill>
              </a:rPr>
              <a:t>Comprobación de la tasa de descuento aplicada.</a:t>
            </a:r>
          </a:p>
          <a:p>
            <a:pPr lvl="3" algn="just">
              <a:spcAft>
                <a:spcPts val="200"/>
              </a:spcAft>
            </a:pPr>
            <a:r>
              <a:rPr lang="es-ES" sz="1700" b="1" dirty="0" smtClean="0">
                <a:solidFill>
                  <a:schemeClr val="tx1"/>
                </a:solidFill>
              </a:rPr>
              <a:t>Art. 10 Real Decreto 55/2017: </a:t>
            </a:r>
            <a:r>
              <a:rPr lang="es-ES" sz="1700" b="1" dirty="0" smtClean="0">
                <a:solidFill>
                  <a:schemeClr val="accent3">
                    <a:lumMod val="50000"/>
                  </a:schemeClr>
                </a:solidFill>
              </a:rPr>
              <a:t>200 puntos + Deuda Pública a10 años </a:t>
            </a:r>
            <a:r>
              <a:rPr lang="es-ES" sz="1700" b="1" dirty="0" smtClean="0">
                <a:solidFill>
                  <a:schemeClr val="tx1"/>
                </a:solidFill>
              </a:rPr>
              <a:t>(actualmente aprox. 2,40%)</a:t>
            </a:r>
          </a:p>
          <a:p>
            <a:pPr lvl="3" algn="just">
              <a:spcAft>
                <a:spcPts val="200"/>
              </a:spcAft>
            </a:pPr>
            <a:r>
              <a:rPr lang="es-ES" sz="1700" b="1" dirty="0" smtClean="0">
                <a:solidFill>
                  <a:schemeClr val="tx1"/>
                </a:solidFill>
              </a:rPr>
              <a:t>Art. 56 Real Decreto-ley 36/2020: </a:t>
            </a:r>
            <a:r>
              <a:rPr lang="es-ES" sz="1700" b="1" dirty="0" smtClean="0">
                <a:solidFill>
                  <a:schemeClr val="accent3">
                    <a:lumMod val="50000"/>
                  </a:schemeClr>
                </a:solidFill>
              </a:rPr>
              <a:t>300 puntos + Deuda Pública a 30 años </a:t>
            </a:r>
            <a:r>
              <a:rPr lang="es-ES" sz="1700" b="1" dirty="0" smtClean="0">
                <a:solidFill>
                  <a:schemeClr val="tx1"/>
                </a:solidFill>
              </a:rPr>
              <a:t>(actualmente aprox. 4,20%).</a:t>
            </a:r>
          </a:p>
          <a:p>
            <a:pPr lvl="2" algn="just">
              <a:spcAft>
                <a:spcPts val="200"/>
              </a:spcAft>
            </a:pPr>
            <a:r>
              <a:rPr lang="es-ES" sz="1700" b="1" i="1" dirty="0" smtClean="0">
                <a:solidFill>
                  <a:schemeClr val="tx1"/>
                </a:solidFill>
              </a:rPr>
              <a:t>Período de recuperación de la inversión.</a:t>
            </a:r>
          </a:p>
          <a:p>
            <a:pPr lvl="2" algn="just">
              <a:spcAft>
                <a:spcPts val="200"/>
              </a:spcAft>
            </a:pPr>
            <a:r>
              <a:rPr lang="es-ES" sz="1700" b="1" i="1" dirty="0">
                <a:solidFill>
                  <a:schemeClr val="tx1"/>
                </a:solidFill>
              </a:rPr>
              <a:t>A</a:t>
            </a:r>
            <a:r>
              <a:rPr lang="es-ES" sz="1700" b="1" i="1" dirty="0" smtClean="0">
                <a:solidFill>
                  <a:schemeClr val="tx1"/>
                </a:solidFill>
              </a:rPr>
              <a:t>nálisis de riesgos y su distribución (matriz de riesgos). </a:t>
            </a:r>
          </a:p>
          <a:p>
            <a:pPr lvl="2" algn="just">
              <a:spcAft>
                <a:spcPts val="200"/>
              </a:spcAft>
            </a:pPr>
            <a:r>
              <a:rPr lang="es-ES" sz="1700" b="1" i="1" dirty="0" err="1" smtClean="0">
                <a:solidFill>
                  <a:schemeClr val="tx1"/>
                </a:solidFill>
              </a:rPr>
              <a:t>Value</a:t>
            </a:r>
            <a:r>
              <a:rPr lang="es-ES" sz="1700" b="1" i="1" dirty="0" smtClean="0">
                <a:solidFill>
                  <a:schemeClr val="tx1"/>
                </a:solidFill>
              </a:rPr>
              <a:t> </a:t>
            </a:r>
            <a:r>
              <a:rPr lang="es-ES" sz="1700" b="1" i="1" dirty="0" err="1" smtClean="0">
                <a:solidFill>
                  <a:schemeClr val="tx1"/>
                </a:solidFill>
              </a:rPr>
              <a:t>for</a:t>
            </a:r>
            <a:r>
              <a:rPr lang="es-ES" sz="1700" b="1" i="1" dirty="0" smtClean="0">
                <a:solidFill>
                  <a:schemeClr val="tx1"/>
                </a:solidFill>
              </a:rPr>
              <a:t> </a:t>
            </a:r>
            <a:r>
              <a:rPr lang="es-ES" sz="1700" b="1" i="1" dirty="0" err="1" smtClean="0">
                <a:solidFill>
                  <a:schemeClr val="tx1"/>
                </a:solidFill>
              </a:rPr>
              <a:t>money</a:t>
            </a:r>
            <a:r>
              <a:rPr lang="es-ES" sz="1700" b="1" i="1" dirty="0" smtClean="0">
                <a:solidFill>
                  <a:schemeClr val="tx1"/>
                </a:solidFill>
              </a:rPr>
              <a:t> (comparador del modelo concesional frente a la contratación tradicional).</a:t>
            </a:r>
          </a:p>
          <a:p>
            <a:pPr lvl="2" algn="just">
              <a:spcAft>
                <a:spcPts val="200"/>
              </a:spcAft>
            </a:pPr>
            <a:r>
              <a:rPr lang="es-ES" sz="1700" b="1" i="1" dirty="0" smtClean="0">
                <a:solidFill>
                  <a:schemeClr val="tx1"/>
                </a:solidFill>
              </a:rPr>
              <a:t>Balance final de razonabilidad.</a:t>
            </a:r>
          </a:p>
          <a:p>
            <a:pPr algn="just"/>
            <a:endParaRPr lang="es-ES" sz="1400" b="1" i="1" dirty="0" smtClean="0">
              <a:solidFill>
                <a:srgbClr val="0070C0"/>
              </a:solidFill>
            </a:endParaRPr>
          </a:p>
          <a:p>
            <a:pPr marL="324000" lvl="1" indent="0">
              <a:buNone/>
            </a:pPr>
            <a:r>
              <a:rPr lang="es-ES" sz="1400" dirty="0" smtClean="0">
                <a:solidFill>
                  <a:schemeClr val="tx1"/>
                </a:solidFill>
              </a:rPr>
              <a:t>  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886691" y="1811164"/>
            <a:ext cx="50338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2000" b="1" i="1" u="sng" dirty="0">
              <a:solidFill>
                <a:srgbClr val="002060"/>
              </a:solidFill>
            </a:endParaRPr>
          </a:p>
        </p:txBody>
      </p:sp>
      <p:sp>
        <p:nvSpPr>
          <p:cNvPr id="9" name="Título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 anchor="ctr"/>
          <a:lstStyle/>
          <a:p>
            <a:r>
              <a:rPr lang="es-ES" dirty="0">
                <a:solidFill>
                  <a:prstClr val="white"/>
                </a:solidFill>
              </a:rPr>
              <a:t>4. </a:t>
            </a:r>
            <a:r>
              <a:rPr lang="es-ES" dirty="0" smtClean="0">
                <a:solidFill>
                  <a:prstClr val="white"/>
                </a:solidFill>
              </a:rPr>
              <a:t>LA PUESTA </a:t>
            </a:r>
            <a:r>
              <a:rPr lang="es-ES" dirty="0">
                <a:solidFill>
                  <a:prstClr val="white"/>
                </a:solidFill>
              </a:rPr>
              <a:t>EN MARCHA DE LA ONE.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438137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1190" y="2272937"/>
            <a:ext cx="11029615" cy="1763486"/>
          </a:xfrm>
        </p:spPr>
        <p:txBody>
          <a:bodyPr anchor="ctr">
            <a:normAutofit fontScale="90000"/>
          </a:bodyPr>
          <a:lstStyle/>
          <a:p>
            <a:pPr algn="r"/>
            <a:r>
              <a:rPr lang="es-ES" dirty="0" smtClean="0"/>
              <a:t/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sz="1800" dirty="0"/>
              <a:t>LA COLABORACIÓN PÚBLICO PRIVADA COMO HERRAMIENTA PARA LA RECUPERACIÓN: MOVILIZAR INVERSIONES</a:t>
            </a:r>
            <a:r>
              <a:rPr lang="es-ES" sz="1800" dirty="0" smtClean="0"/>
              <a:t>.</a:t>
            </a:r>
            <a:br>
              <a:rPr lang="es-ES" sz="1800" dirty="0" smtClean="0"/>
            </a:br>
            <a:r>
              <a:rPr lang="es-ES" sz="1800" dirty="0" smtClean="0"/>
              <a:t>EL PAPEL DE LA OFICINA NACIONAL DE EVALUACIÓN (ONE)</a:t>
            </a:r>
            <a:r>
              <a:rPr lang="es-ES" sz="1800" dirty="0"/>
              <a:t/>
            </a:r>
            <a:br>
              <a:rPr lang="es-ES" sz="1800" dirty="0"/>
            </a:br>
            <a:r>
              <a:rPr lang="es-ES" sz="1300" b="1" dirty="0" smtClean="0"/>
              <a:t>11 </a:t>
            </a:r>
            <a:r>
              <a:rPr lang="es-ES" sz="1300" b="1" dirty="0"/>
              <a:t>de </a:t>
            </a:r>
            <a:r>
              <a:rPr lang="es-ES" sz="1300" b="1" dirty="0" smtClean="0"/>
              <a:t>NOVIEMBRE </a:t>
            </a:r>
            <a:r>
              <a:rPr lang="es-ES" sz="1300" b="1" dirty="0"/>
              <a:t>de </a:t>
            </a:r>
            <a:r>
              <a:rPr lang="es-ES" sz="1300" b="1" dirty="0" smtClean="0"/>
              <a:t>2021</a:t>
            </a:r>
            <a:endParaRPr lang="es-ES" sz="1300" b="1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81190" y="4545873"/>
            <a:ext cx="11029615" cy="406093"/>
          </a:xfrm>
        </p:spPr>
        <p:txBody>
          <a:bodyPr>
            <a:normAutofit/>
          </a:bodyPr>
          <a:lstStyle/>
          <a:p>
            <a:pPr algn="r"/>
            <a:r>
              <a:rPr lang="es-ES" sz="1400" dirty="0" smtClean="0"/>
              <a:t>MUCHAS GRACIAS POR SU ATENCIÓN</a:t>
            </a:r>
            <a:endParaRPr lang="es-ES" sz="1400" dirty="0"/>
          </a:p>
        </p:txBody>
      </p:sp>
      <p:sp>
        <p:nvSpPr>
          <p:cNvPr id="6" name="Rectángulo 5"/>
          <p:cNvSpPr/>
          <p:nvPr/>
        </p:nvSpPr>
        <p:spPr>
          <a:xfrm>
            <a:off x="581190" y="998568"/>
            <a:ext cx="11029615" cy="653143"/>
          </a:xfrm>
          <a:prstGeom prst="rect">
            <a:avLst/>
          </a:prstGeom>
          <a:solidFill>
            <a:srgbClr val="002060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4034247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581192" y="702155"/>
            <a:ext cx="11029616" cy="1093393"/>
          </a:xfrm>
        </p:spPr>
        <p:txBody>
          <a:bodyPr>
            <a:normAutofit fontScale="90000"/>
          </a:bodyPr>
          <a:lstStyle/>
          <a:p>
            <a:r>
              <a:rPr lang="es-ES" dirty="0"/>
              <a:t>1. Antecedentes de la Colaboración Público Privada en España</a:t>
            </a:r>
            <a:br>
              <a:rPr lang="es-ES" dirty="0"/>
            </a:b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81192" y="2142310"/>
            <a:ext cx="11029615" cy="371649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ES" dirty="0"/>
              <a:t>España tiene una larga tradición en el recurso a la </a:t>
            </a:r>
            <a:r>
              <a:rPr lang="es-ES" b="1" dirty="0"/>
              <a:t>colaboración </a:t>
            </a:r>
            <a:r>
              <a:rPr lang="es-ES" b="1" dirty="0" smtClean="0"/>
              <a:t>público privada (CPP, APP </a:t>
            </a:r>
            <a:r>
              <a:rPr lang="es-ES" b="1" dirty="0"/>
              <a:t>o </a:t>
            </a:r>
            <a:r>
              <a:rPr lang="es-ES" b="1" dirty="0" smtClean="0"/>
              <a:t>PPP por sus siglas en inglés </a:t>
            </a:r>
            <a:r>
              <a:rPr lang="es-ES" b="1" dirty="0" err="1" smtClean="0"/>
              <a:t>Public</a:t>
            </a:r>
            <a:r>
              <a:rPr lang="es-ES" b="1" dirty="0" smtClean="0"/>
              <a:t> </a:t>
            </a:r>
            <a:r>
              <a:rPr lang="es-ES" b="1" dirty="0" err="1" smtClean="0"/>
              <a:t>Private</a:t>
            </a:r>
            <a:r>
              <a:rPr lang="es-ES" b="1" dirty="0" smtClean="0"/>
              <a:t> </a:t>
            </a:r>
            <a:r>
              <a:rPr lang="es-ES" b="1" dirty="0" err="1" smtClean="0"/>
              <a:t>Partnership</a:t>
            </a:r>
            <a:r>
              <a:rPr lang="es-ES" b="1" dirty="0" smtClean="0"/>
              <a:t>) </a:t>
            </a:r>
            <a:r>
              <a:rPr lang="es-ES" dirty="0" smtClean="0"/>
              <a:t>para </a:t>
            </a:r>
            <a:r>
              <a:rPr lang="es-ES" dirty="0"/>
              <a:t>la promoción de infraestructuras y la prestación de servicios públicos</a:t>
            </a:r>
            <a:r>
              <a:rPr lang="es-ES" dirty="0" smtClean="0"/>
              <a:t>.</a:t>
            </a:r>
          </a:p>
          <a:p>
            <a:pPr algn="just"/>
            <a:r>
              <a:rPr lang="es-ES" dirty="0" smtClean="0"/>
              <a:t>El concepto de colaboración público privada </a:t>
            </a:r>
            <a:r>
              <a:rPr lang="es-ES" b="1" dirty="0" smtClean="0"/>
              <a:t>es más amplio </a:t>
            </a:r>
            <a:r>
              <a:rPr lang="es-ES" dirty="0" smtClean="0"/>
              <a:t>que el de los contratos de concesión, aunque nos centremos más en esta figura.</a:t>
            </a:r>
            <a:endParaRPr lang="es-ES" dirty="0"/>
          </a:p>
          <a:p>
            <a:pPr algn="just"/>
            <a:r>
              <a:rPr lang="es-ES" dirty="0"/>
              <a:t>Dada la </a:t>
            </a:r>
            <a:r>
              <a:rPr lang="es-ES" b="1" dirty="0"/>
              <a:t>estructura administrativa descentralizada y el reparto competencial</a:t>
            </a:r>
            <a:r>
              <a:rPr lang="es-ES" dirty="0"/>
              <a:t>, la contratación pública se realiza a diferentes niveles (nacional, autonómico, local).</a:t>
            </a:r>
          </a:p>
          <a:p>
            <a:pPr algn="just"/>
            <a:r>
              <a:rPr lang="es-ES" dirty="0"/>
              <a:t>El recurso a esquemas PPP ha sido usado en </a:t>
            </a:r>
            <a:r>
              <a:rPr lang="es-ES" b="1" dirty="0"/>
              <a:t>casi todos los sectores </a:t>
            </a:r>
            <a:r>
              <a:rPr lang="es-ES" b="1" dirty="0" smtClean="0"/>
              <a:t>económicos </a:t>
            </a:r>
            <a:r>
              <a:rPr lang="es-ES" dirty="0" smtClean="0"/>
              <a:t>de infraestructura y servicios públicos</a:t>
            </a:r>
            <a:r>
              <a:rPr lang="es-ES" b="1" dirty="0" smtClean="0"/>
              <a:t> </a:t>
            </a:r>
            <a:r>
              <a:rPr lang="es-ES" dirty="0" smtClean="0"/>
              <a:t>(</a:t>
            </a:r>
            <a:r>
              <a:rPr lang="es-ES" dirty="0"/>
              <a:t>transporte, sanidad, infraestructura urbanística, eficiencia energética, etc.)</a:t>
            </a:r>
          </a:p>
          <a:p>
            <a:pPr algn="just"/>
            <a:r>
              <a:rPr lang="es-ES" dirty="0" smtClean="0"/>
              <a:t>A </a:t>
            </a:r>
            <a:r>
              <a:rPr lang="es-ES" dirty="0"/>
              <a:t>diferencia de otros países de la UE, España no cuenta con una unidad central de PPP de ámbito horizontal, a cargo de la formulación de políticas nacionales de PPP. </a:t>
            </a:r>
            <a:endParaRPr lang="es-ES" dirty="0" smtClean="0"/>
          </a:p>
          <a:p>
            <a:pPr marL="324000" lvl="1" indent="0" algn="just">
              <a:buNone/>
            </a:pPr>
            <a:r>
              <a:rPr lang="es-ES" sz="1800" dirty="0" smtClean="0"/>
              <a:t>Existen </a:t>
            </a:r>
            <a:r>
              <a:rPr lang="es-ES" sz="1800" dirty="0"/>
              <a:t>no obstante, </a:t>
            </a:r>
            <a:r>
              <a:rPr lang="es-ES" sz="1800" dirty="0" smtClean="0"/>
              <a:t>alguna unidad regional concreta </a:t>
            </a:r>
            <a:r>
              <a:rPr lang="es-ES" sz="1800" dirty="0"/>
              <a:t>de PPP en la administración autonómica </a:t>
            </a:r>
            <a:r>
              <a:rPr lang="es-ES" sz="1800" dirty="0" smtClean="0"/>
              <a:t>y </a:t>
            </a:r>
            <a:r>
              <a:rPr lang="es-ES" sz="1800" dirty="0"/>
              <a:t>unidades de ámbito sectorial como SEITT (Sociedad Estatal de Infraestructuras del Transporte Terrestre).</a:t>
            </a:r>
          </a:p>
          <a:p>
            <a:pPr algn="just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944431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581192" y="702155"/>
            <a:ext cx="11029616" cy="1093393"/>
          </a:xfrm>
        </p:spPr>
        <p:txBody>
          <a:bodyPr>
            <a:normAutofit fontScale="90000"/>
          </a:bodyPr>
          <a:lstStyle/>
          <a:p>
            <a:r>
              <a:rPr lang="es-ES" dirty="0"/>
              <a:t>1. Antecedentes de la Colaboración Público Privada en España</a:t>
            </a:r>
            <a:br>
              <a:rPr lang="es-ES" dirty="0"/>
            </a:b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81192" y="1920240"/>
            <a:ext cx="11029615" cy="462187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ES" u="sng" dirty="0" smtClean="0"/>
              <a:t>Comparativa Europea</a:t>
            </a:r>
            <a:r>
              <a:rPr lang="es-ES" dirty="0" smtClean="0"/>
              <a:t>:</a:t>
            </a:r>
            <a:endParaRPr lang="es-ES" sz="1300" dirty="0"/>
          </a:p>
          <a:p>
            <a:pPr marL="936000" lvl="3" indent="0" algn="just">
              <a:buNone/>
            </a:pPr>
            <a:endParaRPr lang="es-ES" dirty="0" smtClean="0"/>
          </a:p>
          <a:p>
            <a:pPr marL="936000" lvl="3" indent="0" algn="just">
              <a:buNone/>
            </a:pPr>
            <a:r>
              <a:rPr lang="es-ES" sz="1500" dirty="0" smtClean="0"/>
              <a:t>Francia</a:t>
            </a:r>
            <a:r>
              <a:rPr lang="es-ES" sz="1500" dirty="0"/>
              <a:t>: </a:t>
            </a:r>
            <a:r>
              <a:rPr lang="es-ES" sz="1500" dirty="0" err="1"/>
              <a:t>Mission</a:t>
            </a:r>
            <a:r>
              <a:rPr lang="es-ES" sz="1500" dirty="0"/>
              <a:t> </a:t>
            </a:r>
            <a:r>
              <a:rPr lang="es-ES" sz="1500" dirty="0" err="1"/>
              <a:t>d´appui</a:t>
            </a:r>
            <a:r>
              <a:rPr lang="es-ES" sz="1500" dirty="0"/>
              <a:t> </a:t>
            </a:r>
            <a:r>
              <a:rPr lang="es-ES" sz="1500" dirty="0" err="1"/>
              <a:t>aux</a:t>
            </a:r>
            <a:r>
              <a:rPr lang="es-ES" sz="1500" dirty="0"/>
              <a:t> PPP,  Dirección General del Tesoro del Ministerio de Economía, Finanzas e Industria. </a:t>
            </a:r>
          </a:p>
          <a:p>
            <a:pPr marL="936000" lvl="3" indent="0" algn="just">
              <a:buNone/>
            </a:pPr>
            <a:r>
              <a:rPr lang="es-ES" sz="1500" dirty="0"/>
              <a:t>Inglaterra: </a:t>
            </a:r>
            <a:r>
              <a:rPr lang="es-ES" sz="1500" dirty="0" err="1"/>
              <a:t>Infrastructure</a:t>
            </a:r>
            <a:r>
              <a:rPr lang="es-ES" sz="1500" dirty="0"/>
              <a:t> and </a:t>
            </a:r>
            <a:r>
              <a:rPr lang="es-ES" sz="1500" dirty="0" err="1"/>
              <a:t>Projects</a:t>
            </a:r>
            <a:r>
              <a:rPr lang="es-ES" sz="1500" dirty="0"/>
              <a:t> </a:t>
            </a:r>
            <a:r>
              <a:rPr lang="es-ES" sz="1500" dirty="0" err="1"/>
              <a:t>Authority</a:t>
            </a:r>
            <a:r>
              <a:rPr lang="es-ES" sz="1500" dirty="0"/>
              <a:t> (IPA), reporta tanto al Ministro de Finanzas (Cancillería, HM </a:t>
            </a:r>
            <a:r>
              <a:rPr lang="es-ES" sz="1500" dirty="0" err="1"/>
              <a:t>Treasury</a:t>
            </a:r>
            <a:r>
              <a:rPr lang="es-ES" sz="1500" dirty="0"/>
              <a:t>) como al Ministro de Presidencia (</a:t>
            </a:r>
            <a:r>
              <a:rPr lang="es-ES" sz="1500" dirty="0" err="1"/>
              <a:t>Cabinet</a:t>
            </a:r>
            <a:r>
              <a:rPr lang="es-ES" sz="1500" dirty="0"/>
              <a:t> Office).</a:t>
            </a:r>
          </a:p>
          <a:p>
            <a:pPr marL="936000" lvl="3" indent="0" algn="just">
              <a:buNone/>
            </a:pPr>
            <a:r>
              <a:rPr lang="es-ES" sz="1500" dirty="0"/>
              <a:t>Irlanda: </a:t>
            </a:r>
            <a:r>
              <a:rPr lang="es-ES" sz="1500" dirty="0" err="1"/>
              <a:t>National</a:t>
            </a:r>
            <a:r>
              <a:rPr lang="es-ES" sz="1500" dirty="0"/>
              <a:t> </a:t>
            </a:r>
            <a:r>
              <a:rPr lang="es-ES" sz="1500" dirty="0" err="1"/>
              <a:t>Development</a:t>
            </a:r>
            <a:r>
              <a:rPr lang="es-ES" sz="1500" dirty="0"/>
              <a:t> </a:t>
            </a:r>
            <a:r>
              <a:rPr lang="es-ES" sz="1500" dirty="0" err="1"/>
              <a:t>Finance</a:t>
            </a:r>
            <a:r>
              <a:rPr lang="es-ES" sz="1500" dirty="0"/>
              <a:t> </a:t>
            </a:r>
            <a:r>
              <a:rPr lang="es-ES" sz="1500" dirty="0" err="1"/>
              <a:t>Authority</a:t>
            </a:r>
            <a:r>
              <a:rPr lang="es-ES" sz="1500" dirty="0"/>
              <a:t> (NDFA),  parte de la Agencia Nacional de Dirección del Tesoro.</a:t>
            </a:r>
          </a:p>
          <a:p>
            <a:pPr marL="936000" lvl="3" indent="0" algn="just">
              <a:buNone/>
            </a:pPr>
            <a:r>
              <a:rPr lang="es-ES" sz="1500" dirty="0"/>
              <a:t>Italia: </a:t>
            </a:r>
            <a:r>
              <a:rPr lang="es-ES" sz="1500" dirty="0" err="1"/>
              <a:t>Unitá</a:t>
            </a:r>
            <a:r>
              <a:rPr lang="es-ES" sz="1500" dirty="0"/>
              <a:t> </a:t>
            </a:r>
            <a:r>
              <a:rPr lang="es-ES" sz="1500" dirty="0" err="1"/>
              <a:t>Tecnica</a:t>
            </a:r>
            <a:r>
              <a:rPr lang="es-ES" sz="1500" dirty="0"/>
              <a:t> Finanza di </a:t>
            </a:r>
            <a:r>
              <a:rPr lang="es-ES" sz="1500" dirty="0" err="1"/>
              <a:t>Progetto</a:t>
            </a:r>
            <a:r>
              <a:rPr lang="es-ES" sz="1500" dirty="0"/>
              <a:t> (UTFP) Presidencia del Consejo de Ministros bajo el Departamento para la programación y la coordinación de la política económica.</a:t>
            </a:r>
          </a:p>
          <a:p>
            <a:pPr marL="936000" lvl="3" indent="0" algn="just">
              <a:buNone/>
            </a:pPr>
            <a:r>
              <a:rPr lang="es-ES" sz="1500" dirty="0"/>
              <a:t>Portugal: </a:t>
            </a:r>
            <a:r>
              <a:rPr lang="es-ES" sz="1500" dirty="0" err="1"/>
              <a:t>Unidade</a:t>
            </a:r>
            <a:r>
              <a:rPr lang="es-ES" sz="1500" dirty="0"/>
              <a:t> Técnica de </a:t>
            </a:r>
            <a:r>
              <a:rPr lang="es-ES" sz="1500" dirty="0" err="1"/>
              <a:t>Acompanhamento</a:t>
            </a:r>
            <a:r>
              <a:rPr lang="es-ES" sz="1500" dirty="0"/>
              <a:t> de </a:t>
            </a:r>
            <a:r>
              <a:rPr lang="es-ES" sz="1500" dirty="0" err="1"/>
              <a:t>Projetos</a:t>
            </a:r>
            <a:r>
              <a:rPr lang="es-ES" sz="1500" dirty="0"/>
              <a:t> (UTAP), Ministerio de Finanzas, reporta directamente al Secretario de Estado de Finanzas.</a:t>
            </a:r>
          </a:p>
          <a:p>
            <a:pPr marL="324000" lvl="1" indent="0">
              <a:buNone/>
            </a:pPr>
            <a:endParaRPr lang="es-ES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" dirty="0" smtClean="0"/>
              <a:t>Distinta configuración orgánica de los responsables del </a:t>
            </a:r>
            <a:r>
              <a:rPr lang="es-ES" dirty="0"/>
              <a:t>principal papel en la evaluación.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" dirty="0"/>
              <a:t>Las evaluaciones tienen lugar en diferentes momentos del ciclo del proyecto (antes de la preparación detallada del proyecto, del inicio de la licitación o de la firma del contrato). 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" dirty="0"/>
              <a:t>Elementos centrales de la evaluación: análisis coste-beneficio del proyecto, </a:t>
            </a:r>
            <a:r>
              <a:rPr lang="es-ES" dirty="0" smtClean="0"/>
              <a:t>análisis </a:t>
            </a:r>
            <a:r>
              <a:rPr lang="es-ES" dirty="0" err="1"/>
              <a:t>VfM</a:t>
            </a:r>
            <a:r>
              <a:rPr lang="es-ES" dirty="0"/>
              <a:t> de la opción </a:t>
            </a:r>
            <a:r>
              <a:rPr lang="es-ES" dirty="0" smtClean="0"/>
              <a:t>PPP </a:t>
            </a:r>
            <a:r>
              <a:rPr lang="es-ES" dirty="0"/>
              <a:t>y sostenibilidad de dicha </a:t>
            </a:r>
            <a:r>
              <a:rPr lang="es-ES" dirty="0" smtClean="0"/>
              <a:t>opción, asignación de riesgos.</a:t>
            </a:r>
            <a:endParaRPr lang="es-ES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" dirty="0"/>
              <a:t>El sondeo del </a:t>
            </a:r>
            <a:r>
              <a:rPr lang="es-ES" dirty="0" smtClean="0"/>
              <a:t>mercado-</a:t>
            </a:r>
            <a:r>
              <a:rPr lang="es-ES" dirty="0" err="1" smtClean="0"/>
              <a:t>financiabilidad</a:t>
            </a:r>
            <a:r>
              <a:rPr lang="es-ES" dirty="0" smtClean="0"/>
              <a:t> </a:t>
            </a:r>
            <a:r>
              <a:rPr lang="es-ES" dirty="0"/>
              <a:t>del proyecto, así como la capacidad de gestión del </a:t>
            </a:r>
            <a:r>
              <a:rPr lang="es-ES" dirty="0" smtClean="0"/>
              <a:t>mismo, </a:t>
            </a:r>
            <a:r>
              <a:rPr lang="es-ES" dirty="0"/>
              <a:t>son también examinados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1379914" y="2502131"/>
            <a:ext cx="10582102" cy="21779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2596547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s-ES" sz="2500" dirty="0" smtClean="0"/>
              <a:t>1. Antecedentes de la colaboración público privada en España.</a:t>
            </a:r>
            <a:endParaRPr lang="es-ES" sz="2500" dirty="0"/>
          </a:p>
        </p:txBody>
      </p:sp>
      <p:graphicFrame>
        <p:nvGraphicFramePr>
          <p:cNvPr id="12" name="Diagrama 11"/>
          <p:cNvGraphicFramePr/>
          <p:nvPr>
            <p:extLst>
              <p:ext uri="{D42A27DB-BD31-4B8C-83A1-F6EECF244321}">
                <p14:modId xmlns:p14="http://schemas.microsoft.com/office/powerpoint/2010/main" val="2865425543"/>
              </p:ext>
            </p:extLst>
          </p:nvPr>
        </p:nvGraphicFramePr>
        <p:xfrm>
          <a:off x="802567" y="2503280"/>
          <a:ext cx="10582102" cy="29913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CuadroTexto 12"/>
          <p:cNvSpPr txBox="1"/>
          <p:nvPr/>
        </p:nvSpPr>
        <p:spPr>
          <a:xfrm>
            <a:off x="357188" y="1924952"/>
            <a:ext cx="114728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Problemas detectados en el modelo concesional sin respuesta adecuada en la anterior regulación de contratación pública.</a:t>
            </a:r>
            <a:endParaRPr lang="es-ES" dirty="0"/>
          </a:p>
        </p:txBody>
      </p:sp>
      <p:sp>
        <p:nvSpPr>
          <p:cNvPr id="7" name="CuadroTexto 6"/>
          <p:cNvSpPr txBox="1"/>
          <p:nvPr/>
        </p:nvSpPr>
        <p:spPr>
          <a:xfrm>
            <a:off x="1028706" y="5660419"/>
            <a:ext cx="105821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         Novedad </a:t>
            </a:r>
            <a:r>
              <a:rPr lang="es-ES" b="1" dirty="0" smtClean="0"/>
              <a:t>Ley 40/2015: </a:t>
            </a:r>
            <a:r>
              <a:rPr lang="es-ES" dirty="0" smtClean="0"/>
              <a:t>Cambio régimen de la Responsabilidad Patrimonial de la Administración (RPA).</a:t>
            </a:r>
          </a:p>
          <a:p>
            <a:r>
              <a:rPr lang="es-ES" dirty="0" smtClean="0"/>
              <a:t>         Novedad </a:t>
            </a:r>
            <a:r>
              <a:rPr lang="es-ES" b="1" dirty="0" smtClean="0"/>
              <a:t>Ley 9/2017: </a:t>
            </a:r>
            <a:r>
              <a:rPr lang="es-ES" dirty="0" smtClean="0"/>
              <a:t>Cambio naturaleza concesional, que se define a partir de la existencia de 		  	transferencia al concesionario del “riesgo operacional”.</a:t>
            </a:r>
            <a:endParaRPr lang="es-ES" dirty="0"/>
          </a:p>
        </p:txBody>
      </p:sp>
      <p:sp>
        <p:nvSpPr>
          <p:cNvPr id="8" name="Flecha derecha 7"/>
          <p:cNvSpPr/>
          <p:nvPr/>
        </p:nvSpPr>
        <p:spPr>
          <a:xfrm>
            <a:off x="1254035" y="5735900"/>
            <a:ext cx="300446" cy="226031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Flecha derecha 10"/>
          <p:cNvSpPr/>
          <p:nvPr/>
        </p:nvSpPr>
        <p:spPr>
          <a:xfrm>
            <a:off x="1254035" y="6052195"/>
            <a:ext cx="300446" cy="231022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481138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s-ES" dirty="0"/>
              <a:t>2. </a:t>
            </a:r>
            <a:r>
              <a:rPr lang="es-ES" dirty="0" smtClean="0"/>
              <a:t>El </a:t>
            </a:r>
            <a:r>
              <a:rPr lang="es-ES" dirty="0"/>
              <a:t>plan de Recuperación, Transformación y Resiliencia. 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1"/>
          </p:nvPr>
        </p:nvSpPr>
        <p:spPr>
          <a:xfrm>
            <a:off x="387229" y="477013"/>
            <a:ext cx="6456916" cy="4645906"/>
          </a:xfrm>
        </p:spPr>
        <p:txBody>
          <a:bodyPr/>
          <a:lstStyle/>
          <a:p>
            <a:pPr marL="0" indent="0" algn="just">
              <a:buNone/>
            </a:pPr>
            <a:r>
              <a:rPr lang="es-ES" sz="1500" dirty="0" smtClean="0"/>
              <a:t>El marco </a:t>
            </a:r>
            <a:r>
              <a:rPr lang="es-ES" sz="1500" b="1" dirty="0" smtClean="0">
                <a:solidFill>
                  <a:srgbClr val="0070C0"/>
                </a:solidFill>
              </a:rPr>
              <a:t>Next Generation EU </a:t>
            </a:r>
            <a:r>
              <a:rPr lang="es-ES" sz="1500" dirty="0" smtClean="0">
                <a:solidFill>
                  <a:schemeClr val="tx1"/>
                </a:solidFill>
              </a:rPr>
              <a:t>es un instrumento temporal de recuperación que contribuirá a reparar los daños económicos y sociales inmediatos causados por la pandemia, que aspira a una Europa más ecológica, más digital, más resiliente y mejor adaptada a los nuevos retos y que se fundamenta en 3 pilares:</a:t>
            </a:r>
          </a:p>
          <a:p>
            <a:pPr marL="0" indent="0">
              <a:buNone/>
            </a:pPr>
            <a:endParaRPr lang="es-ES" dirty="0">
              <a:solidFill>
                <a:srgbClr val="0070C0"/>
              </a:solidFill>
            </a:endParaRPr>
          </a:p>
        </p:txBody>
      </p:sp>
      <p:graphicFrame>
        <p:nvGraphicFramePr>
          <p:cNvPr id="6" name="Marcador de contenido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695334169"/>
              </p:ext>
            </p:extLst>
          </p:nvPr>
        </p:nvGraphicFramePr>
        <p:xfrm>
          <a:off x="1236977" y="3150611"/>
          <a:ext cx="4572697" cy="22807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uadroTexto 6"/>
          <p:cNvSpPr txBox="1"/>
          <p:nvPr/>
        </p:nvSpPr>
        <p:spPr>
          <a:xfrm>
            <a:off x="462969" y="5534561"/>
            <a:ext cx="628696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600" dirty="0" smtClean="0"/>
              <a:t>Es por ello que, con fecha 7 de octubre de 2020, el Gobierno de España presenta el Plan de Recuperación, Transformación y Resiliencia (PRTR) siendo el definitivo aprobado por el Consejo de Ministros en sesión de fecha 27 de abril de 2021, publicado el 30 de abril de 2021 en el BOE. </a:t>
            </a:r>
            <a:endParaRPr lang="es-ES" sz="1600" dirty="0"/>
          </a:p>
        </p:txBody>
      </p:sp>
      <p:graphicFrame>
        <p:nvGraphicFramePr>
          <p:cNvPr id="9" name="Diagrama 8"/>
          <p:cNvGraphicFramePr/>
          <p:nvPr>
            <p:extLst>
              <p:ext uri="{D42A27DB-BD31-4B8C-83A1-F6EECF244321}">
                <p14:modId xmlns:p14="http://schemas.microsoft.com/office/powerpoint/2010/main" val="3319303906"/>
              </p:ext>
            </p:extLst>
          </p:nvPr>
        </p:nvGraphicFramePr>
        <p:xfrm>
          <a:off x="7327207" y="2720545"/>
          <a:ext cx="4494679" cy="21910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0" name="CuadroTexto 9"/>
          <p:cNvSpPr txBox="1"/>
          <p:nvPr/>
        </p:nvSpPr>
        <p:spPr>
          <a:xfrm>
            <a:off x="7565941" y="2074214"/>
            <a:ext cx="40448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Ejes fundamentales</a:t>
            </a:r>
            <a:r>
              <a:rPr lang="es-ES" dirty="0" smtClean="0"/>
              <a:t>, en torno a los que girarán las políticas de ejecución del plan: </a:t>
            </a:r>
            <a:endParaRPr lang="es-ES" dirty="0"/>
          </a:p>
        </p:txBody>
      </p:sp>
      <p:sp>
        <p:nvSpPr>
          <p:cNvPr id="11" name="CuadroTexto 10"/>
          <p:cNvSpPr txBox="1"/>
          <p:nvPr/>
        </p:nvSpPr>
        <p:spPr>
          <a:xfrm>
            <a:off x="7327207" y="5431351"/>
            <a:ext cx="4756950" cy="113877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3810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 err="1" smtClean="0">
                <a:solidFill>
                  <a:srgbClr val="FF0000"/>
                </a:solidFill>
              </a:rPr>
              <a:t>OIReScon</a:t>
            </a:r>
            <a:r>
              <a:rPr lang="es-ES" b="1" dirty="0" smtClean="0">
                <a:solidFill>
                  <a:srgbClr val="FF0000"/>
                </a:solidFill>
              </a:rPr>
              <a:t>: </a:t>
            </a:r>
            <a:r>
              <a:rPr lang="es-ES" dirty="0" smtClean="0">
                <a:solidFill>
                  <a:srgbClr val="FF0000"/>
                </a:solidFill>
              </a:rPr>
              <a:t>Guía Básica sobre el Plan de Recuperación, Transformación y Resiliencia</a:t>
            </a:r>
          </a:p>
          <a:p>
            <a:endParaRPr lang="es-ES" sz="800" dirty="0" smtClean="0">
              <a:solidFill>
                <a:srgbClr val="FF0000"/>
              </a:solidFill>
            </a:endParaRPr>
          </a:p>
          <a:p>
            <a:r>
              <a:rPr lang="es-ES" sz="1200" dirty="0">
                <a:solidFill>
                  <a:srgbClr val="FF0000"/>
                </a:solidFill>
                <a:hlinkClick r:id="rId12"/>
              </a:rPr>
              <a:t>https://</a:t>
            </a:r>
            <a:r>
              <a:rPr lang="es-ES" sz="1200" dirty="0" smtClean="0">
                <a:solidFill>
                  <a:srgbClr val="FF0000"/>
                </a:solidFill>
                <a:hlinkClick r:id="rId12"/>
              </a:rPr>
              <a:t>www.hacienda.gob.es/RSC/OIReScon/estudios-guias-protocolos/guia-basica-plan-recuperacion.pdf</a:t>
            </a:r>
            <a:endParaRPr lang="es-ES" sz="12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621887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ángulo 12"/>
          <p:cNvSpPr/>
          <p:nvPr/>
        </p:nvSpPr>
        <p:spPr>
          <a:xfrm>
            <a:off x="6464042" y="4002386"/>
            <a:ext cx="5378335" cy="2702019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1193" y="987066"/>
            <a:ext cx="11029616" cy="808483"/>
          </a:xfrm>
        </p:spPr>
        <p:txBody>
          <a:bodyPr>
            <a:noAutofit/>
          </a:bodyPr>
          <a:lstStyle/>
          <a:p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70263" y="1945177"/>
            <a:ext cx="11044355" cy="4338057"/>
          </a:xfrm>
        </p:spPr>
        <p:txBody>
          <a:bodyPr>
            <a:normAutofit fontScale="55000" lnSpcReduction="20000"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es-ES" sz="2900" dirty="0" smtClean="0"/>
              <a:t>El </a:t>
            </a:r>
            <a:r>
              <a:rPr lang="es-ES" sz="2900" b="1" u="sng" dirty="0" smtClean="0">
                <a:solidFill>
                  <a:schemeClr val="accent3">
                    <a:lumMod val="50000"/>
                  </a:schemeClr>
                </a:solidFill>
              </a:rPr>
              <a:t>Real Decreto-ley 36/2020 </a:t>
            </a:r>
            <a:r>
              <a:rPr lang="es-ES" sz="2900" dirty="0" smtClean="0"/>
              <a:t>trata de modernizar las AAPP para la ejecución del PRTR       especial valor a la </a:t>
            </a:r>
            <a:r>
              <a:rPr lang="es-ES" sz="2900" i="1" u="sng" dirty="0" smtClean="0">
                <a:solidFill>
                  <a:srgbClr val="0070C0"/>
                </a:solidFill>
              </a:rPr>
              <a:t>colaboración público privada, </a:t>
            </a:r>
            <a:r>
              <a:rPr lang="es-ES" sz="2900" dirty="0" smtClean="0"/>
              <a:t>articulándose entre otros instrumentos en:</a:t>
            </a:r>
          </a:p>
          <a:p>
            <a:pPr lvl="1" algn="just">
              <a:buFont typeface="Wingdings" panose="05000000000000000000" pitchFamily="2" charset="2"/>
              <a:buChar char="v"/>
            </a:pPr>
            <a:r>
              <a:rPr lang="es-ES" sz="2900" dirty="0" smtClean="0"/>
              <a:t>Introducción de los Proyectos Estratégicos para la Recuperación y Transformación Económica (PERTE) (art. 8 y </a:t>
            </a:r>
            <a:r>
              <a:rPr lang="es-ES" sz="2900" dirty="0" err="1" smtClean="0"/>
              <a:t>ss</a:t>
            </a:r>
            <a:r>
              <a:rPr lang="es-ES" sz="2900" dirty="0" smtClean="0"/>
              <a:t>)</a:t>
            </a:r>
          </a:p>
          <a:p>
            <a:pPr lvl="1" algn="just">
              <a:buFont typeface="Wingdings" panose="05000000000000000000" pitchFamily="2" charset="2"/>
              <a:buChar char="v"/>
            </a:pPr>
            <a:r>
              <a:rPr lang="es-ES" sz="2900" dirty="0"/>
              <a:t>Una fórmula concesional más </a:t>
            </a:r>
            <a:r>
              <a:rPr lang="es-ES" sz="2900" dirty="0" smtClean="0"/>
              <a:t>atractiva: cambio </a:t>
            </a:r>
            <a:r>
              <a:rPr lang="es-ES" sz="2900" dirty="0"/>
              <a:t>de </a:t>
            </a:r>
            <a:r>
              <a:rPr lang="es-ES" sz="2900" dirty="0" smtClean="0"/>
              <a:t>tasa descuento para determinar plazo recuperación inversiones (art. 56)</a:t>
            </a:r>
            <a:endParaRPr lang="es-ES" sz="2900" dirty="0"/>
          </a:p>
          <a:p>
            <a:pPr lvl="1" algn="just">
              <a:buFont typeface="Wingdings" panose="05000000000000000000" pitchFamily="2" charset="2"/>
              <a:buChar char="v"/>
            </a:pPr>
            <a:r>
              <a:rPr lang="es-ES" sz="2900" dirty="0" smtClean="0"/>
              <a:t>Agrupaciones </a:t>
            </a:r>
            <a:r>
              <a:rPr lang="es-ES" sz="2900" dirty="0"/>
              <a:t>de personas físicas o jurídicas, públicas o privadas sin </a:t>
            </a:r>
            <a:r>
              <a:rPr lang="es-ES" sz="2900" dirty="0" smtClean="0"/>
              <a:t>personalidad (art. 67)</a:t>
            </a:r>
          </a:p>
          <a:p>
            <a:pPr lvl="1" algn="just">
              <a:buFont typeface="Wingdings" panose="05000000000000000000" pitchFamily="2" charset="2"/>
              <a:buChar char="v"/>
            </a:pPr>
            <a:r>
              <a:rPr lang="es-ES" sz="2900" dirty="0" smtClean="0"/>
              <a:t>Adjudicación directa de concesiones a Empresas de Economía mixta (art. 69)</a:t>
            </a:r>
          </a:p>
          <a:p>
            <a:pPr marL="324000" lvl="1" indent="0">
              <a:buNone/>
            </a:pPr>
            <a:endParaRPr lang="es-ES" dirty="0" smtClean="0"/>
          </a:p>
          <a:p>
            <a:pPr marL="324000" lvl="1" indent="0">
              <a:buNone/>
            </a:pPr>
            <a:endParaRPr lang="es-ES" dirty="0" smtClean="0"/>
          </a:p>
          <a:p>
            <a:pPr marL="324000" lvl="1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r>
              <a:rPr lang="es-ES" sz="2200" dirty="0" smtClean="0"/>
              <a:t>	</a:t>
            </a:r>
            <a:endParaRPr lang="es-ES" sz="3400" dirty="0" smtClean="0"/>
          </a:p>
          <a:p>
            <a:pPr marL="0" indent="0">
              <a:buNone/>
            </a:pPr>
            <a:r>
              <a:rPr lang="es-ES" sz="3400" dirty="0" smtClean="0"/>
              <a:t>	</a:t>
            </a:r>
            <a:r>
              <a:rPr lang="es-ES" sz="2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ESPECIALIDADES EN GESTIÓN </a:t>
            </a:r>
          </a:p>
          <a:p>
            <a:pPr marL="0" indent="0">
              <a:buNone/>
            </a:pPr>
            <a:r>
              <a:rPr lang="es-ES" sz="2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	CONTRATOS DE CONCESIÓN </a:t>
            </a:r>
          </a:p>
          <a:p>
            <a:pPr marL="0" indent="0">
              <a:buNone/>
            </a:pPr>
            <a:r>
              <a:rPr lang="es-ES" sz="2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es-ES" sz="2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DEL REAL DECRETO-LEY 36/2020</a:t>
            </a:r>
            <a:endParaRPr lang="es-ES" sz="29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9" name="Diagrama 8"/>
          <p:cNvGraphicFramePr/>
          <p:nvPr>
            <p:extLst>
              <p:ext uri="{D42A27DB-BD31-4B8C-83A1-F6EECF244321}">
                <p14:modId xmlns:p14="http://schemas.microsoft.com/office/powerpoint/2010/main" val="1623185521"/>
              </p:ext>
            </p:extLst>
          </p:nvPr>
        </p:nvGraphicFramePr>
        <p:xfrm>
          <a:off x="6499728" y="4132326"/>
          <a:ext cx="5342649" cy="29438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38" name="Conector angular 37"/>
          <p:cNvCxnSpPr/>
          <p:nvPr/>
        </p:nvCxnSpPr>
        <p:spPr>
          <a:xfrm rot="10800000" flipV="1">
            <a:off x="5025043" y="4427412"/>
            <a:ext cx="1313411" cy="1180408"/>
          </a:xfrm>
          <a:prstGeom prst="bentConnector3">
            <a:avLst/>
          </a:prstGeom>
          <a:ln w="571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ángulo 3"/>
          <p:cNvSpPr/>
          <p:nvPr/>
        </p:nvSpPr>
        <p:spPr>
          <a:xfrm>
            <a:off x="901032" y="5169329"/>
            <a:ext cx="3998422" cy="111390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408597" y="2095006"/>
            <a:ext cx="526136" cy="207818"/>
          </a:xfrm>
          <a:prstGeom prst="rect">
            <a:avLst/>
          </a:prstGeom>
        </p:spPr>
      </p:pic>
      <p:sp>
        <p:nvSpPr>
          <p:cNvPr id="11" name="Título 1"/>
          <p:cNvSpPr txBox="1">
            <a:spLocks/>
          </p:cNvSpPr>
          <p:nvPr/>
        </p:nvSpPr>
        <p:spPr>
          <a:xfrm>
            <a:off x="581193" y="729658"/>
            <a:ext cx="11029616" cy="9883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dirty="0" smtClean="0"/>
              <a:t>2. El plan de Recuperación, Transformación y Resiliencia.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63948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ángulo 17"/>
          <p:cNvSpPr/>
          <p:nvPr/>
        </p:nvSpPr>
        <p:spPr>
          <a:xfrm>
            <a:off x="6512786" y="2161308"/>
            <a:ext cx="5295906" cy="428567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bg1"/>
              </a:solidFill>
            </a:endParaRPr>
          </a:p>
        </p:txBody>
      </p:sp>
      <p:sp>
        <p:nvSpPr>
          <p:cNvPr id="13" name="Rectángulo 12"/>
          <p:cNvSpPr/>
          <p:nvPr/>
        </p:nvSpPr>
        <p:spPr>
          <a:xfrm>
            <a:off x="507076" y="2161308"/>
            <a:ext cx="5793970" cy="428567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6" name="Marcador de contenido 5"/>
          <p:cNvSpPr>
            <a:spLocks noGrp="1"/>
          </p:cNvSpPr>
          <p:nvPr>
            <p:ph sz="half" idx="1"/>
          </p:nvPr>
        </p:nvSpPr>
        <p:spPr>
          <a:xfrm>
            <a:off x="581193" y="2951018"/>
            <a:ext cx="5719854" cy="3495964"/>
          </a:xfrm>
        </p:spPr>
        <p:txBody>
          <a:bodyPr>
            <a:normAutofit fontScale="92500" lnSpcReduction="20000"/>
          </a:bodyPr>
          <a:lstStyle/>
          <a:p>
            <a:pPr marL="0" indent="0">
              <a:spcAft>
                <a:spcPts val="1000"/>
              </a:spcAft>
              <a:buNone/>
            </a:pPr>
            <a:r>
              <a:rPr lang="es-ES" b="1" u="sng" dirty="0" smtClean="0">
                <a:solidFill>
                  <a:schemeClr val="accent3">
                    <a:lumMod val="50000"/>
                  </a:schemeClr>
                </a:solidFill>
              </a:rPr>
              <a:t>¿Qué son los Proyectos Estratégicos para la Recuperación y Transformación Económica (PERTE)?  </a:t>
            </a:r>
          </a:p>
          <a:p>
            <a:pPr marL="0" indent="0" algn="just">
              <a:spcAft>
                <a:spcPts val="1000"/>
              </a:spcAft>
              <a:buNone/>
            </a:pPr>
            <a:r>
              <a:rPr lang="es-ES" dirty="0" smtClean="0">
                <a:solidFill>
                  <a:schemeClr val="tx1"/>
                </a:solidFill>
              </a:rPr>
              <a:t>Son proyectos de </a:t>
            </a:r>
            <a:r>
              <a:rPr lang="es-ES" u="sng" dirty="0" smtClean="0">
                <a:solidFill>
                  <a:srgbClr val="0070C0"/>
                </a:solidFill>
              </a:rPr>
              <a:t>carácter estratégico</a:t>
            </a:r>
            <a:r>
              <a:rPr lang="es-ES" dirty="0" smtClean="0">
                <a:solidFill>
                  <a:srgbClr val="0070C0"/>
                </a:solidFill>
              </a:rPr>
              <a:t> </a:t>
            </a:r>
            <a:r>
              <a:rPr lang="es-ES" dirty="0" smtClean="0">
                <a:solidFill>
                  <a:schemeClr val="tx1"/>
                </a:solidFill>
              </a:rPr>
              <a:t>con un importante </a:t>
            </a:r>
            <a:r>
              <a:rPr lang="es-ES" u="sng" dirty="0" smtClean="0">
                <a:solidFill>
                  <a:srgbClr val="0070C0"/>
                </a:solidFill>
              </a:rPr>
              <a:t>potencial de arrastre</a:t>
            </a:r>
            <a:r>
              <a:rPr lang="es-ES" dirty="0" smtClean="0">
                <a:solidFill>
                  <a:srgbClr val="0070C0"/>
                </a:solidFill>
              </a:rPr>
              <a:t> </a:t>
            </a:r>
            <a:r>
              <a:rPr lang="es-ES" dirty="0" smtClean="0">
                <a:solidFill>
                  <a:schemeClr val="tx1"/>
                </a:solidFill>
              </a:rPr>
              <a:t>para el crecimiento </a:t>
            </a:r>
            <a:r>
              <a:rPr lang="es-ES" dirty="0">
                <a:solidFill>
                  <a:schemeClr val="tx1"/>
                </a:solidFill>
              </a:rPr>
              <a:t>económico, el empleo y la competitividad de la economía </a:t>
            </a:r>
            <a:r>
              <a:rPr lang="es-ES" dirty="0" smtClean="0">
                <a:solidFill>
                  <a:schemeClr val="tx1"/>
                </a:solidFill>
              </a:rPr>
              <a:t>española. </a:t>
            </a:r>
            <a:r>
              <a:rPr lang="es-ES" i="1" dirty="0" smtClean="0">
                <a:solidFill>
                  <a:schemeClr val="tx1"/>
                </a:solidFill>
              </a:rPr>
              <a:t>Nuevo instrumento de CPP </a:t>
            </a:r>
            <a:r>
              <a:rPr lang="es-ES" dirty="0" smtClean="0">
                <a:solidFill>
                  <a:schemeClr val="tx1"/>
                </a:solidFill>
              </a:rPr>
              <a:t>definida por el </a:t>
            </a:r>
            <a:r>
              <a:rPr lang="es-ES" b="1" i="1" dirty="0" smtClean="0">
                <a:solidFill>
                  <a:schemeClr val="tx1"/>
                </a:solidFill>
              </a:rPr>
              <a:t>Real Decreto-ley 36/2020</a:t>
            </a:r>
            <a:r>
              <a:rPr lang="es-ES" dirty="0" smtClean="0">
                <a:solidFill>
                  <a:schemeClr val="tx1"/>
                </a:solidFill>
              </a:rPr>
              <a:t>, de 30 de diciembre.</a:t>
            </a:r>
          </a:p>
          <a:p>
            <a:pPr algn="just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s-ES" b="1" i="1" u="sng" dirty="0" smtClean="0">
                <a:solidFill>
                  <a:schemeClr val="tx1"/>
                </a:solidFill>
              </a:rPr>
              <a:t>Vocación de permanencia.</a:t>
            </a:r>
          </a:p>
          <a:p>
            <a:pPr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/>
                </a:solidFill>
              </a:rPr>
              <a:t>Exigen la colaboración entre:  - </a:t>
            </a:r>
            <a:r>
              <a:rPr lang="es-ES" i="1" dirty="0">
                <a:solidFill>
                  <a:schemeClr val="tx1"/>
                </a:solidFill>
              </a:rPr>
              <a:t>Administraciones</a:t>
            </a:r>
          </a:p>
          <a:p>
            <a:pPr marL="0" indent="0">
              <a:spcAft>
                <a:spcPts val="1000"/>
              </a:spcAft>
              <a:buNone/>
            </a:pPr>
            <a:r>
              <a:rPr lang="es-ES" dirty="0">
                <a:solidFill>
                  <a:schemeClr val="tx1"/>
                </a:solidFill>
              </a:rPr>
              <a:t>                                                 - </a:t>
            </a:r>
            <a:r>
              <a:rPr lang="es-ES" i="1" dirty="0">
                <a:solidFill>
                  <a:schemeClr val="tx1"/>
                </a:solidFill>
              </a:rPr>
              <a:t>Empresas</a:t>
            </a:r>
          </a:p>
          <a:p>
            <a:pPr marL="0" indent="0">
              <a:spcAft>
                <a:spcPts val="1000"/>
              </a:spcAft>
              <a:buNone/>
            </a:pPr>
            <a:r>
              <a:rPr lang="es-ES" dirty="0">
                <a:solidFill>
                  <a:schemeClr val="tx1"/>
                </a:solidFill>
              </a:rPr>
              <a:t>     </a:t>
            </a:r>
            <a:r>
              <a:rPr lang="es-ES" dirty="0" smtClean="0">
                <a:solidFill>
                  <a:schemeClr val="tx1"/>
                </a:solidFill>
              </a:rPr>
              <a:t>                                            </a:t>
            </a:r>
            <a:r>
              <a:rPr lang="es-ES" dirty="0">
                <a:solidFill>
                  <a:schemeClr val="tx1"/>
                </a:solidFill>
              </a:rPr>
              <a:t>- </a:t>
            </a:r>
            <a:r>
              <a:rPr lang="es-ES" i="1" dirty="0">
                <a:solidFill>
                  <a:schemeClr val="tx1"/>
                </a:solidFill>
              </a:rPr>
              <a:t>Centros de investigación</a:t>
            </a:r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/>
          </a:p>
        </p:txBody>
      </p:sp>
      <p:sp>
        <p:nvSpPr>
          <p:cNvPr id="7" name="Marcador de contenido 6"/>
          <p:cNvSpPr>
            <a:spLocks noGrp="1"/>
          </p:cNvSpPr>
          <p:nvPr>
            <p:ph sz="half" idx="2"/>
          </p:nvPr>
        </p:nvSpPr>
        <p:spPr>
          <a:xfrm>
            <a:off x="6824749" y="2272937"/>
            <a:ext cx="4786060" cy="4323806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chemeClr val="tx1"/>
                </a:solidFill>
              </a:rPr>
              <a:t>Los </a:t>
            </a:r>
            <a:r>
              <a:rPr lang="es-ES" dirty="0">
                <a:solidFill>
                  <a:schemeClr val="tx1"/>
                </a:solidFill>
              </a:rPr>
              <a:t>PERTE </a:t>
            </a:r>
            <a:r>
              <a:rPr lang="es-ES" i="1" dirty="0">
                <a:solidFill>
                  <a:schemeClr val="tx1"/>
                </a:solidFill>
              </a:rPr>
              <a:t>no</a:t>
            </a:r>
            <a:r>
              <a:rPr lang="es-ES" dirty="0">
                <a:solidFill>
                  <a:schemeClr val="tx1"/>
                </a:solidFill>
              </a:rPr>
              <a:t> deben distorsionar la competencia efectiva en los </a:t>
            </a:r>
            <a:r>
              <a:rPr lang="es-ES" dirty="0" smtClean="0">
                <a:solidFill>
                  <a:schemeClr val="tx1"/>
                </a:solidFill>
              </a:rPr>
              <a:t>mercados.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chemeClr val="tx1"/>
                </a:solidFill>
              </a:rPr>
              <a:t>Pueden consistir en: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es-ES" sz="1900" dirty="0">
                <a:solidFill>
                  <a:schemeClr val="tx1"/>
                </a:solidFill>
              </a:rPr>
              <a:t>Un proyecto único claramente definido</a:t>
            </a:r>
          </a:p>
          <a:p>
            <a:pPr lvl="2" algn="just">
              <a:spcAft>
                <a:spcPts val="1800"/>
              </a:spcAft>
              <a:buFont typeface="Wingdings" panose="05000000000000000000" pitchFamily="2" charset="2"/>
              <a:buChar char="ü"/>
            </a:pPr>
            <a:r>
              <a:rPr lang="es-ES" sz="1900" dirty="0">
                <a:solidFill>
                  <a:schemeClr val="tx1"/>
                </a:solidFill>
              </a:rPr>
              <a:t>Un proyecto </a:t>
            </a:r>
            <a:r>
              <a:rPr lang="es-ES" sz="1900" dirty="0" smtClean="0">
                <a:solidFill>
                  <a:schemeClr val="tx1"/>
                </a:solidFill>
              </a:rPr>
              <a:t>integrado</a:t>
            </a:r>
            <a:r>
              <a:rPr lang="es-ES" sz="1900" dirty="0">
                <a:solidFill>
                  <a:schemeClr val="tx1"/>
                </a:solidFill>
              </a:rPr>
              <a:t> </a:t>
            </a:r>
            <a:r>
              <a:rPr lang="es-ES" sz="1900" dirty="0" smtClean="0">
                <a:solidFill>
                  <a:schemeClr val="tx1"/>
                </a:solidFill>
              </a:rPr>
              <a:t>(grupo </a:t>
            </a:r>
            <a:r>
              <a:rPr lang="es-ES" sz="1900" dirty="0">
                <a:solidFill>
                  <a:schemeClr val="tx1"/>
                </a:solidFill>
              </a:rPr>
              <a:t>de proyectos </a:t>
            </a:r>
            <a:r>
              <a:rPr lang="es-ES" sz="1900" dirty="0" smtClean="0">
                <a:solidFill>
                  <a:schemeClr val="tx1"/>
                </a:solidFill>
              </a:rPr>
              <a:t>estructurado).</a:t>
            </a:r>
            <a:endParaRPr lang="es-ES" sz="1900" dirty="0">
              <a:solidFill>
                <a:schemeClr val="tx1"/>
              </a:solidFill>
            </a:endParaRPr>
          </a:p>
          <a:p>
            <a:pPr marL="0" lvl="0" indent="0" algn="just">
              <a:spcAft>
                <a:spcPts val="1500"/>
              </a:spcAft>
              <a:buClr>
                <a:srgbClr val="4590B8"/>
              </a:buClr>
              <a:buNone/>
            </a:pPr>
            <a:r>
              <a:rPr lang="es-ES" u="sng" dirty="0" smtClean="0">
                <a:solidFill>
                  <a:prstClr val="black"/>
                </a:solidFill>
              </a:rPr>
              <a:t>Aprobado el primer PERTE      </a:t>
            </a:r>
            <a:r>
              <a:rPr lang="es-ES" b="1" i="1" dirty="0" smtClean="0">
                <a:solidFill>
                  <a:prstClr val="black"/>
                </a:solidFill>
              </a:rPr>
              <a:t>Vehículo eléctrico y conectado </a:t>
            </a:r>
            <a:r>
              <a:rPr lang="es-ES" dirty="0" smtClean="0">
                <a:solidFill>
                  <a:prstClr val="black"/>
                </a:solidFill>
              </a:rPr>
              <a:t>(Consejo de Ministros, 13 julio 2021).</a:t>
            </a:r>
          </a:p>
          <a:p>
            <a:pPr marL="0" lvl="0" indent="0" algn="just">
              <a:spcBef>
                <a:spcPts val="0"/>
              </a:spcBef>
              <a:buClr>
                <a:srgbClr val="4590B8"/>
              </a:buClr>
              <a:buNone/>
            </a:pPr>
            <a:r>
              <a:rPr lang="es-ES" u="sng" dirty="0" smtClean="0">
                <a:solidFill>
                  <a:prstClr val="black"/>
                </a:solidFill>
              </a:rPr>
              <a:t>Otros PERTE anunciados o en estudio:</a:t>
            </a:r>
          </a:p>
          <a:p>
            <a:pPr marL="0" lvl="0" indent="0" algn="just">
              <a:spcBef>
                <a:spcPts val="0"/>
              </a:spcBef>
              <a:spcAft>
                <a:spcPts val="0"/>
              </a:spcAft>
              <a:buClr>
                <a:srgbClr val="4590B8"/>
              </a:buClr>
              <a:buNone/>
            </a:pPr>
            <a:r>
              <a:rPr lang="es-ES" sz="1700" b="1" i="1" dirty="0" smtClean="0">
                <a:solidFill>
                  <a:prstClr val="black"/>
                </a:solidFill>
              </a:rPr>
              <a:t>* En </a:t>
            </a:r>
            <a:r>
              <a:rPr lang="es-ES" sz="1700" b="1" i="1" dirty="0">
                <a:solidFill>
                  <a:prstClr val="black"/>
                </a:solidFill>
              </a:rPr>
              <a:t>español: nueva economía de la </a:t>
            </a:r>
            <a:r>
              <a:rPr lang="es-ES" sz="1700" b="1" i="1" dirty="0" smtClean="0">
                <a:solidFill>
                  <a:prstClr val="black"/>
                </a:solidFill>
              </a:rPr>
              <a:t>lengua</a:t>
            </a:r>
          </a:p>
          <a:p>
            <a:pPr marL="0" lvl="0" indent="0" algn="just">
              <a:spcBef>
                <a:spcPts val="0"/>
              </a:spcBef>
              <a:spcAft>
                <a:spcPts val="0"/>
              </a:spcAft>
              <a:buClr>
                <a:srgbClr val="4590B8"/>
              </a:buClr>
              <a:buNone/>
            </a:pPr>
            <a:r>
              <a:rPr lang="es-ES" sz="1700" b="1" i="1" dirty="0" smtClean="0">
                <a:solidFill>
                  <a:prstClr val="black"/>
                </a:solidFill>
              </a:rPr>
              <a:t>* Aeroespacial</a:t>
            </a:r>
          </a:p>
          <a:p>
            <a:pPr marL="0" lvl="0" indent="0" algn="just">
              <a:spcBef>
                <a:spcPts val="0"/>
              </a:spcBef>
              <a:spcAft>
                <a:spcPts val="0"/>
              </a:spcAft>
              <a:buClr>
                <a:srgbClr val="4590B8"/>
              </a:buClr>
              <a:buNone/>
            </a:pPr>
            <a:r>
              <a:rPr lang="es-ES" sz="1700" b="1" i="1" dirty="0" smtClean="0">
                <a:solidFill>
                  <a:prstClr val="black"/>
                </a:solidFill>
              </a:rPr>
              <a:t>* Cadena </a:t>
            </a:r>
            <a:r>
              <a:rPr lang="es-ES" sz="1700" b="1" i="1" dirty="0">
                <a:solidFill>
                  <a:prstClr val="black"/>
                </a:solidFill>
              </a:rPr>
              <a:t>agroalimentaria inteligente y sostenible</a:t>
            </a:r>
            <a:endParaRPr lang="es-ES" sz="1700" b="1" i="1" dirty="0" smtClean="0">
              <a:solidFill>
                <a:prstClr val="black"/>
              </a:solidFill>
            </a:endParaRPr>
          </a:p>
          <a:p>
            <a:pPr marL="0" lvl="0" indent="0" algn="just">
              <a:spcBef>
                <a:spcPts val="0"/>
              </a:spcBef>
              <a:spcAft>
                <a:spcPts val="0"/>
              </a:spcAft>
              <a:buClr>
                <a:srgbClr val="4590B8"/>
              </a:buClr>
              <a:buNone/>
            </a:pPr>
            <a:r>
              <a:rPr lang="es-ES" sz="1700" b="1" i="1" dirty="0" smtClean="0">
                <a:solidFill>
                  <a:prstClr val="black"/>
                </a:solidFill>
              </a:rPr>
              <a:t>* Salud </a:t>
            </a:r>
            <a:r>
              <a:rPr lang="es-ES" sz="1700" b="1" i="1" dirty="0">
                <a:solidFill>
                  <a:prstClr val="black"/>
                </a:solidFill>
              </a:rPr>
              <a:t>de vanguardia</a:t>
            </a:r>
            <a:endParaRPr lang="es-ES" sz="1700" b="1" i="1" dirty="0" smtClean="0">
              <a:solidFill>
                <a:prstClr val="black"/>
              </a:solidFill>
            </a:endParaRPr>
          </a:p>
          <a:p>
            <a:pPr marL="630000" lvl="2" indent="0" algn="just">
              <a:spcAft>
                <a:spcPts val="1500"/>
              </a:spcAft>
              <a:buNone/>
            </a:pPr>
            <a:endParaRPr lang="es-ES" sz="1500" dirty="0" smtClean="0">
              <a:solidFill>
                <a:schemeClr val="tx1"/>
              </a:solidFill>
            </a:endParaRPr>
          </a:p>
        </p:txBody>
      </p:sp>
      <p:sp>
        <p:nvSpPr>
          <p:cNvPr id="9" name="Abrir llave 8"/>
          <p:cNvSpPr/>
          <p:nvPr/>
        </p:nvSpPr>
        <p:spPr>
          <a:xfrm>
            <a:off x="3441120" y="4571999"/>
            <a:ext cx="224443" cy="1205345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bg1"/>
              </a:solidFill>
            </a:endParaRPr>
          </a:p>
        </p:txBody>
      </p:sp>
      <p:cxnSp>
        <p:nvCxnSpPr>
          <p:cNvPr id="20" name="Conector recto de flecha 19"/>
          <p:cNvCxnSpPr/>
          <p:nvPr/>
        </p:nvCxnSpPr>
        <p:spPr>
          <a:xfrm flipV="1">
            <a:off x="9400854" y="4568369"/>
            <a:ext cx="257695" cy="1"/>
          </a:xfrm>
          <a:prstGeom prst="straightConnector1">
            <a:avLst/>
          </a:prstGeom>
          <a:ln w="9525" cap="flat" cmpd="thickThin" algn="ctr">
            <a:solidFill>
              <a:schemeClr val="accent1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1" name="Título 1"/>
          <p:cNvSpPr>
            <a:spLocks noGrp="1"/>
          </p:cNvSpPr>
          <p:nvPr>
            <p:ph type="title"/>
          </p:nvPr>
        </p:nvSpPr>
        <p:spPr>
          <a:xfrm>
            <a:off x="581025" y="730250"/>
            <a:ext cx="11029950" cy="857250"/>
          </a:xfrm>
        </p:spPr>
        <p:txBody>
          <a:bodyPr anchor="ctr">
            <a:normAutofit/>
          </a:bodyPr>
          <a:lstStyle/>
          <a:p>
            <a:r>
              <a:rPr lang="es-ES" dirty="0"/>
              <a:t>2. </a:t>
            </a:r>
            <a:r>
              <a:rPr lang="es-ES" dirty="0" smtClean="0"/>
              <a:t>El </a:t>
            </a:r>
            <a:r>
              <a:rPr lang="es-ES" dirty="0"/>
              <a:t>plan de Recuperación, Transformación y Resiliencia. </a:t>
            </a:r>
          </a:p>
        </p:txBody>
      </p:sp>
    </p:spTree>
    <p:extLst>
      <p:ext uri="{BB962C8B-B14F-4D97-AF65-F5344CB8AC3E}">
        <p14:creationId xmlns:p14="http://schemas.microsoft.com/office/powerpoint/2010/main" val="2926840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s-ES" dirty="0"/>
              <a:t>3</a:t>
            </a:r>
            <a:r>
              <a:rPr lang="es-ES" dirty="0" smtClean="0"/>
              <a:t>. </a:t>
            </a:r>
            <a:r>
              <a:rPr lang="es-ES" dirty="0"/>
              <a:t>El papel de </a:t>
            </a:r>
            <a:r>
              <a:rPr lang="es-ES" dirty="0" smtClean="0"/>
              <a:t>la Oficina </a:t>
            </a:r>
            <a:r>
              <a:rPr lang="es-ES" dirty="0"/>
              <a:t>Nacional de Evaluación.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31074" y="2180496"/>
            <a:ext cx="11179733" cy="4089675"/>
          </a:xfrm>
        </p:spPr>
        <p:txBody>
          <a:bodyPr>
            <a:normAutofit fontScale="85000" lnSpcReduction="20000"/>
          </a:bodyPr>
          <a:lstStyle/>
          <a:p>
            <a:pPr marL="0" lvl="1" algn="just"/>
            <a:r>
              <a:rPr lang="es-ES" sz="2000" b="1" u="sng" dirty="0" smtClean="0">
                <a:solidFill>
                  <a:srgbClr val="002060"/>
                </a:solidFill>
              </a:rPr>
              <a:t>Marco jurídico:</a:t>
            </a:r>
            <a:endParaRPr lang="es-ES" sz="2000" b="1" u="sng" dirty="0">
              <a:solidFill>
                <a:srgbClr val="002060"/>
              </a:solidFill>
            </a:endParaRPr>
          </a:p>
          <a:p>
            <a:pPr lvl="1" algn="just"/>
            <a:r>
              <a:rPr lang="es-ES" sz="2400" dirty="0"/>
              <a:t>Creación </a:t>
            </a:r>
            <a:r>
              <a:rPr lang="es-ES" sz="2400" dirty="0" smtClean="0"/>
              <a:t>inicial de </a:t>
            </a:r>
            <a:r>
              <a:rPr lang="es-ES" sz="2400" dirty="0"/>
              <a:t>la ONE por la </a:t>
            </a:r>
            <a:r>
              <a:rPr lang="es-ES" sz="2400" b="1" dirty="0"/>
              <a:t>Ley 40/2015, </a:t>
            </a:r>
            <a:r>
              <a:rPr lang="es-ES" sz="2400" dirty="0"/>
              <a:t>de 1 de octubre, de Régimen Jurídico del Sector </a:t>
            </a:r>
            <a:r>
              <a:rPr lang="es-ES" sz="2400" dirty="0" smtClean="0"/>
              <a:t>Público (mediante </a:t>
            </a:r>
            <a:r>
              <a:rPr lang="es-ES" sz="2400" dirty="0"/>
              <a:t>la introducción de la disposición adicional trigésima sexta en el entonces vigente </a:t>
            </a:r>
            <a:r>
              <a:rPr lang="es-ES" sz="2400" dirty="0" smtClean="0"/>
              <a:t>TRLCSP).</a:t>
            </a:r>
            <a:endParaRPr lang="es-ES" sz="2400" dirty="0"/>
          </a:p>
          <a:p>
            <a:pPr lvl="1" algn="just"/>
            <a:r>
              <a:rPr lang="es-ES" sz="2400" dirty="0" smtClean="0"/>
              <a:t>La </a:t>
            </a:r>
            <a:r>
              <a:rPr lang="es-ES" sz="2400" b="1" dirty="0">
                <a:solidFill>
                  <a:schemeClr val="accent3">
                    <a:lumMod val="50000"/>
                  </a:schemeClr>
                </a:solidFill>
              </a:rPr>
              <a:t>ONE </a:t>
            </a:r>
            <a:r>
              <a:rPr lang="es-ES" sz="2400" dirty="0"/>
              <a:t>está regulada por el </a:t>
            </a:r>
            <a:r>
              <a:rPr lang="es-ES" sz="2400" b="1" dirty="0"/>
              <a:t>artículo 333 </a:t>
            </a:r>
            <a:r>
              <a:rPr lang="es-ES" sz="2400" dirty="0"/>
              <a:t>de la Ley </a:t>
            </a:r>
            <a:r>
              <a:rPr lang="es-ES" sz="2400" dirty="0" smtClean="0"/>
              <a:t>de </a:t>
            </a:r>
            <a:r>
              <a:rPr lang="es-ES" sz="2400" dirty="0"/>
              <a:t>Contratos del Sector </a:t>
            </a:r>
            <a:r>
              <a:rPr lang="es-ES" sz="2400" dirty="0" smtClean="0"/>
              <a:t>Público, como un </a:t>
            </a:r>
            <a:r>
              <a:rPr lang="es-ES" sz="2400" b="1" dirty="0" smtClean="0"/>
              <a:t>órgano </a:t>
            </a:r>
            <a:r>
              <a:rPr lang="es-ES" sz="2400" b="1" dirty="0"/>
              <a:t>colegiado </a:t>
            </a:r>
            <a:r>
              <a:rPr lang="es-ES" sz="2400" dirty="0"/>
              <a:t>integrado en la Oficina Independiente de Regulación y Supervisión de la Contratación </a:t>
            </a:r>
            <a:r>
              <a:rPr lang="es-ES" sz="2400" b="1" dirty="0">
                <a:solidFill>
                  <a:schemeClr val="accent3">
                    <a:lumMod val="50000"/>
                  </a:schemeClr>
                </a:solidFill>
              </a:rPr>
              <a:t>(</a:t>
            </a:r>
            <a:r>
              <a:rPr lang="es-ES" sz="2400" b="1" dirty="0" err="1">
                <a:solidFill>
                  <a:schemeClr val="accent3">
                    <a:lumMod val="50000"/>
                  </a:schemeClr>
                </a:solidFill>
              </a:rPr>
              <a:t>OIReScon</a:t>
            </a:r>
            <a:r>
              <a:rPr lang="es-ES" sz="2400" b="1" dirty="0">
                <a:solidFill>
                  <a:schemeClr val="accent3">
                    <a:lumMod val="50000"/>
                  </a:schemeClr>
                </a:solidFill>
              </a:rPr>
              <a:t>), </a:t>
            </a:r>
            <a:r>
              <a:rPr lang="es-ES" sz="2400" dirty="0"/>
              <a:t>que a su vez es otro órgano colegiado establecido en el artículo 332 de la propia LCSP, que cuenta con </a:t>
            </a:r>
            <a:r>
              <a:rPr lang="es-ES" sz="2400" b="1" dirty="0"/>
              <a:t>plena independencia orgánica y funcional, </a:t>
            </a:r>
            <a:r>
              <a:rPr lang="es-ES" sz="2400" dirty="0"/>
              <a:t>y que se encuentra adscrita a efectos puramente organizativos y presupuestarios al Ministerio de Hacienda y Función Pública a través de su Subsecretaría. Por ello, ninguna de las dos Oficinas cuenta con personalidad jurídica propia</a:t>
            </a:r>
            <a:r>
              <a:rPr lang="es-ES" sz="2400" dirty="0" smtClean="0"/>
              <a:t>.</a:t>
            </a:r>
          </a:p>
          <a:p>
            <a:pPr lvl="1" algn="just"/>
            <a:r>
              <a:rPr lang="es-ES" sz="2400" dirty="0" smtClean="0"/>
              <a:t>Desarrollo </a:t>
            </a:r>
            <a:r>
              <a:rPr lang="es-ES" sz="2400" b="1" dirty="0">
                <a:solidFill>
                  <a:schemeClr val="accent3">
                    <a:lumMod val="50000"/>
                  </a:schemeClr>
                </a:solidFill>
              </a:rPr>
              <a:t>Orden Ministerial </a:t>
            </a:r>
            <a:r>
              <a:rPr lang="es-ES" sz="2400" b="1" dirty="0"/>
              <a:t>(en tramitación), </a:t>
            </a:r>
            <a:r>
              <a:rPr lang="es-ES" sz="2400" dirty="0"/>
              <a:t>que regulará la organización y funcionamiento de la ONE, así como el procedimiento de solicitud y emisión de sus informes preceptivos. Previsible aprobación a final de año.</a:t>
            </a:r>
          </a:p>
          <a:p>
            <a:pPr marL="324000" lvl="1" indent="0" algn="just">
              <a:buNone/>
            </a:pPr>
            <a:endParaRPr lang="es-ES" sz="2200" dirty="0"/>
          </a:p>
        </p:txBody>
      </p:sp>
      <p:sp>
        <p:nvSpPr>
          <p:cNvPr id="6" name="CuadroTexto 5"/>
          <p:cNvSpPr txBox="1"/>
          <p:nvPr/>
        </p:nvSpPr>
        <p:spPr>
          <a:xfrm>
            <a:off x="9535886" y="6270171"/>
            <a:ext cx="2442754" cy="404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6076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videndo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9FCE94430F168479011414C72CAFC71" ma:contentTypeVersion="14" ma:contentTypeDescription="Create a new document." ma:contentTypeScope="" ma:versionID="4dad0c4de6354ac6bcafd519fc50b284">
  <xsd:schema xmlns:xsd="http://www.w3.org/2001/XMLSchema" xmlns:xs="http://www.w3.org/2001/XMLSchema" xmlns:p="http://schemas.microsoft.com/office/2006/metadata/properties" xmlns:ns2="b2b67c01-1d3d-40fe-811c-c9531339a22f" xmlns:ns3="ca06f759-6d45-4a98-a6ee-b78eb4a35d80" targetNamespace="http://schemas.microsoft.com/office/2006/metadata/properties" ma:root="true" ma:fieldsID="163e0e7f15e0d00b5111fccc7970171e" ns2:_="" ns3:_="">
    <xsd:import namespace="b2b67c01-1d3d-40fe-811c-c9531339a22f"/>
    <xsd:import namespace="ca06f759-6d45-4a98-a6ee-b78eb4a35d8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ztop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b67c01-1d3d-40fe-811c-c9531339a22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ztop" ma:index="20" nillable="true" ma:displayName="Persona o grupo" ma:list="UserInfo" ma:internalName="ztop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06f759-6d45-4a98-a6ee-b78eb4a35d8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ztop xmlns="b2b67c01-1d3d-40fe-811c-c9531339a22f">
      <UserInfo>
        <DisplayName/>
        <AccountId xsi:nil="true"/>
        <AccountType/>
      </UserInfo>
    </ztop>
  </documentManagement>
</p:properties>
</file>

<file path=customXml/itemProps1.xml><?xml version="1.0" encoding="utf-8"?>
<ds:datastoreItem xmlns:ds="http://schemas.openxmlformats.org/officeDocument/2006/customXml" ds:itemID="{CD13DB8B-A692-40A4-8217-89C1C064A15E}"/>
</file>

<file path=customXml/itemProps2.xml><?xml version="1.0" encoding="utf-8"?>
<ds:datastoreItem xmlns:ds="http://schemas.openxmlformats.org/officeDocument/2006/customXml" ds:itemID="{ABFD68BF-8A75-4A4E-851F-1383BB63569F}"/>
</file>

<file path=customXml/itemProps3.xml><?xml version="1.0" encoding="utf-8"?>
<ds:datastoreItem xmlns:ds="http://schemas.openxmlformats.org/officeDocument/2006/customXml" ds:itemID="{1A3B89AF-9FCB-42F3-8C7A-5E9BF2420683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5262</TotalTime>
  <Words>3379</Words>
  <Application>Microsoft Office PowerPoint</Application>
  <PresentationFormat>Panorámica</PresentationFormat>
  <Paragraphs>211</Paragraphs>
  <Slides>21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8" baseType="lpstr">
      <vt:lpstr>Arial</vt:lpstr>
      <vt:lpstr>Calibri</vt:lpstr>
      <vt:lpstr>Gill Sans MT</vt:lpstr>
      <vt:lpstr>Times New Roman</vt:lpstr>
      <vt:lpstr>Wingdings</vt:lpstr>
      <vt:lpstr>Wingdings 2</vt:lpstr>
      <vt:lpstr>Dividendo</vt:lpstr>
      <vt:lpstr>I congreso internacional “EL DESAFÍO DE LA RECUPERACIÓN Y EL PAPEL DE LA CONTRACIÓN PÚBLICA”. LA COLABORACIÓN PÚBLICO PRIVADA COMO HERRAMIENTA PARA LA RECUPERACIÓN: MOVILIZAR INVERSIONES. </vt:lpstr>
      <vt:lpstr>Presentación de PowerPoint</vt:lpstr>
      <vt:lpstr>1. Antecedentes de la Colaboración Público Privada en España </vt:lpstr>
      <vt:lpstr>1. Antecedentes de la Colaboración Público Privada en España </vt:lpstr>
      <vt:lpstr>1. Antecedentes de la colaboración público privada en España.</vt:lpstr>
      <vt:lpstr>2. El plan de Recuperación, Transformación y Resiliencia. </vt:lpstr>
      <vt:lpstr> </vt:lpstr>
      <vt:lpstr>2. El plan de Recuperación, Transformación y Resiliencia. </vt:lpstr>
      <vt:lpstr>3. El papel de la Oficina Nacional de Evaluación.</vt:lpstr>
      <vt:lpstr>3. El papel de la Oficina Nacional de Evaluación.</vt:lpstr>
      <vt:lpstr>3. El papel de la Oficina Nacional de Evaluación. </vt:lpstr>
      <vt:lpstr>3. El papel de la Oficina Nacional de Evaluación</vt:lpstr>
      <vt:lpstr>3. El papel de la Oficina Nacional de Evaluación</vt:lpstr>
      <vt:lpstr>3. El papel de la oficina nacional de evaluación.</vt:lpstr>
      <vt:lpstr>Presentación de PowerPoint</vt:lpstr>
      <vt:lpstr>Presentación de PowerPoint</vt:lpstr>
      <vt:lpstr>4. LA PUESTA EN MARCHA DE LA ONE.</vt:lpstr>
      <vt:lpstr>4. LA PUESTA EN MARCHA DE LA ONE.</vt:lpstr>
      <vt:lpstr>4. LA PUESTA EN MARCHA DE LA ONE.</vt:lpstr>
      <vt:lpstr>4. LA PUESTA EN MARCHA DE LA ONE.</vt:lpstr>
      <vt:lpstr>   LA COLABORACIÓN PÚBLICO PRIVADA COMO HERRAMIENTA PARA LA RECUPERACIÓN: MOVILIZAR INVERSIONES. EL PAPEL DE LA OFICINA NACIONAL DE EVALUACIÓN (ONE) 11 de NOVIEMBRE de 2021</vt:lpstr>
    </vt:vector>
  </TitlesOfParts>
  <Company>ALC05SCCM02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de Juan Quirós, Amada</dc:creator>
  <cp:lastModifiedBy>García Ruiz, Francisco Javier</cp:lastModifiedBy>
  <cp:revision>300</cp:revision>
  <cp:lastPrinted>2021-10-25T16:46:37Z</cp:lastPrinted>
  <dcterms:created xsi:type="dcterms:W3CDTF">2020-12-14T17:57:28Z</dcterms:created>
  <dcterms:modified xsi:type="dcterms:W3CDTF">2021-11-10T00:06:24Z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0x01010029FCE94430F168479011414C72CAFC71</vt:lpwstr>
  </property>
</Properties>
</file>