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emf" ContentType="image/x-emf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750" autoAdjust="0"/>
  </p:normalViewPr>
  <p:slideViewPr>
    <p:cSldViewPr snapToGrid="0" snapToObjects="1">
      <p:cViewPr varScale="1">
        <p:scale>
          <a:sx n="95" d="100"/>
          <a:sy n="95" d="100"/>
        </p:scale>
        <p:origin x="-10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7" Type="http://schemas.openxmlformats.org/officeDocument/2006/relationships/slide" Target="slides/slide6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482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14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160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54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21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914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079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025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96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50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52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845C2-4978-714F-B3B6-FC108FC365AF}" type="datetimeFigureOut">
              <a:rPr lang="it-IT" smtClean="0"/>
              <a:t>08/11/21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B7677-F6DE-6441-ABDE-107EE362F1D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86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895684" y="1713591"/>
            <a:ext cx="7245684" cy="4288829"/>
            <a:chOff x="-74279" y="518000"/>
            <a:chExt cx="20129547" cy="256248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74279" y="518000"/>
              <a:ext cx="19687944" cy="25009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es-ES" sz="2400" b="1" dirty="0"/>
                <a:t>Panel 4 (2): Los contratos públicos para un sistema de salud moderno: hacia la mejor atención del </a:t>
              </a:r>
              <a:r>
                <a:rPr lang="es-ES" sz="2400" b="1" dirty="0" smtClean="0"/>
                <a:t>paciente</a:t>
              </a:r>
            </a:p>
            <a:p>
              <a:endParaRPr lang="en-GB" sz="2400" b="1" dirty="0" smtClean="0"/>
            </a:p>
            <a:p>
              <a:r>
                <a:rPr lang="en-GB" sz="2400" b="1" i="1" dirty="0" smtClean="0"/>
                <a:t>Centralization of procurement in the health sector: is that the right tool in order to foster a better patient oriented quality? </a:t>
              </a:r>
              <a:endParaRPr lang="en-GB" sz="2400" i="1" dirty="0" smtClean="0"/>
            </a:p>
            <a:p>
              <a:pPr algn="ctr"/>
              <a:endParaRPr lang="en-GB" sz="2400" b="1" dirty="0" smtClean="0"/>
            </a:p>
            <a:p>
              <a:r>
                <a:rPr lang="en-GB" sz="2000" dirty="0" smtClean="0"/>
                <a:t>Mario E. C</a:t>
              </a:r>
              <a:r>
                <a:rPr lang="it-IT" sz="2000" dirty="0" smtClean="0"/>
                <a:t>o</a:t>
              </a:r>
              <a:r>
                <a:rPr lang="en-GB" sz="2000" dirty="0" err="1" smtClean="0"/>
                <a:t>mba</a:t>
              </a:r>
              <a:endParaRPr lang="en-GB" sz="2000" dirty="0" smtClean="0"/>
            </a:p>
            <a:p>
              <a:pPr marL="342900" indent="-342900">
                <a:buFontTx/>
                <a:buChar char="-"/>
              </a:pPr>
              <a:r>
                <a:rPr lang="it-IT" sz="2000" dirty="0" err="1" smtClean="0"/>
                <a:t>P</a:t>
              </a:r>
              <a:r>
                <a:rPr lang="en-GB" sz="2000" dirty="0" err="1" smtClean="0"/>
                <a:t>rofessor</a:t>
              </a:r>
              <a:r>
                <a:rPr lang="en-GB" sz="2000" dirty="0" smtClean="0"/>
                <a:t> of public comparative law at the University of Torino</a:t>
              </a:r>
            </a:p>
            <a:p>
              <a:pPr marL="342900" indent="-342900">
                <a:buFontTx/>
                <a:buChar char="-"/>
              </a:pPr>
              <a:r>
                <a:rPr lang="en-GB" sz="2000" dirty="0" smtClean="0"/>
                <a:t>President of EHPPA (E</a:t>
              </a:r>
              <a:r>
                <a:rPr lang="it-IT" sz="2000" dirty="0" smtClean="0"/>
                <a:t>u</a:t>
              </a:r>
              <a:r>
                <a:rPr lang="en-GB" sz="2000" dirty="0" err="1" smtClean="0"/>
                <a:t>ropean</a:t>
              </a:r>
              <a:r>
                <a:rPr lang="en-GB" sz="2000" dirty="0" smtClean="0"/>
                <a:t> Health Public Procurement Alliance)</a:t>
              </a:r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941013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4288829"/>
            <a:chOff x="0" y="518000"/>
            <a:chExt cx="20055268" cy="256248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176534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r>
                <a:rPr lang="en-GB" sz="2400" b="1" dirty="0" smtClean="0"/>
                <a:t>Biggest public expenditures in EU MS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The amount and the object depends on national political choices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EU law can only influence the purchase procedure </a:t>
              </a:r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4268639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4288829"/>
            <a:chOff x="0" y="518000"/>
            <a:chExt cx="20055268" cy="256248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198601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r>
                <a:rPr lang="it-IT" sz="2400" b="1" dirty="0" smtClean="0"/>
                <a:t>T</a:t>
              </a:r>
              <a:r>
                <a:rPr lang="en-GB" sz="2400" b="1" dirty="0" err="1" smtClean="0"/>
                <a:t>wo</a:t>
              </a:r>
              <a:r>
                <a:rPr lang="en-GB" sz="2400" b="1" dirty="0" smtClean="0"/>
                <a:t> main branches in Health Public procurement: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smtClean="0"/>
                <a:t>D</a:t>
              </a:r>
              <a:r>
                <a:rPr lang="en-GB" sz="2400" dirty="0" smtClean="0"/>
                <a:t>rugs market </a:t>
              </a:r>
              <a:r>
                <a:rPr lang="mr-IN" sz="2400" dirty="0" smtClean="0"/>
                <a:t>–</a:t>
              </a:r>
              <a:r>
                <a:rPr lang="en-GB" sz="2400" dirty="0" smtClean="0"/>
                <a:t> subject to strict national regulation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Medical devices market </a:t>
              </a:r>
              <a:r>
                <a:rPr lang="mr-IN" sz="2400" dirty="0" smtClean="0"/>
                <a:t>–</a:t>
              </a:r>
              <a:r>
                <a:rPr lang="en-GB" sz="2400" dirty="0" smtClean="0"/>
                <a:t> more open to competition</a:t>
              </a:r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837076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5170646"/>
            <a:chOff x="0" y="518000"/>
            <a:chExt cx="20055268" cy="3089351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308935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/>
            </a:p>
            <a:p>
              <a:pPr algn="ctr"/>
              <a:r>
                <a:rPr lang="en-GB" sz="2400" b="1" dirty="0" smtClean="0"/>
                <a:t>Centralization of purchases:</a:t>
              </a:r>
            </a:p>
            <a:p>
              <a:pPr algn="ctr"/>
              <a:endParaRPr lang="en-GB" sz="2400" b="1" dirty="0"/>
            </a:p>
            <a:p>
              <a:pPr marL="342900" indent="-342900">
                <a:buFontTx/>
                <a:buChar char="-"/>
              </a:pPr>
              <a:r>
                <a:rPr lang="en-US" sz="2400" dirty="0" smtClean="0"/>
                <a:t>W</a:t>
              </a:r>
              <a:r>
                <a:rPr lang="en-GB" sz="2400" dirty="0" err="1" smtClean="0"/>
                <a:t>idespread</a:t>
              </a:r>
              <a:r>
                <a:rPr lang="en-GB" sz="2400" dirty="0" smtClean="0"/>
                <a:t> in most Ms (at national and/or regional level)</a:t>
              </a:r>
            </a:p>
            <a:p>
              <a:pPr marL="342900" indent="-342900">
                <a:buFontTx/>
                <a:buChar char="-"/>
              </a:pPr>
              <a:r>
                <a:rPr lang="it-IT" sz="2400" dirty="0" err="1" smtClean="0"/>
                <a:t>N</a:t>
              </a:r>
              <a:r>
                <a:rPr lang="en-GB" sz="2400" dirty="0" err="1" smtClean="0"/>
                <a:t>ot</a:t>
              </a:r>
              <a:r>
                <a:rPr lang="en-GB" sz="2400" dirty="0" smtClean="0"/>
                <a:t> carried out at EU level</a:t>
              </a:r>
            </a:p>
            <a:p>
              <a:pPr marL="800100" lvl="1" indent="-342900">
                <a:buFontTx/>
                <a:buChar char="-"/>
              </a:pPr>
              <a:r>
                <a:rPr lang="en-US" sz="2400" dirty="0" smtClean="0"/>
                <a:t>W</a:t>
              </a:r>
              <a:r>
                <a:rPr lang="en-GB" sz="2400" dirty="0" err="1" smtClean="0"/>
                <a:t>ith</a:t>
              </a:r>
              <a:r>
                <a:rPr lang="en-GB" sz="2400" dirty="0" smtClean="0"/>
                <a:t> the great exception of EU Commission framework contracts for COVID vaccines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88739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5539976"/>
            <a:chOff x="0" y="518000"/>
            <a:chExt cx="20055268" cy="3310018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331001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/>
            </a:p>
            <a:p>
              <a:pPr algn="ctr"/>
              <a:r>
                <a:rPr lang="en-GB" sz="2400" b="1" dirty="0" smtClean="0"/>
                <a:t>Centralization of purchases: what advantages?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r>
                <a:rPr lang="en-GB" sz="2400" dirty="0" smtClean="0"/>
                <a:t>BUY 2 GET one Free!!!</a:t>
              </a:r>
              <a:endParaRPr lang="en-GB" sz="2400" dirty="0"/>
            </a:p>
            <a:p>
              <a:pPr marL="800100" lvl="1" indent="-342900">
                <a:buFontTx/>
                <a:buChar char="-"/>
              </a:pPr>
              <a:r>
                <a:rPr lang="it-IT" sz="2400" dirty="0" smtClean="0"/>
                <a:t>In general, </a:t>
              </a:r>
              <a:r>
                <a:rPr lang="it-IT" sz="2400" dirty="0" err="1" smtClean="0"/>
                <a:t>n</a:t>
              </a:r>
              <a:r>
                <a:rPr lang="en-GB" sz="2400" dirty="0" smtClean="0"/>
                <a:t>o consolidated scientific evidence of economies of scale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err="1" smtClean="0"/>
                <a:t>P</a:t>
              </a:r>
              <a:r>
                <a:rPr lang="en-GB" sz="2400" dirty="0" err="1" smtClean="0"/>
                <a:t>ossible</a:t>
              </a:r>
              <a:r>
                <a:rPr lang="en-GB" sz="2400" dirty="0" smtClean="0"/>
                <a:t> anti-competitive effects</a:t>
              </a:r>
            </a:p>
            <a:p>
              <a:pPr marL="342900" indent="-342900">
                <a:buFontTx/>
                <a:buChar char="-"/>
              </a:pPr>
              <a:r>
                <a:rPr lang="it-IT" sz="2400" b="1" dirty="0" smtClean="0"/>
                <a:t>B</a:t>
              </a:r>
              <a:r>
                <a:rPr lang="en-GB" sz="2400" b="1" dirty="0" err="1" smtClean="0"/>
                <a:t>ut</a:t>
              </a:r>
              <a:r>
                <a:rPr lang="en-GB" sz="2400" dirty="0" smtClean="0"/>
                <a:t> on the other side, only way to compete with multinational companies (big </a:t>
              </a:r>
              <a:r>
                <a:rPr lang="en-GB" sz="2400" dirty="0" err="1" smtClean="0"/>
                <a:t>pharma</a:t>
              </a:r>
              <a:r>
                <a:rPr lang="en-GB" sz="2400" dirty="0" smtClean="0"/>
                <a:t>) 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862946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5909310"/>
            <a:chOff x="0" y="518000"/>
            <a:chExt cx="20055268" cy="3530687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353068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/>
            </a:p>
            <a:p>
              <a:pPr algn="ctr"/>
              <a:r>
                <a:rPr lang="en-GB" sz="2400" b="1" dirty="0" smtClean="0"/>
                <a:t>Centralization of purchases: what advantages?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r>
                <a:rPr lang="en-GB" sz="2400" dirty="0" smtClean="0"/>
                <a:t>Professionalization of central purchasing bodies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Reduced procedural costs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smtClean="0"/>
                <a:t>B</a:t>
              </a:r>
              <a:r>
                <a:rPr lang="en-GB" sz="2400" dirty="0" err="1" smtClean="0"/>
                <a:t>etter</a:t>
              </a:r>
              <a:r>
                <a:rPr lang="en-GB" sz="2400" dirty="0" smtClean="0"/>
                <a:t> results in litigation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Sustainable procurement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Procurement for innovation</a:t>
              </a:r>
            </a:p>
            <a:p>
              <a:pPr marL="800100" lvl="1" indent="-342900">
                <a:buFontTx/>
                <a:buChar char="-"/>
              </a:pPr>
              <a:r>
                <a:rPr lang="en-GB" sz="2400" dirty="0" smtClean="0"/>
                <a:t>Experimentation of new techniques</a:t>
              </a:r>
            </a:p>
            <a:p>
              <a:pPr marL="1257300" lvl="2" indent="-342900">
                <a:buFontTx/>
                <a:buChar char="-"/>
              </a:pPr>
              <a:r>
                <a:rPr lang="it-IT" sz="2400" dirty="0" smtClean="0"/>
                <a:t>V</a:t>
              </a:r>
              <a:r>
                <a:rPr lang="en-GB" sz="2400" dirty="0" err="1" smtClean="0"/>
                <a:t>alue</a:t>
              </a:r>
              <a:r>
                <a:rPr lang="en-GB" sz="2400" dirty="0" smtClean="0"/>
                <a:t> based procurement</a:t>
              </a:r>
            </a:p>
            <a:p>
              <a:pPr marL="1257300" lvl="2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747858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6278640"/>
            <a:chOff x="0" y="518000"/>
            <a:chExt cx="20055268" cy="375135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375135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/>
            </a:p>
            <a:p>
              <a:pPr algn="ctr"/>
              <a:r>
                <a:rPr lang="en-GB" sz="2400" b="1" dirty="0" smtClean="0"/>
                <a:t>Value based procurement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r>
                <a:rPr lang="en-GB" sz="2400" dirty="0" smtClean="0"/>
                <a:t>Most Advantageous Economic Tender (MEAT), with specific adjustments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smtClean="0"/>
                <a:t>C</a:t>
              </a:r>
              <a:r>
                <a:rPr lang="en-GB" sz="2400" dirty="0" err="1" smtClean="0"/>
                <a:t>riteria</a:t>
              </a:r>
              <a:r>
                <a:rPr lang="en-GB" sz="2400" dirty="0" smtClean="0"/>
                <a:t> for tender evaluation include patient outcomes as well as total costs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smtClean="0"/>
                <a:t>O</a:t>
              </a:r>
              <a:r>
                <a:rPr lang="en-GB" sz="2400" dirty="0" err="1" smtClean="0"/>
                <a:t>utcomes</a:t>
              </a:r>
              <a:r>
                <a:rPr lang="en-GB" sz="2400" dirty="0" smtClean="0"/>
                <a:t> for patients also included as secondary considerations</a:t>
              </a:r>
            </a:p>
            <a:p>
              <a:pPr marL="800100" lvl="1" indent="-342900">
                <a:buFontTx/>
                <a:buChar char="-"/>
              </a:pPr>
              <a:r>
                <a:rPr lang="it-IT" sz="2400" dirty="0" err="1" smtClean="0"/>
                <a:t>P</a:t>
              </a:r>
              <a:r>
                <a:rPr lang="en-GB" sz="2400" dirty="0" err="1" smtClean="0"/>
                <a:t>ayments</a:t>
              </a:r>
              <a:r>
                <a:rPr lang="en-GB" sz="2400" dirty="0" smtClean="0"/>
                <a:t> linked to results in term of patients satisfaction  </a:t>
              </a:r>
            </a:p>
            <a:p>
              <a:pPr marL="1257300" lvl="2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458261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6278640"/>
            <a:chOff x="0" y="518000"/>
            <a:chExt cx="20055268" cy="375135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375135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GB" sz="2400" b="1" dirty="0" smtClean="0"/>
                <a:t>Health Public Procurement</a:t>
              </a:r>
            </a:p>
            <a:p>
              <a:pPr algn="ctr"/>
              <a:endParaRPr lang="en-GB" sz="2400" b="1" dirty="0"/>
            </a:p>
            <a:p>
              <a:pPr algn="ctr"/>
              <a:r>
                <a:rPr lang="en-GB" sz="2400" b="1" dirty="0" smtClean="0"/>
                <a:t>European public procurement Alliance (EHPPA)</a:t>
              </a:r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r>
                <a:rPr lang="it-IT" sz="2400" dirty="0" err="1" smtClean="0"/>
                <a:t>eleven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central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purchasing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bodies</a:t>
              </a:r>
              <a:r>
                <a:rPr lang="it-IT" sz="2400" dirty="0" smtClean="0"/>
                <a:t> in the </a:t>
              </a:r>
              <a:r>
                <a:rPr lang="it-IT" sz="2400" dirty="0" err="1" smtClean="0"/>
                <a:t>health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sector</a:t>
              </a:r>
              <a:r>
                <a:rPr lang="it-IT" sz="2400" dirty="0"/>
                <a:t> </a:t>
              </a:r>
              <a:r>
                <a:rPr lang="it-IT" sz="2400" dirty="0" smtClean="0"/>
                <a:t>from EU MS</a:t>
              </a:r>
            </a:p>
            <a:p>
              <a:pPr marL="342900" indent="-342900">
                <a:buFontTx/>
                <a:buChar char="-"/>
              </a:pPr>
              <a:r>
                <a:rPr lang="it-IT" sz="2400" dirty="0" err="1" smtClean="0"/>
                <a:t>Pooling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experiences</a:t>
              </a:r>
              <a:r>
                <a:rPr lang="it-IT" sz="2400" dirty="0" smtClean="0"/>
                <a:t> and </a:t>
              </a:r>
              <a:r>
                <a:rPr lang="it-IT" sz="2400" dirty="0" err="1" smtClean="0"/>
                <a:t>exchanging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informations</a:t>
              </a:r>
              <a:endParaRPr lang="it-IT" sz="2400" dirty="0" smtClean="0"/>
            </a:p>
            <a:p>
              <a:pPr marL="342900" indent="-342900">
                <a:buFontTx/>
                <a:buChar char="-"/>
              </a:pPr>
              <a:r>
                <a:rPr lang="it-IT" sz="2400" dirty="0" smtClean="0"/>
                <a:t> </a:t>
              </a:r>
              <a:r>
                <a:rPr lang="it-IT" sz="2400" dirty="0" err="1" smtClean="0"/>
                <a:t>benchmarking</a:t>
              </a:r>
              <a:r>
                <a:rPr lang="it-IT" sz="2400" dirty="0" smtClean="0"/>
                <a:t> for </a:t>
              </a:r>
              <a:r>
                <a:rPr lang="it-IT" sz="2400" dirty="0" err="1" smtClean="0"/>
                <a:t>prices</a:t>
              </a:r>
              <a:r>
                <a:rPr lang="it-IT" sz="2400" dirty="0" smtClean="0"/>
                <a:t> and </a:t>
              </a:r>
              <a:r>
                <a:rPr lang="it-IT" sz="2400" dirty="0" err="1" smtClean="0"/>
                <a:t>services</a:t>
              </a:r>
              <a:endParaRPr lang="it-IT" sz="2400" dirty="0" smtClean="0"/>
            </a:p>
            <a:p>
              <a:pPr marL="342900" indent="-342900">
                <a:buFontTx/>
                <a:buChar char="-"/>
              </a:pPr>
              <a:r>
                <a:rPr lang="it-IT" sz="2400" dirty="0" err="1" smtClean="0"/>
                <a:t>Enhancing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professionalization</a:t>
              </a:r>
              <a:endParaRPr lang="it-IT" sz="2400" dirty="0" smtClean="0"/>
            </a:p>
            <a:p>
              <a:pPr marL="342900" indent="-342900">
                <a:buFontTx/>
                <a:buChar char="-"/>
              </a:pPr>
              <a:r>
                <a:rPr lang="it-IT" sz="2400" dirty="0" smtClean="0"/>
                <a:t>Joint </a:t>
              </a:r>
              <a:r>
                <a:rPr lang="it-IT" sz="2400" dirty="0" err="1" smtClean="0"/>
                <a:t>crossborder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procurements</a:t>
              </a:r>
              <a:r>
                <a:rPr lang="it-IT" sz="2400" dirty="0" smtClean="0"/>
                <a:t> </a:t>
              </a:r>
              <a:r>
                <a:rPr lang="mr-IN" sz="2400" dirty="0" smtClean="0"/>
                <a:t>–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parallel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framework</a:t>
              </a:r>
              <a:r>
                <a:rPr lang="it-IT" sz="2400" dirty="0" smtClean="0"/>
                <a:t> </a:t>
              </a:r>
              <a:r>
                <a:rPr lang="it-IT" sz="2400" dirty="0" err="1" smtClean="0"/>
                <a:t>agreements</a:t>
              </a:r>
              <a:endParaRPr lang="it-IT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marL="1257300" lvl="2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496121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922421" y="1713591"/>
            <a:ext cx="7218947" cy="4288829"/>
            <a:chOff x="0" y="518000"/>
            <a:chExt cx="20055268" cy="2562484"/>
          </a:xfrm>
        </p:grpSpPr>
        <p:sp>
          <p:nvSpPr>
            <p:cNvPr id="4" name="TextBox 4"/>
            <p:cNvSpPr txBox="1"/>
            <p:nvPr/>
          </p:nvSpPr>
          <p:spPr>
            <a:xfrm>
              <a:off x="0" y="2731863"/>
              <a:ext cx="20055268" cy="34862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744"/>
                </a:lnSpc>
                <a:spcBef>
                  <a:spcPct val="0"/>
                </a:spcBef>
              </a:pPr>
              <a:r>
                <a:rPr lang="en-US" sz="900" dirty="0" smtClean="0">
                  <a:solidFill>
                    <a:srgbClr val="000000"/>
                  </a:solidFill>
                  <a:latin typeface="Telegraf"/>
                </a:rPr>
                <a:t>.- </a:t>
              </a:r>
              <a:endParaRPr lang="en-US" sz="900" dirty="0">
                <a:solidFill>
                  <a:srgbClr val="000000"/>
                </a:solidFill>
                <a:latin typeface="Telegraf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518000"/>
              <a:ext cx="19687945" cy="110334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257300" lvl="2" indent="-342900">
                <a:buFontTx/>
                <a:buChar char="-"/>
              </a:pPr>
              <a:endParaRPr lang="en-GB" sz="2400" dirty="0" smtClean="0"/>
            </a:p>
            <a:p>
              <a:pPr marL="342900" indent="-342900">
                <a:buFontTx/>
                <a:buChar char="-"/>
              </a:pPr>
              <a:endParaRPr lang="en-GB" sz="2400" dirty="0" smtClean="0"/>
            </a:p>
            <a:p>
              <a:pPr algn="ctr"/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en-GB" sz="2400" b="1" dirty="0" smtClean="0"/>
            </a:p>
            <a:p>
              <a:pPr marL="342900" indent="-342900">
                <a:buFontTx/>
                <a:buChar char="-"/>
              </a:pPr>
              <a:endParaRPr lang="it-IT" sz="2400" dirty="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4813" y="112011"/>
            <a:ext cx="1414153" cy="875989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3398910" y="6403748"/>
            <a:ext cx="5683073" cy="146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76"/>
              </a:lnSpc>
            </a:pPr>
            <a:r>
              <a:rPr lang="en-US" sz="800" dirty="0" smtClean="0">
                <a:solidFill>
                  <a:srgbClr val="000000"/>
                </a:solidFill>
                <a:latin typeface="Arimo 1"/>
              </a:rPr>
              <a:t>.</a:t>
            </a:r>
            <a:endParaRPr lang="en-US" sz="800" dirty="0">
              <a:solidFill>
                <a:srgbClr val="000000"/>
              </a:solidFill>
              <a:latin typeface="Arimo 1"/>
            </a:endParaRPr>
          </a:p>
        </p:txBody>
      </p:sp>
      <p:sp>
        <p:nvSpPr>
          <p:cNvPr id="15" name="AutoShape 7"/>
          <p:cNvSpPr/>
          <p:nvPr/>
        </p:nvSpPr>
        <p:spPr>
          <a:xfrm>
            <a:off x="4838700" y="6192521"/>
            <a:ext cx="4214595" cy="304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sp>
      <p:pic>
        <p:nvPicPr>
          <p:cNvPr id="2" name="Immagine 1" descr="cover pag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0"/>
            <a:ext cx="47081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16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FCE94430F168479011414C72CAFC71" ma:contentTypeVersion="14" ma:contentTypeDescription="Create a new document." ma:contentTypeScope="" ma:versionID="4dad0c4de6354ac6bcafd519fc50b284">
  <xsd:schema xmlns:xsd="http://www.w3.org/2001/XMLSchema" xmlns:xs="http://www.w3.org/2001/XMLSchema" xmlns:p="http://schemas.microsoft.com/office/2006/metadata/properties" xmlns:ns2="b2b67c01-1d3d-40fe-811c-c9531339a22f" xmlns:ns3="ca06f759-6d45-4a98-a6ee-b78eb4a35d80" targetNamespace="http://schemas.microsoft.com/office/2006/metadata/properties" ma:root="true" ma:fieldsID="163e0e7f15e0d00b5111fccc7970171e" ns2:_="" ns3:_="">
    <xsd:import namespace="b2b67c01-1d3d-40fe-811c-c9531339a22f"/>
    <xsd:import namespace="ca06f759-6d45-4a98-a6ee-b78eb4a35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ztop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67c01-1d3d-40fe-811c-c9531339a2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ztop" ma:index="20" nillable="true" ma:displayName="Persona o grupo" ma:list="UserInfo" ma:internalName="zto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06f759-6d45-4a98-a6ee-b78eb4a35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ztop xmlns="b2b67c01-1d3d-40fe-811c-c9531339a22f">
      <UserInfo>
        <DisplayName/>
        <AccountId xsi:nil="true"/>
        <AccountType/>
      </UserInfo>
    </ztop>
  </documentManagement>
</p:properties>
</file>

<file path=customXml/itemProps1.xml><?xml version="1.0" encoding="utf-8"?>
<ds:datastoreItem xmlns:ds="http://schemas.openxmlformats.org/officeDocument/2006/customXml" ds:itemID="{8C761324-C129-4AEE-8023-44E74E13C0AF}"/>
</file>

<file path=customXml/itemProps2.xml><?xml version="1.0" encoding="utf-8"?>
<ds:datastoreItem xmlns:ds="http://schemas.openxmlformats.org/officeDocument/2006/customXml" ds:itemID="{5D7C4569-8046-427E-A526-049183B7F4C7}"/>
</file>

<file path=customXml/itemProps3.xml><?xml version="1.0" encoding="utf-8"?>
<ds:datastoreItem xmlns:ds="http://schemas.openxmlformats.org/officeDocument/2006/customXml" ds:itemID="{7D8BC0D9-3ABF-44B0-81FE-8C6CB41FAA84}"/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360</Words>
  <Application>Microsoft Macintosh PowerPoint</Application>
  <PresentationFormat>Presentazione su schermo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mario comba</dc:creator>
  <cp:lastModifiedBy>mario comba</cp:lastModifiedBy>
  <cp:revision>11</cp:revision>
  <dcterms:created xsi:type="dcterms:W3CDTF">2021-11-08T19:17:27Z</dcterms:created>
  <dcterms:modified xsi:type="dcterms:W3CDTF">2021-11-08T20:54:07Z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0x01010029FCE94430F168479011414C72CAFC71</vt:lpwstr>
  </property>
</Properties>
</file>