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389" r:id="rId3"/>
    <p:sldId id="276" r:id="rId4"/>
    <p:sldId id="266" r:id="rId5"/>
    <p:sldId id="3313" r:id="rId6"/>
    <p:sldId id="3382" r:id="rId7"/>
    <p:sldId id="3383" r:id="rId8"/>
    <p:sldId id="3318" r:id="rId9"/>
    <p:sldId id="260" r:id="rId10"/>
    <p:sldId id="267" r:id="rId11"/>
    <p:sldId id="261" r:id="rId12"/>
    <p:sldId id="275" r:id="rId13"/>
    <p:sldId id="268" r:id="rId14"/>
    <p:sldId id="269" r:id="rId15"/>
    <p:sldId id="271" r:id="rId16"/>
    <p:sldId id="270" r:id="rId17"/>
    <p:sldId id="258" r:id="rId18"/>
    <p:sldId id="265" r:id="rId19"/>
    <p:sldId id="273" r:id="rId20"/>
    <p:sldId id="274" r:id="rId21"/>
    <p:sldId id="278" r:id="rId22"/>
  </p:sldIdLst>
  <p:sldSz cx="12192000" cy="6858000"/>
  <p:notesSz cx="7053263" cy="93091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1"/>
    <p:restoredTop sz="94694"/>
  </p:normalViewPr>
  <p:slideViewPr>
    <p:cSldViewPr snapToGrid="0" snapToObjects="1">
      <p:cViewPr varScale="1">
        <p:scale>
          <a:sx n="80" d="100"/>
          <a:sy n="80"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02041E-2"/>
          <c:y val="0.226851"/>
          <c:w val="0.95479599999999998"/>
          <c:h val="0.66289500000000001"/>
        </c:manualLayout>
      </c:layout>
      <c:barChart>
        <c:barDir val="bar"/>
        <c:grouping val="percentStacked"/>
        <c:varyColors val="0"/>
        <c:ser>
          <c:idx val="0"/>
          <c:order val="0"/>
          <c:tx>
            <c:strRef>
              <c:f>Sheet1!$A$2</c:f>
              <c:strCache>
                <c:ptCount val="1"/>
                <c:pt idx="0">
                  <c:v>Section2</c:v>
                </c:pt>
              </c:strCache>
            </c:strRef>
          </c:tx>
          <c:spPr>
            <a:solidFill>
              <a:schemeClr val="accent1"/>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Sheet1!$B$2:$B$2</c:f>
              <c:numCache>
                <c:formatCode>General</c:formatCode>
                <c:ptCount val="1"/>
                <c:pt idx="0">
                  <c:v>50</c:v>
                </c:pt>
              </c:numCache>
            </c:numRef>
          </c:val>
          <c:extLst>
            <c:ext xmlns:c16="http://schemas.microsoft.com/office/drawing/2014/chart" uri="{C3380CC4-5D6E-409C-BE32-E72D297353CC}">
              <c16:uniqueId val="{00000000-679C-4842-A2F9-3815F793160D}"/>
            </c:ext>
          </c:extLst>
        </c:ser>
        <c:ser>
          <c:idx val="1"/>
          <c:order val="1"/>
          <c:tx>
            <c:strRef>
              <c:f>Sheet1!$A$3</c:f>
              <c:strCache>
                <c:ptCount val="1"/>
                <c:pt idx="0">
                  <c:v>Section3</c:v>
                </c:pt>
              </c:strCache>
            </c:strRef>
          </c:tx>
          <c:spPr>
            <a:solidFill>
              <a:schemeClr val="accent2"/>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Sheet1!$B$3:$B$3</c:f>
              <c:numCache>
                <c:formatCode>General</c:formatCode>
                <c:ptCount val="1"/>
                <c:pt idx="0">
                  <c:v>40</c:v>
                </c:pt>
              </c:numCache>
            </c:numRef>
          </c:val>
          <c:extLst>
            <c:ext xmlns:c16="http://schemas.microsoft.com/office/drawing/2014/chart" uri="{C3380CC4-5D6E-409C-BE32-E72D297353CC}">
              <c16:uniqueId val="{00000001-679C-4842-A2F9-3815F793160D}"/>
            </c:ext>
          </c:extLst>
        </c:ser>
        <c:ser>
          <c:idx val="2"/>
          <c:order val="2"/>
          <c:tx>
            <c:strRef>
              <c:f>Sheet1!$A$4</c:f>
              <c:strCache>
                <c:ptCount val="1"/>
                <c:pt idx="0">
                  <c:v>Section4</c:v>
                </c:pt>
              </c:strCache>
            </c:strRef>
          </c:tx>
          <c:spPr>
            <a:solidFill>
              <a:schemeClr val="accent3"/>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Sheet1!$B$4:$B$4</c:f>
              <c:numCache>
                <c:formatCode>General</c:formatCode>
                <c:ptCount val="1"/>
                <c:pt idx="0">
                  <c:v>15</c:v>
                </c:pt>
              </c:numCache>
            </c:numRef>
          </c:val>
          <c:extLst>
            <c:ext xmlns:c16="http://schemas.microsoft.com/office/drawing/2014/chart" uri="{C3380CC4-5D6E-409C-BE32-E72D297353CC}">
              <c16:uniqueId val="{00000002-679C-4842-A2F9-3815F793160D}"/>
            </c:ext>
          </c:extLst>
        </c:ser>
        <c:dLbls>
          <c:showLegendKey val="0"/>
          <c:showVal val="0"/>
          <c:showCatName val="0"/>
          <c:showSerName val="0"/>
          <c:showPercent val="0"/>
          <c:showBubbleSize val="0"/>
        </c:dLbls>
        <c:gapWidth val="20"/>
        <c:overlap val="100"/>
        <c:axId val="-2097988888"/>
        <c:axId val="-2097985240"/>
      </c:barChart>
      <c:catAx>
        <c:axId val="-2097988888"/>
        <c:scaling>
          <c:orientation val="maxMin"/>
        </c:scaling>
        <c:delete val="0"/>
        <c:axPos val="l"/>
        <c:minorGridlines>
          <c:spPr>
            <a:ln w="19050" cap="flat">
              <a:noFill/>
              <a:miter lim="400000"/>
            </a:ln>
          </c:spPr>
        </c:minorGridlines>
        <c:numFmt formatCode="General" sourceLinked="0"/>
        <c:majorTickMark val="none"/>
        <c:minorTickMark val="none"/>
        <c:tickLblPos val="none"/>
        <c:spPr>
          <a:ln w="25400" cap="flat">
            <a:noFill/>
            <a:miter lim="400000"/>
          </a:ln>
        </c:spPr>
        <c:txPr>
          <a:bodyPr rot="0"/>
          <a:lstStyle/>
          <a:p>
            <a:pPr>
              <a:defRPr/>
            </a:pPr>
            <a:endParaRPr lang="es-MX"/>
          </a:p>
        </c:txPr>
        <c:crossAx val="-2097985240"/>
        <c:crosses val="autoZero"/>
        <c:auto val="1"/>
        <c:lblAlgn val="ctr"/>
        <c:lblOffset val="100"/>
        <c:noMultiLvlLbl val="1"/>
      </c:catAx>
      <c:valAx>
        <c:axId val="-2097985240"/>
        <c:scaling>
          <c:orientation val="minMax"/>
        </c:scaling>
        <c:delete val="0"/>
        <c:axPos val="t"/>
        <c:numFmt formatCode="0%" sourceLinked="0"/>
        <c:majorTickMark val="none"/>
        <c:minorTickMark val="none"/>
        <c:tickLblPos val="none"/>
        <c:spPr>
          <a:ln w="25400" cap="flat">
            <a:noFill/>
            <a:miter lim="400000"/>
          </a:ln>
        </c:spPr>
        <c:txPr>
          <a:bodyPr rot="0"/>
          <a:lstStyle/>
          <a:p>
            <a:pPr>
              <a:defRPr/>
            </a:pPr>
            <a:endParaRPr lang="es-MX"/>
          </a:p>
        </c:txPr>
        <c:crossAx val="-2097988888"/>
        <c:crosses val="autoZero"/>
        <c:crossBetween val="between"/>
        <c:majorUnit val="1"/>
        <c:minorUnit val="0.5"/>
      </c:valAx>
      <c:spPr>
        <a:noFill/>
        <a:ln w="12700" cap="flat">
          <a:noFill/>
          <a:miter lim="400000"/>
        </a:ln>
        <a:effectLst/>
      </c:spPr>
    </c:plotArea>
    <c:plotVisOnly val="1"/>
    <c:dispBlanksAs val="gap"/>
    <c:showDLblsOverMax val="1"/>
  </c:chart>
  <c:spPr>
    <a:noFill/>
    <a:ln>
      <a:noFill/>
    </a:ln>
    <a:effectLst/>
  </c:spPr>
  <c:txPr>
    <a:bodyPr/>
    <a:lstStyle/>
    <a:p>
      <a:pPr>
        <a:defRPr sz="3200" b="1" i="0">
          <a:solidFill>
            <a:schemeClr val="bg1"/>
          </a:solidFill>
          <a:latin typeface="Poppins" pitchFamily="2" charset="77"/>
          <a:cs typeface="Poppins" pitchFamily="2" charset="77"/>
        </a:defRPr>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MX" dirty="0"/>
          </a:p>
        </p:txBody>
      </p:sp>
      <p:sp>
        <p:nvSpPr>
          <p:cNvPr id="3" name="Marcador de fecha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F39712D9-608D-D144-8781-5152B027AC69}" type="datetimeFigureOut">
              <a:rPr lang="es-MX" smtClean="0"/>
              <a:t>05/11/2021</a:t>
            </a:fld>
            <a:endParaRPr lang="es-MX" dirty="0"/>
          </a:p>
        </p:txBody>
      </p:sp>
      <p:sp>
        <p:nvSpPr>
          <p:cNvPr id="4" name="Marcador de imagen de diapositiva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s-MX" dirty="0"/>
          </a:p>
        </p:txBody>
      </p:sp>
      <p:sp>
        <p:nvSpPr>
          <p:cNvPr id="5" name="Marcador de notas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5AEEA181-15C8-B847-BA77-AE6BB37E12EF}" type="slidenum">
              <a:rPr lang="es-MX" smtClean="0"/>
              <a:t>‹Nº›</a:t>
            </a:fld>
            <a:endParaRPr lang="es-MX" dirty="0"/>
          </a:p>
        </p:txBody>
      </p:sp>
    </p:spTree>
    <p:extLst>
      <p:ext uri="{BB962C8B-B14F-4D97-AF65-F5344CB8AC3E}">
        <p14:creationId xmlns:p14="http://schemas.microsoft.com/office/powerpoint/2010/main" val="40213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AEEA181-15C8-B847-BA77-AE6BB37E12EF}" type="slidenum">
              <a:rPr lang="es-MX" smtClean="0"/>
              <a:t>1</a:t>
            </a:fld>
            <a:endParaRPr lang="es-MX" dirty="0"/>
          </a:p>
        </p:txBody>
      </p:sp>
    </p:spTree>
    <p:extLst>
      <p:ext uri="{BB962C8B-B14F-4D97-AF65-F5344CB8AC3E}">
        <p14:creationId xmlns:p14="http://schemas.microsoft.com/office/powerpoint/2010/main" val="18889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AEEA181-15C8-B847-BA77-AE6BB37E12EF}" type="slidenum">
              <a:rPr lang="es-MX" smtClean="0"/>
              <a:t>16</a:t>
            </a:fld>
            <a:endParaRPr lang="es-MX" dirty="0"/>
          </a:p>
        </p:txBody>
      </p:sp>
    </p:spTree>
    <p:extLst>
      <p:ext uri="{BB962C8B-B14F-4D97-AF65-F5344CB8AC3E}">
        <p14:creationId xmlns:p14="http://schemas.microsoft.com/office/powerpoint/2010/main" val="86505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63A5-29D4-0140-A313-4C149F7F2B8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1944D022-8AFC-D344-8F49-C5DCEFA99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D483A9F2-DC00-0D49-A727-C58B41971DA9}"/>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A1294704-053F-4049-A9AE-2B710C9BDA6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3B5F4EA5-84B6-6A4A-8C2E-2ADDAA078A3B}"/>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92239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18E1-D2A7-3345-B668-516D76FADD0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346E8E1-E839-7745-93F7-B2D346B21483}"/>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07EF9EA-D2C8-234D-99DF-1D93B6F6CDD5}"/>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47487591-D3F8-2544-9AB4-2EF5A43F5CE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28DCEC4-35EA-4141-90FF-7687FBF0C523}"/>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241059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B35A22-4AB3-B44E-AE20-7E5E12856E7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1AAA62C-3EAA-2148-A235-561DD2D75AF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4318469-797B-A14A-AB44-123DF838483A}"/>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493C66D2-6ABC-5F4E-B872-1C10578C3909}"/>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7DB6B89B-0430-874A-80C2-6870D1A7AF76}"/>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61227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800000"/>
                </a:solidFill>
                <a:latin typeface="Calibri"/>
                <a:cs typeface="Calibri"/>
              </a:defRPr>
            </a:lvl1pPr>
          </a:lstStyle>
          <a:p>
            <a:endParaRPr/>
          </a:p>
        </p:txBody>
      </p:sp>
      <p:sp>
        <p:nvSpPr>
          <p:cNvPr id="3" name="Holder 3"/>
          <p:cNvSpPr>
            <a:spLocks noGrp="1"/>
          </p:cNvSpPr>
          <p:nvPr>
            <p:ph sz="half" idx="2"/>
          </p:nvPr>
        </p:nvSpPr>
        <p:spPr>
          <a:xfrm>
            <a:off x="324408" y="1457020"/>
            <a:ext cx="5429885" cy="3870960"/>
          </a:xfrm>
          <a:prstGeom prst="rect">
            <a:avLst/>
          </a:prstGeom>
        </p:spPr>
        <p:txBody>
          <a:bodyPr wrap="square" lIns="0" tIns="0" rIns="0" bIns="0">
            <a:spAutoFit/>
          </a:bodyPr>
          <a:lstStyle>
            <a:lvl1pPr>
              <a:defRPr sz="2400" b="1" i="0">
                <a:solidFill>
                  <a:srgbClr val="00406F"/>
                </a:solidFill>
                <a:latin typeface="Calibri"/>
                <a:cs typeface="Calibri"/>
              </a:defRPr>
            </a:lvl1pPr>
          </a:lstStyle>
          <a:p>
            <a:endParaRPr/>
          </a:p>
        </p:txBody>
      </p:sp>
      <p:sp>
        <p:nvSpPr>
          <p:cNvPr id="4" name="Holder 4"/>
          <p:cNvSpPr>
            <a:spLocks noGrp="1"/>
          </p:cNvSpPr>
          <p:nvPr>
            <p:ph sz="half" idx="3"/>
          </p:nvPr>
        </p:nvSpPr>
        <p:spPr>
          <a:xfrm>
            <a:off x="6646291" y="1451356"/>
            <a:ext cx="5406390" cy="4725670"/>
          </a:xfrm>
          <a:prstGeom prst="rect">
            <a:avLst/>
          </a:prstGeom>
        </p:spPr>
        <p:txBody>
          <a:bodyPr wrap="square" lIns="0" tIns="0" rIns="0" bIns="0">
            <a:spAutoFit/>
          </a:bodyPr>
          <a:lstStyle>
            <a:lvl1pPr>
              <a:defRPr sz="2400" b="1" i="0">
                <a:solidFill>
                  <a:srgbClr val="800000"/>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130025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69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C3B3B-BA80-D947-AB4D-CDB8CCFDC174}"/>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E02E04D-F031-2747-B968-01C220CFDB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A99465B-2103-0043-AF74-CC99562F8B79}"/>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288BB751-8932-7E40-8111-440F7801970D}"/>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EFEED54C-099A-3A41-93F5-EF99A7AA1BF4}"/>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152898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BA1B4-937D-614C-8884-C9BB167CBD7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E4E42D22-3912-3F49-8EF7-0E4E53C97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CF67ED9-8CEE-C347-A597-8669E17BD6C0}"/>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5111C5C3-BC28-D447-A903-45B6399319AF}"/>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C7E83D4-E335-1B4F-AE60-37E4A681A252}"/>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27337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D25DE-D092-7643-B141-AC8B162B7FF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3C17477-5CC6-8042-BC75-D76AE9C3889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C5A98680-8C6C-8443-83A6-B0690F8E939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9EAF546-F051-AF44-BC0B-6ED8D999AD34}"/>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6" name="Marcador de pie de página 5">
            <a:extLst>
              <a:ext uri="{FF2B5EF4-FFF2-40B4-BE49-F238E27FC236}">
                <a16:creationId xmlns:a16="http://schemas.microsoft.com/office/drawing/2014/main" id="{D6007D59-31F0-6E4D-B798-DC44F32E9C0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FD093BEF-BE23-7747-AADC-9CA4F822FB47}"/>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89177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4A393-294C-7D41-ACE3-0CEB189EEEA3}"/>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FBF77D2-8422-644E-A88A-2CBFCBF47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AF40CCE-E893-9946-9E19-995F27D4F05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22029417-D117-C048-B8BB-2B55A7E8F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1300CA5-368C-5445-9285-E898DB76625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DEFF88D7-E128-1A43-A24E-B79AA57B143E}"/>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8" name="Marcador de pie de página 7">
            <a:extLst>
              <a:ext uri="{FF2B5EF4-FFF2-40B4-BE49-F238E27FC236}">
                <a16:creationId xmlns:a16="http://schemas.microsoft.com/office/drawing/2014/main" id="{7D9C2BC9-FBB6-0248-9C0E-096BA650EBF8}"/>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7143971C-2448-AC46-8BC1-614339394D88}"/>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183864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E1C3A-17F4-F540-AB08-553D5C3B5D9A}"/>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E2C33554-1950-F341-AA7E-1756C0377BBE}"/>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4" name="Marcador de pie de página 3">
            <a:extLst>
              <a:ext uri="{FF2B5EF4-FFF2-40B4-BE49-F238E27FC236}">
                <a16:creationId xmlns:a16="http://schemas.microsoft.com/office/drawing/2014/main" id="{93D2344C-623B-9C4D-BBF7-B0A6E24AE478}"/>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17D77FD5-BC98-0647-853B-21EDE8C6F8C4}"/>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58535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2AAE90-0F22-6E44-9ECD-BB2D926A5F6A}"/>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3" name="Marcador de pie de página 2">
            <a:extLst>
              <a:ext uri="{FF2B5EF4-FFF2-40B4-BE49-F238E27FC236}">
                <a16:creationId xmlns:a16="http://schemas.microsoft.com/office/drawing/2014/main" id="{DE575E67-896C-C94B-813F-E6D45E1C6870}"/>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639835D1-D2F2-7A4B-8BE4-A593AD731970}"/>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75401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75401-A041-9B46-8BD9-735276C4C2F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A01227C-3BCE-A140-80BE-20F962C2C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6CF9C39D-7489-3B44-938E-9DA6603C3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703AC4-9884-FF4F-B139-FBAB728601D7}"/>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6" name="Marcador de pie de página 5">
            <a:extLst>
              <a:ext uri="{FF2B5EF4-FFF2-40B4-BE49-F238E27FC236}">
                <a16:creationId xmlns:a16="http://schemas.microsoft.com/office/drawing/2014/main" id="{50F76461-49D2-164F-87EC-E50CAD1D52C1}"/>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F08EE084-E3F9-1B47-82B1-0097DE0CF451}"/>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10143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61A60-36DA-F24B-B810-508FB84442C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9E704640-2EEB-D342-A709-E85570C60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EFF39CC1-983B-AB45-9F0F-760F8C867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17C8047-21EF-4B46-9527-9B1F04301D7C}"/>
              </a:ext>
            </a:extLst>
          </p:cNvPr>
          <p:cNvSpPr>
            <a:spLocks noGrp="1"/>
          </p:cNvSpPr>
          <p:nvPr>
            <p:ph type="dt" sz="half" idx="10"/>
          </p:nvPr>
        </p:nvSpPr>
        <p:spPr/>
        <p:txBody>
          <a:bodyPr/>
          <a:lstStyle/>
          <a:p>
            <a:fld id="{D2458C6A-623C-FA47-A189-A9D22C55640A}" type="datetimeFigureOut">
              <a:rPr lang="es-MX" smtClean="0"/>
              <a:t>05/11/2021</a:t>
            </a:fld>
            <a:endParaRPr lang="es-MX" dirty="0"/>
          </a:p>
        </p:txBody>
      </p:sp>
      <p:sp>
        <p:nvSpPr>
          <p:cNvPr id="6" name="Marcador de pie de página 5">
            <a:extLst>
              <a:ext uri="{FF2B5EF4-FFF2-40B4-BE49-F238E27FC236}">
                <a16:creationId xmlns:a16="http://schemas.microsoft.com/office/drawing/2014/main" id="{A46AAC89-BB93-D848-9FBF-3776785B9B3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D47F59B1-1440-8040-A840-7E19BE1CDD80}"/>
              </a:ext>
            </a:extLst>
          </p:cNvPr>
          <p:cNvSpPr>
            <a:spLocks noGrp="1"/>
          </p:cNvSpPr>
          <p:nvPr>
            <p:ph type="sldNum" sz="quarter" idx="12"/>
          </p:nvPr>
        </p:nvSpPr>
        <p:spPr/>
        <p:txBody>
          <a:bodyPr/>
          <a:lstStyle/>
          <a:p>
            <a:fld id="{1708A5A1-4574-E642-83D6-2A9243406E0C}" type="slidenum">
              <a:rPr lang="es-MX" smtClean="0"/>
              <a:t>‹Nº›</a:t>
            </a:fld>
            <a:endParaRPr lang="es-MX" dirty="0"/>
          </a:p>
        </p:txBody>
      </p:sp>
    </p:spTree>
    <p:extLst>
      <p:ext uri="{BB962C8B-B14F-4D97-AF65-F5344CB8AC3E}">
        <p14:creationId xmlns:p14="http://schemas.microsoft.com/office/powerpoint/2010/main" val="178937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2582EC-4A81-AA4E-9743-9C7BCD0F5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C4FF09E-1D54-A948-902F-C82F5144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4F7E9FF-1E95-E54B-ACBF-B262C93C5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58C6A-623C-FA47-A189-A9D22C55640A}" type="datetimeFigureOut">
              <a:rPr lang="es-MX" smtClean="0"/>
              <a:t>05/11/2021</a:t>
            </a:fld>
            <a:endParaRPr lang="es-MX" dirty="0"/>
          </a:p>
        </p:txBody>
      </p:sp>
      <p:sp>
        <p:nvSpPr>
          <p:cNvPr id="5" name="Marcador de pie de página 4">
            <a:extLst>
              <a:ext uri="{FF2B5EF4-FFF2-40B4-BE49-F238E27FC236}">
                <a16:creationId xmlns:a16="http://schemas.microsoft.com/office/drawing/2014/main" id="{F83DFF96-01F9-BD44-A4F3-1D0C3466C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961D7751-1DAB-3D4B-97EA-579D48972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8A5A1-4574-E642-83D6-2A9243406E0C}" type="slidenum">
              <a:rPr lang="es-MX" smtClean="0"/>
              <a:t>‹Nº›</a:t>
            </a:fld>
            <a:endParaRPr lang="es-MX" dirty="0"/>
          </a:p>
        </p:txBody>
      </p:sp>
    </p:spTree>
    <p:extLst>
      <p:ext uri="{BB962C8B-B14F-4D97-AF65-F5344CB8AC3E}">
        <p14:creationId xmlns:p14="http://schemas.microsoft.com/office/powerpoint/2010/main" val="347994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ourworldindata.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breaking.com.mx/2018/02/pacientes-sufren-los-recortes-al-sistema-salud-gobierno-pena-nieto/"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Ver las imágenes de origen">
            <a:extLst>
              <a:ext uri="{FF2B5EF4-FFF2-40B4-BE49-F238E27FC236}">
                <a16:creationId xmlns:a16="http://schemas.microsoft.com/office/drawing/2014/main" id="{FFAECBC8-857F-C742-A91D-A54C6F36B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61" r="6493"/>
          <a:stretch/>
        </p:blipFill>
        <p:spPr bwMode="auto">
          <a:xfrm>
            <a:off x="19" y="10"/>
            <a:ext cx="9354045"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6B24328-7A10-234C-9103-B5EA1F27CE18}"/>
              </a:ext>
            </a:extLst>
          </p:cNvPr>
          <p:cNvSpPr txBox="1"/>
          <p:nvPr/>
        </p:nvSpPr>
        <p:spPr>
          <a:xfrm>
            <a:off x="7075170" y="731520"/>
            <a:ext cx="3806190" cy="369332"/>
          </a:xfrm>
          <a:prstGeom prst="rect">
            <a:avLst/>
          </a:prstGeom>
          <a:noFill/>
        </p:spPr>
        <p:txBody>
          <a:bodyPr wrap="square" rtlCol="0">
            <a:spAutoFit/>
          </a:bodyPr>
          <a:lstStyle/>
          <a:p>
            <a:endParaRPr lang="es-MX" dirty="0"/>
          </a:p>
        </p:txBody>
      </p:sp>
      <p:sp>
        <p:nvSpPr>
          <p:cNvPr id="3" name="Rectángulo 2">
            <a:extLst>
              <a:ext uri="{FF2B5EF4-FFF2-40B4-BE49-F238E27FC236}">
                <a16:creationId xmlns:a16="http://schemas.microsoft.com/office/drawing/2014/main" id="{D33F2F19-E0F9-A342-B54F-0FFBBDF718C4}"/>
              </a:ext>
            </a:extLst>
          </p:cNvPr>
          <p:cNvSpPr/>
          <p:nvPr/>
        </p:nvSpPr>
        <p:spPr>
          <a:xfrm>
            <a:off x="7082527" y="273269"/>
            <a:ext cx="5109473" cy="4893647"/>
          </a:xfrm>
          <a:prstGeom prst="rect">
            <a:avLst/>
          </a:prstGeom>
        </p:spPr>
        <p:txBody>
          <a:bodyPr wrap="square">
            <a:spAutoFit/>
          </a:bodyPr>
          <a:lstStyle/>
          <a:p>
            <a:r>
              <a:rPr lang="es-MX" sz="2400" b="1" dirty="0">
                <a:solidFill>
                  <a:srgbClr val="FF0000"/>
                </a:solidFill>
                <a:latin typeface="Apple Braille" pitchFamily="2" charset="0"/>
                <a:cs typeface="Aparajita" panose="02020603050405020304" pitchFamily="18" charset="0"/>
              </a:rPr>
              <a:t>LA CONTRATACIÓN PÚBLICA SOBRE SOBRE BIENES E INSUMOS RELACIONADOS CON LA SALUD</a:t>
            </a:r>
          </a:p>
          <a:p>
            <a:endParaRPr lang="es-MX" dirty="0">
              <a:solidFill>
                <a:srgbClr val="FF0000"/>
              </a:solidFill>
              <a:latin typeface="Apple Braille" pitchFamily="2" charset="0"/>
              <a:cs typeface="Aparajita" panose="02020603050405020304" pitchFamily="18" charset="0"/>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endParaRPr lang="es-MX" dirty="0">
              <a:solidFill>
                <a:srgbClr val="FF0000"/>
              </a:solidFill>
            </a:endParaRPr>
          </a:p>
          <a:p>
            <a:pPr algn="r"/>
            <a:r>
              <a:rPr lang="es-MX" sz="2400" b="1" dirty="0">
                <a:solidFill>
                  <a:srgbClr val="FF0000"/>
                </a:solidFill>
              </a:rPr>
              <a:t>Rodolfo Cancino Gómez</a:t>
            </a:r>
          </a:p>
          <a:p>
            <a:endParaRPr lang="es-MX" dirty="0">
              <a:solidFill>
                <a:srgbClr val="FF0000"/>
              </a:solidFill>
            </a:endParaRPr>
          </a:p>
        </p:txBody>
      </p:sp>
    </p:spTree>
    <p:extLst>
      <p:ext uri="{BB962C8B-B14F-4D97-AF65-F5344CB8AC3E}">
        <p14:creationId xmlns:p14="http://schemas.microsoft.com/office/powerpoint/2010/main" val="10414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99976-EA44-734B-9419-4618203ED3A8}"/>
              </a:ext>
            </a:extLst>
          </p:cNvPr>
          <p:cNvSpPr>
            <a:spLocks noGrp="1"/>
          </p:cNvSpPr>
          <p:nvPr>
            <p:ph type="title"/>
          </p:nvPr>
        </p:nvSpPr>
        <p:spPr>
          <a:xfrm>
            <a:off x="765051" y="662400"/>
            <a:ext cx="4516505" cy="1029240"/>
          </a:xfrm>
        </p:spPr>
        <p:txBody>
          <a:bodyPr vert="horz" lIns="91440" tIns="45720" rIns="91440" bIns="45720" rtlCol="0" anchor="t">
            <a:normAutofit fontScale="90000"/>
          </a:bodyPr>
          <a:lstStyle/>
          <a:p>
            <a:r>
              <a:rPr lang="en-US" b="1" dirty="0">
                <a:solidFill>
                  <a:schemeClr val="accent1"/>
                </a:solidFill>
              </a:rPr>
              <a:t>CADENA DE SUMINISTRO</a:t>
            </a:r>
          </a:p>
        </p:txBody>
      </p:sp>
      <p:sp>
        <p:nvSpPr>
          <p:cNvPr id="3" name="Rectángulo 2">
            <a:extLst>
              <a:ext uri="{FF2B5EF4-FFF2-40B4-BE49-F238E27FC236}">
                <a16:creationId xmlns:a16="http://schemas.microsoft.com/office/drawing/2014/main" id="{F91A9CF4-AF21-7F42-B2B1-81256FD2E196}"/>
              </a:ext>
            </a:extLst>
          </p:cNvPr>
          <p:cNvSpPr/>
          <p:nvPr/>
        </p:nvSpPr>
        <p:spPr>
          <a:xfrm>
            <a:off x="765052" y="1828800"/>
            <a:ext cx="5022320" cy="4544568"/>
          </a:xfrm>
          <a:prstGeom prst="rect">
            <a:avLst/>
          </a:prstGeom>
        </p:spPr>
        <p:txBody>
          <a:bodyPr vert="horz" lIns="91440" tIns="45720" rIns="91440" bIns="45720" rtlCol="0">
            <a:normAutofit fontScale="47500" lnSpcReduction="20000"/>
          </a:bodyPr>
          <a:lstStyle/>
          <a:p>
            <a:pPr indent="-228600">
              <a:lnSpc>
                <a:spcPct val="90000"/>
              </a:lnSpc>
              <a:spcAft>
                <a:spcPts val="600"/>
              </a:spcAft>
              <a:buFont typeface="Arial" panose="020B0604020202020204" pitchFamily="34" charset="0"/>
              <a:buChar char="•"/>
            </a:pPr>
            <a:endParaRPr lang="en-US" sz="1100" dirty="0">
              <a:solidFill>
                <a:schemeClr val="tx1">
                  <a:alpha val="60000"/>
                </a:schemeClr>
              </a:solidFill>
            </a:endParaRPr>
          </a:p>
          <a:p>
            <a:pPr indent="-228600" algn="just">
              <a:lnSpc>
                <a:spcPct val="90000"/>
              </a:lnSpc>
              <a:spcAft>
                <a:spcPts val="600"/>
              </a:spcAft>
              <a:buFont typeface="Arial" panose="020B0604020202020204" pitchFamily="34" charset="0"/>
              <a:buChar char="•"/>
            </a:pPr>
            <a:r>
              <a:rPr lang="en-US" sz="3300" b="1" dirty="0">
                <a:solidFill>
                  <a:schemeClr val="accent1">
                    <a:alpha val="60000"/>
                  </a:schemeClr>
                </a:solidFill>
              </a:rPr>
              <a:t>En cuanto a la importación, no se pagará el (IVA) por importaciones según el anexo 27 de las RGCE y el no pago de los aranceles el artículo 61 de la Ley Aduanera reafirma que no se pagarán los impuestos al comercio exterior pero según la fracción XIV se cumplirán las obligaciones aobre regulaciones sanitarias. INSABI PAGA TODO INCLUIDO A LA UNOPS</a:t>
            </a:r>
          </a:p>
          <a:p>
            <a:pPr indent="-228600" algn="just">
              <a:lnSpc>
                <a:spcPct val="90000"/>
              </a:lnSpc>
              <a:spcAft>
                <a:spcPts val="600"/>
              </a:spcAft>
              <a:buFont typeface="Arial" panose="020B0604020202020204" pitchFamily="34" charset="0"/>
              <a:buChar char="•"/>
            </a:pPr>
            <a:endParaRPr lang="en-US" sz="3300" b="1" dirty="0">
              <a:solidFill>
                <a:schemeClr val="accent1">
                  <a:alpha val="60000"/>
                </a:schemeClr>
              </a:solidFill>
            </a:endParaRPr>
          </a:p>
          <a:p>
            <a:pPr indent="-228600" algn="just">
              <a:lnSpc>
                <a:spcPct val="90000"/>
              </a:lnSpc>
              <a:spcAft>
                <a:spcPts val="600"/>
              </a:spcAft>
              <a:buFont typeface="Arial" panose="020B0604020202020204" pitchFamily="34" charset="0"/>
              <a:buChar char="•"/>
            </a:pPr>
            <a:endParaRPr lang="en-US" sz="3300" b="1" dirty="0">
              <a:solidFill>
                <a:schemeClr val="accent1">
                  <a:alpha val="60000"/>
                </a:schemeClr>
              </a:solidFill>
            </a:endParaRPr>
          </a:p>
          <a:p>
            <a:pPr indent="-228600" algn="just">
              <a:lnSpc>
                <a:spcPct val="90000"/>
              </a:lnSpc>
              <a:spcAft>
                <a:spcPts val="600"/>
              </a:spcAft>
              <a:buFont typeface="Arial" panose="020B0604020202020204" pitchFamily="34" charset="0"/>
              <a:buChar char="•"/>
            </a:pPr>
            <a:r>
              <a:rPr lang="en-US" sz="3300" b="1" dirty="0">
                <a:solidFill>
                  <a:schemeClr val="accent1">
                    <a:alpha val="60000"/>
                  </a:schemeClr>
                </a:solidFill>
              </a:rPr>
              <a:t>Ante la falta de infraestructura y de BIRMEX para distribuir a hospitales e instituciones del sector salud los medicamentos adquiridos por el Insabi y la UNOPS, el Gobierno recurrió al esquema anterior, es decir, a la subrogación de este servicio., Al no tener Birmex, ni el Seguro Social, ni el Ejército tienen que recurrir a operadores logísticos Compañía Internacional Médica (Cimsa), Médica Farma Arcar (MFA) y Vantage serán las encargadas de repartir</a:t>
            </a:r>
            <a:endParaRPr lang="en-US" sz="3300" b="1" dirty="0">
              <a:solidFill>
                <a:schemeClr val="accent1">
                  <a:alpha val="60000"/>
                </a:schemeClr>
              </a:solidFill>
              <a:effectLst/>
            </a:endParaRPr>
          </a:p>
          <a:p>
            <a:pPr indent="-228600" algn="just">
              <a:lnSpc>
                <a:spcPct val="90000"/>
              </a:lnSpc>
              <a:spcAft>
                <a:spcPts val="600"/>
              </a:spcAft>
              <a:buFont typeface="Arial" panose="020B0604020202020204" pitchFamily="34" charset="0"/>
              <a:buChar char="•"/>
            </a:pPr>
            <a:endParaRPr lang="en-US" sz="3300" b="1" dirty="0">
              <a:solidFill>
                <a:schemeClr val="accent1">
                  <a:alpha val="60000"/>
                </a:schemeClr>
              </a:solidFill>
              <a:effectLst/>
            </a:endParaRPr>
          </a:p>
          <a:p>
            <a:pPr indent="-228600" algn="just">
              <a:lnSpc>
                <a:spcPct val="90000"/>
              </a:lnSpc>
              <a:spcAft>
                <a:spcPts val="600"/>
              </a:spcAft>
              <a:buFont typeface="Arial" panose="020B0604020202020204" pitchFamily="34" charset="0"/>
              <a:buChar char="•"/>
            </a:pPr>
            <a:r>
              <a:rPr lang="en-US" sz="3300" b="1" dirty="0">
                <a:solidFill>
                  <a:schemeClr val="accent1">
                    <a:alpha val="60000"/>
                  </a:schemeClr>
                </a:solidFill>
                <a:effectLst/>
              </a:rPr>
              <a:t>Coneval, de 2018 a 2020 el número de mexicanos sin servicios de salud creció de 20.1 a 35.7 millones. Subió el 40% de gasto en salud</a:t>
            </a:r>
          </a:p>
        </p:txBody>
      </p:sp>
      <p:pic>
        <p:nvPicPr>
          <p:cNvPr id="4" name="Picture 2">
            <a:extLst>
              <a:ext uri="{FF2B5EF4-FFF2-40B4-BE49-F238E27FC236}">
                <a16:creationId xmlns:a16="http://schemas.microsoft.com/office/drawing/2014/main" id="{5C7B36F4-12F5-A842-81D2-E0ACF0FB8D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1" b="-2"/>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03200">
            <a:noFill/>
          </a:ln>
        </p:spPr>
      </p:pic>
    </p:spTree>
    <p:extLst>
      <p:ext uri="{BB962C8B-B14F-4D97-AF65-F5344CB8AC3E}">
        <p14:creationId xmlns:p14="http://schemas.microsoft.com/office/powerpoint/2010/main" val="201495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1" name="Group 14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Rectangle 14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ítulo 1">
            <a:extLst>
              <a:ext uri="{FF2B5EF4-FFF2-40B4-BE49-F238E27FC236}">
                <a16:creationId xmlns:a16="http://schemas.microsoft.com/office/drawing/2014/main" id="{FC9E948D-71D2-6045-A788-87A677EC04B1}"/>
              </a:ext>
            </a:extLst>
          </p:cNvPr>
          <p:cNvSpPr>
            <a:spLocks noGrp="1"/>
          </p:cNvSpPr>
          <p:nvPr>
            <p:ph type="title"/>
          </p:nvPr>
        </p:nvSpPr>
        <p:spPr>
          <a:xfrm>
            <a:off x="1047280" y="759805"/>
            <a:ext cx="10306520" cy="1325563"/>
          </a:xfrm>
        </p:spPr>
        <p:txBody>
          <a:bodyPr>
            <a:normAutofit/>
          </a:bodyPr>
          <a:lstStyle/>
          <a:p>
            <a:r>
              <a:rPr lang="es-MX" sz="4000" b="1" dirty="0">
                <a:solidFill>
                  <a:srgbClr val="FFFFFF"/>
                </a:solidFill>
                <a:latin typeface="Algerian" pitchFamily="82" charset="77"/>
              </a:rPr>
              <a:t>IMPLICACIONES</a:t>
            </a:r>
          </a:p>
        </p:txBody>
      </p:sp>
      <p:sp>
        <p:nvSpPr>
          <p:cNvPr id="6" name="Marcador de contenido 5">
            <a:extLst>
              <a:ext uri="{FF2B5EF4-FFF2-40B4-BE49-F238E27FC236}">
                <a16:creationId xmlns:a16="http://schemas.microsoft.com/office/drawing/2014/main" id="{F21F7F68-DC03-CB4A-8AEA-DA9232231DB3}"/>
              </a:ext>
            </a:extLst>
          </p:cNvPr>
          <p:cNvSpPr>
            <a:spLocks noGrp="1"/>
          </p:cNvSpPr>
          <p:nvPr>
            <p:ph idx="1"/>
          </p:nvPr>
        </p:nvSpPr>
        <p:spPr>
          <a:xfrm>
            <a:off x="1424904" y="2494450"/>
            <a:ext cx="4053545" cy="3563159"/>
          </a:xfrm>
        </p:spPr>
        <p:txBody>
          <a:bodyPr>
            <a:normAutofit/>
          </a:bodyPr>
          <a:lstStyle/>
          <a:p>
            <a:r>
              <a:rPr lang="es-MX" sz="2400" dirty="0">
                <a:latin typeface="Aldhabi" panose="020F0502020204030204" pitchFamily="34" charset="0"/>
                <a:cs typeface="Aldhabi" panose="020F0502020204030204" pitchFamily="34" charset="0"/>
              </a:rPr>
              <a:t>ARTÍCULO 4</a:t>
            </a:r>
          </a:p>
          <a:p>
            <a:r>
              <a:rPr lang="es-MX" sz="2400" dirty="0">
                <a:latin typeface="Aldhabi" panose="020F0502020204030204" pitchFamily="34" charset="0"/>
                <a:cs typeface="Aldhabi" panose="020F0502020204030204" pitchFamily="34" charset="0"/>
              </a:rPr>
              <a:t>ARTÍCULO 28</a:t>
            </a:r>
          </a:p>
          <a:p>
            <a:r>
              <a:rPr lang="es-MX" sz="2400" dirty="0">
                <a:latin typeface="Aldhabi" panose="020F0502020204030204" pitchFamily="34" charset="0"/>
                <a:cs typeface="Aldhabi" panose="020F0502020204030204" pitchFamily="34" charset="0"/>
              </a:rPr>
              <a:t>ARTÍCULO 133</a:t>
            </a:r>
          </a:p>
          <a:p>
            <a:r>
              <a:rPr lang="es-MX" sz="2400" dirty="0">
                <a:latin typeface="Aldhabi" panose="020F0502020204030204" pitchFamily="34" charset="0"/>
                <a:cs typeface="Aldhabi" panose="020F0502020204030204" pitchFamily="34" charset="0"/>
              </a:rPr>
              <a:t>131 CONSTITUCIONAL </a:t>
            </a:r>
          </a:p>
          <a:p>
            <a:r>
              <a:rPr lang="es-MX" sz="2400" dirty="0">
                <a:latin typeface="Aldhabi" panose="020F0502020204030204" pitchFamily="34" charset="0"/>
                <a:cs typeface="Aldhabi" panose="020F0502020204030204" pitchFamily="34" charset="0"/>
              </a:rPr>
              <a:t>REGLAS DE COMERCIO EXTERIOR</a:t>
            </a:r>
          </a:p>
        </p:txBody>
      </p:sp>
      <p:pic>
        <p:nvPicPr>
          <p:cNvPr id="7" name="Picture 6" descr="Unam Logo">
            <a:extLst>
              <a:ext uri="{FF2B5EF4-FFF2-40B4-BE49-F238E27FC236}">
                <a16:creationId xmlns:a16="http://schemas.microsoft.com/office/drawing/2014/main" id="{54D8CF6A-A41E-B347-B973-794F33E5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552" y="2209457"/>
            <a:ext cx="4407837" cy="356315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E5259F2-F1A4-6141-8D02-9ED479593C08}"/>
              </a:ext>
            </a:extLst>
          </p:cNvPr>
          <p:cNvSpPr/>
          <p:nvPr/>
        </p:nvSpPr>
        <p:spPr>
          <a:xfrm>
            <a:off x="1070611" y="4914900"/>
            <a:ext cx="5284469" cy="2010807"/>
          </a:xfrm>
          <a:prstGeom prst="rect">
            <a:avLst/>
          </a:prstGeom>
        </p:spPr>
        <p:txBody>
          <a:bodyPr wrap="square">
            <a:spAutoFit/>
          </a:bodyPr>
          <a:lstStyle/>
          <a:p>
            <a:pPr marL="241300" indent="-228600">
              <a:lnSpc>
                <a:spcPct val="100000"/>
              </a:lnSpc>
              <a:spcBef>
                <a:spcPts val="1000"/>
              </a:spcBef>
              <a:buClr>
                <a:srgbClr val="800000"/>
              </a:buClr>
              <a:buFont typeface="Wingdings"/>
              <a:buChar char=""/>
              <a:tabLst>
                <a:tab pos="241300" algn="l"/>
              </a:tabLst>
            </a:pPr>
            <a:r>
              <a:rPr lang="es-MX" spc="-20" dirty="0">
                <a:cs typeface="Calibri"/>
              </a:rPr>
              <a:t>Urge</a:t>
            </a:r>
            <a:r>
              <a:rPr lang="es-MX" spc="15" dirty="0">
                <a:cs typeface="Calibri"/>
              </a:rPr>
              <a:t> </a:t>
            </a:r>
            <a:r>
              <a:rPr lang="es-MX" spc="-10" dirty="0">
                <a:cs typeface="Calibri"/>
              </a:rPr>
              <a:t>coordinación</a:t>
            </a:r>
            <a:r>
              <a:rPr lang="es-MX" spc="-25" dirty="0">
                <a:cs typeface="Calibri"/>
              </a:rPr>
              <a:t> </a:t>
            </a:r>
            <a:r>
              <a:rPr lang="es-MX" spc="-20" dirty="0">
                <a:cs typeface="Calibri"/>
              </a:rPr>
              <a:t>estratégica</a:t>
            </a:r>
            <a:r>
              <a:rPr lang="es-MX" spc="35" dirty="0">
                <a:cs typeface="Calibri"/>
              </a:rPr>
              <a:t> </a:t>
            </a:r>
            <a:r>
              <a:rPr lang="es-MX" spc="-10" dirty="0">
                <a:cs typeface="Calibri"/>
              </a:rPr>
              <a:t>entre:</a:t>
            </a:r>
            <a:r>
              <a:rPr lang="es-MX" spc="20" dirty="0">
                <a:cs typeface="Calibri"/>
              </a:rPr>
              <a:t> </a:t>
            </a:r>
            <a:r>
              <a:rPr lang="es-MX" spc="-5" dirty="0">
                <a:cs typeface="Calibri"/>
              </a:rPr>
              <a:t>salud,</a:t>
            </a:r>
            <a:r>
              <a:rPr lang="es-MX" spc="-15" dirty="0">
                <a:cs typeface="Calibri"/>
              </a:rPr>
              <a:t> </a:t>
            </a:r>
            <a:r>
              <a:rPr lang="es-MX" spc="-10" dirty="0">
                <a:cs typeface="Calibri"/>
              </a:rPr>
              <a:t>economía,</a:t>
            </a:r>
            <a:r>
              <a:rPr lang="es-MX" spc="15" dirty="0">
                <a:cs typeface="Calibri"/>
              </a:rPr>
              <a:t> </a:t>
            </a:r>
            <a:r>
              <a:rPr lang="es-MX" spc="-5" dirty="0">
                <a:cs typeface="Calibri"/>
              </a:rPr>
              <a:t>industria</a:t>
            </a:r>
            <a:r>
              <a:rPr lang="es-MX" spc="-15" dirty="0">
                <a:cs typeface="Calibri"/>
              </a:rPr>
              <a:t> </a:t>
            </a:r>
            <a:r>
              <a:rPr lang="es-MX" spc="-5" dirty="0">
                <a:cs typeface="Calibri"/>
              </a:rPr>
              <a:t>y</a:t>
            </a:r>
            <a:r>
              <a:rPr lang="es-MX" spc="10" dirty="0">
                <a:cs typeface="Calibri"/>
              </a:rPr>
              <a:t> </a:t>
            </a:r>
            <a:r>
              <a:rPr lang="es-MX" spc="-10" dirty="0">
                <a:cs typeface="Calibri"/>
              </a:rPr>
              <a:t>finanzas.</a:t>
            </a:r>
            <a:endParaRPr lang="es-MX" dirty="0">
              <a:cs typeface="Calibri"/>
            </a:endParaRPr>
          </a:p>
          <a:p>
            <a:pPr marL="241300" marR="166370" indent="-228600">
              <a:lnSpc>
                <a:spcPct val="100000"/>
              </a:lnSpc>
              <a:spcBef>
                <a:spcPts val="1010"/>
              </a:spcBef>
              <a:buClr>
                <a:srgbClr val="800000"/>
              </a:buClr>
              <a:buFont typeface="Wingdings"/>
              <a:buChar char=""/>
              <a:tabLst>
                <a:tab pos="241300" algn="l"/>
              </a:tabLst>
            </a:pPr>
            <a:r>
              <a:rPr lang="es-MX" spc="-5" dirty="0">
                <a:cs typeface="Calibri"/>
              </a:rPr>
              <a:t>Una nueva regulación armónica sobre la industria farmoquímica y sistemas de contratación electrónica por catalógo.</a:t>
            </a:r>
          </a:p>
          <a:p>
            <a:pPr marL="241300" marR="166370" indent="-228600">
              <a:lnSpc>
                <a:spcPct val="100000"/>
              </a:lnSpc>
              <a:spcBef>
                <a:spcPts val="1010"/>
              </a:spcBef>
              <a:buClr>
                <a:srgbClr val="800000"/>
              </a:buClr>
              <a:buFont typeface="Wingdings"/>
              <a:buChar char=""/>
              <a:tabLst>
                <a:tab pos="241300" algn="l"/>
              </a:tabLst>
            </a:pPr>
            <a:endParaRPr lang="es-MX" dirty="0"/>
          </a:p>
        </p:txBody>
      </p:sp>
    </p:spTree>
    <p:extLst>
      <p:ext uri="{BB962C8B-B14F-4D97-AF65-F5344CB8AC3E}">
        <p14:creationId xmlns:p14="http://schemas.microsoft.com/office/powerpoint/2010/main" val="17178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9560" y="856180"/>
            <a:ext cx="4560584" cy="1128068"/>
          </a:xfrm>
          <a:prstGeom prst="rect">
            <a:avLst/>
          </a:prstGeom>
          <a:pattFill prst="narHorz">
            <a:fgClr>
              <a:schemeClr val="accent4">
                <a:lumMod val="40000"/>
                <a:lumOff val="60000"/>
              </a:schemeClr>
            </a:fgClr>
            <a:bgClr>
              <a:schemeClr val="bg1"/>
            </a:bgClr>
          </a:pattFill>
          <a:ln>
            <a:solidFill>
              <a:srgbClr val="FFC000"/>
            </a:solidFill>
          </a:ln>
        </p:spPr>
        <p:txBody>
          <a:bodyPr vert="horz" lIns="91440" tIns="45720" rIns="91440" bIns="45720" rtlCol="0" anchor="ctr">
            <a:noAutofit/>
          </a:bodyPr>
          <a:lstStyle/>
          <a:p>
            <a:pPr marL="568960" marR="5080" indent="-556895"/>
            <a:r>
              <a:rPr lang="en-US" sz="2000" spc="-5" dirty="0">
                <a:solidFill>
                  <a:srgbClr val="FF0000"/>
                </a:solidFill>
                <a:latin typeface="+mj-lt"/>
                <a:cs typeface="+mj-cs"/>
              </a:rPr>
              <a:t>	Articular</a:t>
            </a:r>
            <a:r>
              <a:rPr lang="en-US" sz="2000" spc="-10" dirty="0">
                <a:solidFill>
                  <a:srgbClr val="FF0000"/>
                </a:solidFill>
                <a:latin typeface="+mj-lt"/>
                <a:cs typeface="+mj-cs"/>
              </a:rPr>
              <a:t> </a:t>
            </a:r>
            <a:r>
              <a:rPr lang="en-US" sz="2000" spc="-5" dirty="0">
                <a:solidFill>
                  <a:srgbClr val="FF0000"/>
                </a:solidFill>
                <a:latin typeface="+mj-lt"/>
                <a:cs typeface="+mj-cs"/>
              </a:rPr>
              <a:t>las </a:t>
            </a:r>
            <a:r>
              <a:rPr lang="en-US" sz="2000" spc="-15" dirty="0">
                <a:solidFill>
                  <a:srgbClr val="FF0000"/>
                </a:solidFill>
                <a:latin typeface="+mj-lt"/>
                <a:cs typeface="+mj-cs"/>
              </a:rPr>
              <a:t>compras </a:t>
            </a:r>
            <a:r>
              <a:rPr lang="en-US" sz="2000" spc="-10" dirty="0">
                <a:solidFill>
                  <a:srgbClr val="FF0000"/>
                </a:solidFill>
                <a:latin typeface="+mj-lt"/>
                <a:cs typeface="+mj-cs"/>
              </a:rPr>
              <a:t>públicas</a:t>
            </a:r>
            <a:r>
              <a:rPr lang="en-US" sz="2000" spc="15" dirty="0">
                <a:solidFill>
                  <a:srgbClr val="FF0000"/>
                </a:solidFill>
                <a:latin typeface="+mj-lt"/>
                <a:cs typeface="+mj-cs"/>
              </a:rPr>
              <a:t> </a:t>
            </a:r>
            <a:r>
              <a:rPr lang="en-US" sz="2000" spc="-10" dirty="0">
                <a:solidFill>
                  <a:srgbClr val="FF0000"/>
                </a:solidFill>
                <a:latin typeface="+mj-lt"/>
                <a:cs typeface="+mj-cs"/>
              </a:rPr>
              <a:t>nacionales </a:t>
            </a:r>
            <a:r>
              <a:rPr lang="en-US" sz="2000" spc="-660" dirty="0">
                <a:solidFill>
                  <a:srgbClr val="FF0000"/>
                </a:solidFill>
                <a:latin typeface="+mj-lt"/>
                <a:cs typeface="+mj-cs"/>
              </a:rPr>
              <a:t> </a:t>
            </a:r>
            <a:r>
              <a:rPr lang="en-US" sz="2000" spc="-20" dirty="0">
                <a:solidFill>
                  <a:srgbClr val="FF0000"/>
                </a:solidFill>
                <a:latin typeface="+mj-lt"/>
                <a:cs typeface="+mj-cs"/>
              </a:rPr>
              <a:t>para</a:t>
            </a:r>
            <a:r>
              <a:rPr lang="en-US" sz="2000" spc="-30" dirty="0">
                <a:solidFill>
                  <a:srgbClr val="FF0000"/>
                </a:solidFill>
                <a:latin typeface="+mj-lt"/>
                <a:cs typeface="+mj-cs"/>
              </a:rPr>
              <a:t> </a:t>
            </a:r>
            <a:r>
              <a:rPr lang="en-US" sz="2000" spc="-10" dirty="0">
                <a:solidFill>
                  <a:srgbClr val="FF0000"/>
                </a:solidFill>
                <a:latin typeface="+mj-lt"/>
                <a:cs typeface="+mj-cs"/>
              </a:rPr>
              <a:t>crear</a:t>
            </a:r>
            <a:r>
              <a:rPr lang="en-US" sz="2000" spc="-25" dirty="0">
                <a:solidFill>
                  <a:srgbClr val="FF0000"/>
                </a:solidFill>
                <a:latin typeface="+mj-lt"/>
                <a:cs typeface="+mj-cs"/>
              </a:rPr>
              <a:t> </a:t>
            </a:r>
            <a:r>
              <a:rPr lang="en-US" sz="2000" dirty="0">
                <a:solidFill>
                  <a:srgbClr val="FF0000"/>
                </a:solidFill>
                <a:latin typeface="+mj-lt"/>
                <a:cs typeface="+mj-cs"/>
              </a:rPr>
              <a:t>un </a:t>
            </a:r>
            <a:r>
              <a:rPr lang="en-US" sz="2000" spc="-15" dirty="0">
                <a:solidFill>
                  <a:srgbClr val="FF0000"/>
                </a:solidFill>
                <a:latin typeface="+mj-lt"/>
                <a:cs typeface="+mj-cs"/>
              </a:rPr>
              <a:t>mercado </a:t>
            </a:r>
            <a:r>
              <a:rPr lang="en-US" sz="2000" spc="-10" dirty="0">
                <a:solidFill>
                  <a:srgbClr val="FF0000"/>
                </a:solidFill>
                <a:latin typeface="+mj-lt"/>
                <a:cs typeface="+mj-cs"/>
              </a:rPr>
              <a:t>regional</a:t>
            </a:r>
            <a:r>
              <a:rPr lang="en-US" sz="2000" spc="-15" dirty="0">
                <a:solidFill>
                  <a:srgbClr val="FF0000"/>
                </a:solidFill>
                <a:latin typeface="+mj-lt"/>
                <a:cs typeface="+mj-cs"/>
              </a:rPr>
              <a:t> </a:t>
            </a:r>
            <a:r>
              <a:rPr lang="en-US" sz="2000" spc="-10" dirty="0">
                <a:solidFill>
                  <a:srgbClr val="FF0000"/>
                </a:solidFill>
                <a:latin typeface="+mj-lt"/>
                <a:cs typeface="+mj-cs"/>
              </a:rPr>
              <a:t>estable</a:t>
            </a:r>
            <a:r>
              <a:rPr lang="en-US" sz="2000" spc="-5" dirty="0">
                <a:solidFill>
                  <a:srgbClr val="FF0000"/>
                </a:solidFill>
                <a:latin typeface="+mj-lt"/>
                <a:cs typeface="+mj-cs"/>
              </a:rPr>
              <a:t> </a:t>
            </a:r>
            <a:r>
              <a:rPr lang="en-US" sz="2000" dirty="0">
                <a:solidFill>
                  <a:srgbClr val="FF0000"/>
                </a:solidFill>
                <a:latin typeface="+mj-lt"/>
                <a:cs typeface="+mj-cs"/>
              </a:rPr>
              <a:t>y de</a:t>
            </a:r>
            <a:r>
              <a:rPr lang="en-US" sz="2000" spc="-10" dirty="0">
                <a:solidFill>
                  <a:srgbClr val="FF0000"/>
                </a:solidFill>
                <a:latin typeface="+mj-lt"/>
                <a:cs typeface="+mj-cs"/>
              </a:rPr>
              <a:t> </a:t>
            </a:r>
            <a:r>
              <a:rPr lang="en-US" sz="2000" spc="-15" dirty="0">
                <a:solidFill>
                  <a:srgbClr val="FF0000"/>
                </a:solidFill>
                <a:latin typeface="+mj-lt"/>
                <a:cs typeface="+mj-cs"/>
              </a:rPr>
              <a:t>gran </a:t>
            </a:r>
            <a:r>
              <a:rPr lang="en-US" sz="2000" spc="-10" dirty="0">
                <a:solidFill>
                  <a:srgbClr val="FF0000"/>
                </a:solidFill>
                <a:latin typeface="+mj-lt"/>
                <a:cs typeface="+mj-cs"/>
              </a:rPr>
              <a:t>escala</a:t>
            </a:r>
            <a:endParaRPr lang="en-US" sz="2000" dirty="0">
              <a:solidFill>
                <a:srgbClr val="FF0000"/>
              </a:solidFill>
              <a:latin typeface="+mj-lt"/>
              <a:cs typeface="+mj-cs"/>
            </a:endParaRPr>
          </a:p>
        </p:txBody>
      </p:sp>
      <p:sp>
        <p:nvSpPr>
          <p:cNvPr id="5" name="object 5"/>
          <p:cNvSpPr txBox="1"/>
          <p:nvPr/>
        </p:nvSpPr>
        <p:spPr>
          <a:xfrm>
            <a:off x="590719" y="2330505"/>
            <a:ext cx="4559425" cy="3979585"/>
          </a:xfrm>
          <a:prstGeom prst="rect">
            <a:avLst/>
          </a:prstGeom>
          <a:pattFill prst="solidDmnd">
            <a:fgClr>
              <a:schemeClr val="accent4">
                <a:lumMod val="60000"/>
                <a:lumOff val="40000"/>
              </a:schemeClr>
            </a:fgClr>
            <a:bgClr>
              <a:schemeClr val="bg1"/>
            </a:bgClr>
          </a:pattFill>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700" dirty="0"/>
          </a:p>
          <a:p>
            <a:pPr marR="5080">
              <a:lnSpc>
                <a:spcPct val="90000"/>
              </a:lnSpc>
            </a:pPr>
            <a:r>
              <a:rPr lang="en-US" sz="1700" b="1" spc="-5" dirty="0"/>
              <a:t>Usar</a:t>
            </a:r>
            <a:r>
              <a:rPr lang="en-US" sz="1700" b="1" spc="5" dirty="0"/>
              <a:t> </a:t>
            </a:r>
            <a:r>
              <a:rPr lang="en-US" sz="1700" b="1" spc="-5" dirty="0"/>
              <a:t>el</a:t>
            </a:r>
            <a:r>
              <a:rPr lang="en-US" sz="1700" b="1" spc="-10" dirty="0"/>
              <a:t> </a:t>
            </a:r>
            <a:r>
              <a:rPr lang="en-US" sz="1700" b="1" dirty="0"/>
              <a:t>poder</a:t>
            </a:r>
            <a:r>
              <a:rPr lang="en-US" sz="1700" b="1" spc="-25" dirty="0"/>
              <a:t> </a:t>
            </a:r>
            <a:r>
              <a:rPr lang="en-US" sz="1700" b="1" spc="-5" dirty="0"/>
              <a:t>de</a:t>
            </a:r>
            <a:r>
              <a:rPr lang="en-US" sz="1700" b="1" dirty="0"/>
              <a:t> </a:t>
            </a:r>
            <a:r>
              <a:rPr lang="en-US" sz="1700" b="1" spc="-15" dirty="0"/>
              <a:t>compra</a:t>
            </a:r>
            <a:r>
              <a:rPr lang="en-US" sz="1700" b="1" spc="15" dirty="0"/>
              <a:t> </a:t>
            </a:r>
            <a:r>
              <a:rPr lang="en-US" sz="1700" b="1" spc="-5" dirty="0"/>
              <a:t>del</a:t>
            </a:r>
            <a:r>
              <a:rPr lang="en-US" sz="1700" b="1" spc="-15" dirty="0"/>
              <a:t> </a:t>
            </a:r>
            <a:r>
              <a:rPr lang="en-US" sz="1700" b="1" spc="-5" dirty="0"/>
              <a:t>sector </a:t>
            </a:r>
            <a:r>
              <a:rPr lang="en-US" sz="1700" b="1" dirty="0"/>
              <a:t> </a:t>
            </a:r>
            <a:r>
              <a:rPr lang="en-US" sz="1700" b="1" spc="-5" dirty="0"/>
              <a:t>público</a:t>
            </a:r>
            <a:r>
              <a:rPr lang="en-US" sz="1700" b="1" spc="-20" dirty="0"/>
              <a:t> </a:t>
            </a:r>
            <a:r>
              <a:rPr lang="en-US" sz="1700" b="1" spc="-10" dirty="0"/>
              <a:t>como</a:t>
            </a:r>
            <a:r>
              <a:rPr lang="en-US" sz="1700" b="1" spc="25" dirty="0"/>
              <a:t> </a:t>
            </a:r>
            <a:r>
              <a:rPr lang="en-US" sz="1700" b="1" spc="-10" dirty="0"/>
              <a:t>instrumento</a:t>
            </a:r>
            <a:r>
              <a:rPr lang="en-US" sz="1700" b="1" spc="-15" dirty="0"/>
              <a:t> </a:t>
            </a:r>
            <a:r>
              <a:rPr lang="en-US" sz="1700" b="1" spc="-5" dirty="0"/>
              <a:t>de</a:t>
            </a:r>
            <a:r>
              <a:rPr lang="en-US" sz="1700" b="1" spc="-10" dirty="0"/>
              <a:t> </a:t>
            </a:r>
            <a:r>
              <a:rPr lang="en-US" sz="1700" b="1" spc="-5" dirty="0"/>
              <a:t>desarrollo </a:t>
            </a:r>
            <a:r>
              <a:rPr lang="en-US" sz="1700" b="1" spc="-550" dirty="0"/>
              <a:t> </a:t>
            </a:r>
            <a:r>
              <a:rPr lang="en-US" sz="1700" b="1" spc="-5" dirty="0"/>
              <a:t>de cadenas</a:t>
            </a:r>
            <a:r>
              <a:rPr lang="en-US" sz="1700" b="1" dirty="0"/>
              <a:t> </a:t>
            </a:r>
            <a:r>
              <a:rPr lang="en-US" sz="1700" b="1" spc="-15" dirty="0"/>
              <a:t>productivas</a:t>
            </a:r>
            <a:r>
              <a:rPr lang="en-US" sz="1700" b="1" spc="10" dirty="0"/>
              <a:t> </a:t>
            </a:r>
            <a:r>
              <a:rPr lang="en-US" sz="1700" b="1" spc="-5" dirty="0"/>
              <a:t>regionales. Partiendo de que todo se importa:</a:t>
            </a:r>
            <a:endParaRPr lang="en-US" sz="1700" dirty="0"/>
          </a:p>
          <a:p>
            <a:pPr marL="115570">
              <a:lnSpc>
                <a:spcPct val="90000"/>
              </a:lnSpc>
              <a:spcBef>
                <a:spcPts val="2205"/>
              </a:spcBef>
              <a:buClr>
                <a:srgbClr val="800000"/>
              </a:buClr>
              <a:tabLst>
                <a:tab pos="344170" algn="l"/>
                <a:tab pos="344805" algn="l"/>
              </a:tabLst>
            </a:pPr>
            <a:r>
              <a:rPr lang="en-US" sz="1700" spc="-15" dirty="0"/>
              <a:t>1. Facilitar</a:t>
            </a:r>
            <a:r>
              <a:rPr lang="en-US" sz="1700" spc="10" dirty="0"/>
              <a:t> </a:t>
            </a:r>
            <a:r>
              <a:rPr lang="en-US" sz="1700" dirty="0"/>
              <a:t>el</a:t>
            </a:r>
            <a:r>
              <a:rPr lang="en-US" sz="1700" spc="-5" dirty="0"/>
              <a:t> </a:t>
            </a:r>
            <a:r>
              <a:rPr lang="en-US" sz="1700" spc="-10" dirty="0"/>
              <a:t>intercambio</a:t>
            </a:r>
            <a:r>
              <a:rPr lang="en-US" sz="1700" spc="10" dirty="0"/>
              <a:t> </a:t>
            </a:r>
            <a:r>
              <a:rPr lang="en-US" sz="1700" spc="-10" dirty="0"/>
              <a:t>comercial</a:t>
            </a:r>
            <a:r>
              <a:rPr lang="en-US" sz="1700" spc="10" dirty="0"/>
              <a:t> </a:t>
            </a:r>
            <a:endParaRPr lang="en-US" sz="1700" dirty="0"/>
          </a:p>
          <a:p>
            <a:pPr marL="115570">
              <a:lnSpc>
                <a:spcPct val="90000"/>
              </a:lnSpc>
              <a:buClr>
                <a:srgbClr val="800000"/>
              </a:buClr>
              <a:tabLst>
                <a:tab pos="344170" algn="l"/>
                <a:tab pos="344805" algn="l"/>
              </a:tabLst>
            </a:pPr>
            <a:r>
              <a:rPr lang="en-US" sz="1700" spc="-10" dirty="0"/>
              <a:t>2. Potenciar</a:t>
            </a:r>
            <a:r>
              <a:rPr lang="en-US" sz="1700" spc="15" dirty="0"/>
              <a:t> </a:t>
            </a:r>
            <a:r>
              <a:rPr lang="en-US" sz="1700" dirty="0"/>
              <a:t>el</a:t>
            </a:r>
            <a:r>
              <a:rPr lang="en-US" sz="1700" spc="10" dirty="0"/>
              <a:t> </a:t>
            </a:r>
            <a:r>
              <a:rPr lang="en-US" sz="1700" spc="-10" dirty="0"/>
              <a:t>desarrollo</a:t>
            </a:r>
            <a:r>
              <a:rPr lang="en-US" sz="1700" spc="-5" dirty="0"/>
              <a:t> de</a:t>
            </a:r>
            <a:r>
              <a:rPr lang="en-US" sz="1700" spc="15" dirty="0"/>
              <a:t> </a:t>
            </a:r>
            <a:r>
              <a:rPr lang="en-US" sz="1700" spc="-10" dirty="0"/>
              <a:t>proveedores</a:t>
            </a:r>
            <a:r>
              <a:rPr lang="en-US" sz="1700" spc="5" dirty="0"/>
              <a:t> </a:t>
            </a:r>
          </a:p>
          <a:p>
            <a:pPr marL="115570">
              <a:lnSpc>
                <a:spcPct val="90000"/>
              </a:lnSpc>
              <a:buClr>
                <a:srgbClr val="800000"/>
              </a:buClr>
              <a:tabLst>
                <a:tab pos="344170" algn="l"/>
                <a:tab pos="344805" algn="l"/>
              </a:tabLst>
            </a:pPr>
            <a:r>
              <a:rPr lang="en-US" sz="1700" spc="-10" dirty="0"/>
              <a:t>3. Mejorar </a:t>
            </a:r>
            <a:r>
              <a:rPr lang="en-US" sz="1700" spc="-5" dirty="0"/>
              <a:t>la</a:t>
            </a:r>
            <a:r>
              <a:rPr lang="en-US" sz="1700" spc="10" dirty="0"/>
              <a:t> </a:t>
            </a:r>
            <a:r>
              <a:rPr lang="en-US" sz="1700" spc="-5" dirty="0"/>
              <a:t>negociación</a:t>
            </a:r>
            <a:r>
              <a:rPr lang="en-US" sz="1700" spc="15" dirty="0"/>
              <a:t> </a:t>
            </a:r>
            <a:r>
              <a:rPr lang="en-US" sz="1700" dirty="0"/>
              <a:t>en</a:t>
            </a:r>
            <a:r>
              <a:rPr lang="en-US" sz="1700" spc="15" dirty="0"/>
              <a:t> </a:t>
            </a:r>
            <a:r>
              <a:rPr lang="en-US" sz="1700" spc="-5" dirty="0"/>
              <a:t>bloque</a:t>
            </a:r>
            <a:r>
              <a:rPr lang="en-US" sz="1700" spc="5" dirty="0"/>
              <a:t> </a:t>
            </a:r>
            <a:r>
              <a:rPr lang="en-US" sz="1700" spc="-15" dirty="0"/>
              <a:t>para</a:t>
            </a:r>
            <a:r>
              <a:rPr lang="en-US" sz="1700" spc="-5" dirty="0"/>
              <a:t> </a:t>
            </a:r>
            <a:r>
              <a:rPr lang="en-US" sz="1700" dirty="0"/>
              <a:t>el </a:t>
            </a:r>
            <a:r>
              <a:rPr lang="en-US" sz="1700" spc="-5" dirty="0"/>
              <a:t>acceso</a:t>
            </a:r>
            <a:r>
              <a:rPr lang="en-US" sz="1700" spc="5" dirty="0"/>
              <a:t> </a:t>
            </a:r>
            <a:r>
              <a:rPr lang="en-US" sz="1700" dirty="0"/>
              <a:t>a </a:t>
            </a:r>
            <a:r>
              <a:rPr lang="en-US" sz="1700" spc="-395" dirty="0"/>
              <a:t> </a:t>
            </a:r>
            <a:r>
              <a:rPr lang="en-US" sz="1700" spc="-5" dirty="0"/>
              <a:t>insumos</a:t>
            </a:r>
            <a:r>
              <a:rPr lang="en-US" sz="1700" dirty="0"/>
              <a:t> y </a:t>
            </a:r>
            <a:r>
              <a:rPr lang="en-US" sz="1700" spc="-10" dirty="0"/>
              <a:t>transferencia</a:t>
            </a:r>
            <a:r>
              <a:rPr lang="en-US" sz="1700" spc="-5" dirty="0"/>
              <a:t> </a:t>
            </a:r>
            <a:r>
              <a:rPr lang="en-US" sz="1700" spc="-10" dirty="0"/>
              <a:t>tecnológica</a:t>
            </a:r>
          </a:p>
          <a:p>
            <a:pPr marL="344170" indent="-228600">
              <a:lnSpc>
                <a:spcPct val="90000"/>
              </a:lnSpc>
              <a:buClr>
                <a:srgbClr val="800000"/>
              </a:buClr>
              <a:buFont typeface="Arial" panose="020B0604020202020204" pitchFamily="34" charset="0"/>
              <a:buChar char="•"/>
              <a:tabLst>
                <a:tab pos="344170" algn="l"/>
                <a:tab pos="344805" algn="l"/>
              </a:tabLst>
            </a:pPr>
            <a:endParaRPr lang="en-US" sz="1700" spc="-10" dirty="0"/>
          </a:p>
          <a:p>
            <a:pPr marL="344170" indent="-228600">
              <a:lnSpc>
                <a:spcPct val="90000"/>
              </a:lnSpc>
              <a:buClr>
                <a:srgbClr val="800000"/>
              </a:buClr>
              <a:buFont typeface="Arial" panose="020B0604020202020204" pitchFamily="34" charset="0"/>
              <a:buChar char="•"/>
              <a:tabLst>
                <a:tab pos="344170" algn="l"/>
                <a:tab pos="344805" algn="l"/>
              </a:tabLst>
            </a:pPr>
            <a:endParaRPr lang="en-US" sz="1700" spc="-10" dirty="0"/>
          </a:p>
        </p:txBody>
      </p:sp>
      <p:pic>
        <p:nvPicPr>
          <p:cNvPr id="2052" name="Picture 4" descr="Ver las imágenes de origen">
            <a:extLst>
              <a:ext uri="{FF2B5EF4-FFF2-40B4-BE49-F238E27FC236}">
                <a16:creationId xmlns:a16="http://schemas.microsoft.com/office/drawing/2014/main" id="{7F243A4D-F667-CE4A-99E1-A44D2D5FE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57" r="9861"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6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5032" y="6255511"/>
            <a:ext cx="9201785" cy="324485"/>
          </a:xfrm>
          <a:prstGeom prst="rect">
            <a:avLst/>
          </a:prstGeom>
        </p:spPr>
        <p:txBody>
          <a:bodyPr vert="horz" wrap="square" lIns="0" tIns="13335" rIns="0" bIns="0" rtlCol="0">
            <a:spAutoFit/>
          </a:bodyPr>
          <a:lstStyle/>
          <a:p>
            <a:pPr marL="12700">
              <a:lnSpc>
                <a:spcPct val="100000"/>
              </a:lnSpc>
              <a:spcBef>
                <a:spcPts val="105"/>
              </a:spcBef>
            </a:pPr>
            <a:r>
              <a:rPr sz="1050" b="1" dirty="0">
                <a:latin typeface="Calibri"/>
                <a:cs typeface="Calibri"/>
              </a:rPr>
              <a:t>Fuente</a:t>
            </a:r>
            <a:r>
              <a:rPr sz="1050" dirty="0">
                <a:latin typeface="Calibri"/>
                <a:cs typeface="Calibri"/>
              </a:rPr>
              <a:t>:</a:t>
            </a:r>
            <a:r>
              <a:rPr sz="1050" spc="-15" dirty="0">
                <a:latin typeface="Calibri"/>
                <a:cs typeface="Calibri"/>
              </a:rPr>
              <a:t> </a:t>
            </a:r>
            <a:r>
              <a:rPr sz="1050" spc="-5" dirty="0">
                <a:latin typeface="Calibri"/>
                <a:cs typeface="Calibri"/>
              </a:rPr>
              <a:t>Observatorio</a:t>
            </a:r>
            <a:r>
              <a:rPr sz="1050" spc="-35" dirty="0">
                <a:latin typeface="Calibri"/>
                <a:cs typeface="Calibri"/>
              </a:rPr>
              <a:t> </a:t>
            </a:r>
            <a:r>
              <a:rPr sz="1050" spc="-5" dirty="0">
                <a:latin typeface="Calibri"/>
                <a:cs typeface="Calibri"/>
              </a:rPr>
              <a:t>COVID-19</a:t>
            </a:r>
            <a:r>
              <a:rPr sz="1050" spc="10" dirty="0">
                <a:latin typeface="Calibri"/>
                <a:cs typeface="Calibri"/>
              </a:rPr>
              <a:t> </a:t>
            </a:r>
            <a:r>
              <a:rPr sz="1050" dirty="0">
                <a:latin typeface="Calibri"/>
                <a:cs typeface="Calibri"/>
              </a:rPr>
              <a:t>de la</a:t>
            </a:r>
            <a:r>
              <a:rPr sz="1050" spc="5" dirty="0">
                <a:latin typeface="Calibri"/>
                <a:cs typeface="Calibri"/>
              </a:rPr>
              <a:t> </a:t>
            </a:r>
            <a:r>
              <a:rPr sz="1050" dirty="0">
                <a:latin typeface="Calibri"/>
                <a:cs typeface="Calibri"/>
              </a:rPr>
              <a:t>CEPAL,</a:t>
            </a:r>
            <a:r>
              <a:rPr sz="1050" spc="-10" dirty="0">
                <a:latin typeface="Calibri"/>
                <a:cs typeface="Calibri"/>
              </a:rPr>
              <a:t> </a:t>
            </a:r>
            <a:r>
              <a:rPr sz="1050" spc="-5" dirty="0">
                <a:latin typeface="Calibri"/>
                <a:cs typeface="Calibri"/>
              </a:rPr>
              <a:t>con</a:t>
            </a:r>
            <a:r>
              <a:rPr sz="1050" spc="10" dirty="0">
                <a:latin typeface="Calibri"/>
                <a:cs typeface="Calibri"/>
              </a:rPr>
              <a:t> </a:t>
            </a:r>
            <a:r>
              <a:rPr sz="1050" spc="-5" dirty="0">
                <a:latin typeface="Calibri"/>
                <a:cs typeface="Calibri"/>
              </a:rPr>
              <a:t>base</a:t>
            </a:r>
            <a:r>
              <a:rPr sz="1050" dirty="0">
                <a:latin typeface="Calibri"/>
                <a:cs typeface="Calibri"/>
              </a:rPr>
              <a:t> en</a:t>
            </a:r>
            <a:r>
              <a:rPr sz="1050" spc="10" dirty="0">
                <a:latin typeface="Calibri"/>
                <a:cs typeface="Calibri"/>
              </a:rPr>
              <a:t> </a:t>
            </a:r>
            <a:r>
              <a:rPr sz="1050" i="1" dirty="0">
                <a:latin typeface="Calibri"/>
                <a:cs typeface="Calibri"/>
              </a:rPr>
              <a:t>Our</a:t>
            </a:r>
            <a:r>
              <a:rPr sz="1050" i="1" spc="-5" dirty="0">
                <a:latin typeface="Calibri"/>
                <a:cs typeface="Calibri"/>
              </a:rPr>
              <a:t> </a:t>
            </a:r>
            <a:r>
              <a:rPr sz="1050" i="1" dirty="0">
                <a:latin typeface="Calibri"/>
                <a:cs typeface="Calibri"/>
              </a:rPr>
              <a:t>World</a:t>
            </a:r>
            <a:r>
              <a:rPr sz="1050" i="1" spc="-5" dirty="0">
                <a:latin typeface="Calibri"/>
                <a:cs typeface="Calibri"/>
              </a:rPr>
              <a:t> </a:t>
            </a:r>
            <a:r>
              <a:rPr sz="1050" i="1" dirty="0">
                <a:latin typeface="Calibri"/>
                <a:cs typeface="Calibri"/>
              </a:rPr>
              <a:t>in</a:t>
            </a:r>
            <a:r>
              <a:rPr sz="1050" i="1" spc="5" dirty="0">
                <a:latin typeface="Calibri"/>
                <a:cs typeface="Calibri"/>
              </a:rPr>
              <a:t> </a:t>
            </a:r>
            <a:r>
              <a:rPr sz="1050" i="1" spc="-5" dirty="0">
                <a:latin typeface="Calibri"/>
                <a:cs typeface="Calibri"/>
              </a:rPr>
              <a:t>Data </a:t>
            </a:r>
            <a:r>
              <a:rPr sz="1050" dirty="0">
                <a:latin typeface="Calibri"/>
                <a:cs typeface="Calibri"/>
              </a:rPr>
              <a:t>[en</a:t>
            </a:r>
            <a:r>
              <a:rPr sz="1050" spc="10" dirty="0">
                <a:latin typeface="Calibri"/>
                <a:cs typeface="Calibri"/>
              </a:rPr>
              <a:t> </a:t>
            </a:r>
            <a:r>
              <a:rPr sz="1050" spc="-5" dirty="0">
                <a:latin typeface="Calibri"/>
                <a:cs typeface="Calibri"/>
              </a:rPr>
              <a:t>línea] </a:t>
            </a:r>
            <a:r>
              <a:rPr sz="1050" spc="-5" dirty="0">
                <a:latin typeface="Calibri"/>
                <a:cs typeface="Calibri"/>
                <a:hlinkClick r:id="rId2"/>
              </a:rPr>
              <a:t>www.ourworldindata.org.</a:t>
            </a:r>
            <a:endParaRPr sz="1050" dirty="0">
              <a:latin typeface="Calibri"/>
              <a:cs typeface="Calibri"/>
            </a:endParaRPr>
          </a:p>
          <a:p>
            <a:pPr marL="12700">
              <a:lnSpc>
                <a:spcPct val="100000"/>
              </a:lnSpc>
              <a:spcBef>
                <a:spcPts val="5"/>
              </a:spcBef>
            </a:pPr>
            <a:r>
              <a:rPr sz="900" spc="-5" dirty="0">
                <a:latin typeface="Calibri"/>
                <a:cs typeface="Calibri"/>
              </a:rPr>
              <a:t>Nota:</a:t>
            </a:r>
            <a:r>
              <a:rPr sz="900" spc="-25" dirty="0">
                <a:latin typeface="Calibri"/>
                <a:cs typeface="Calibri"/>
              </a:rPr>
              <a:t> </a:t>
            </a:r>
            <a:r>
              <a:rPr sz="900" spc="-5" dirty="0">
                <a:latin typeface="Calibri"/>
                <a:cs typeface="Calibri"/>
              </a:rPr>
              <a:t>Registro</a:t>
            </a:r>
            <a:r>
              <a:rPr sz="900" spc="20" dirty="0">
                <a:latin typeface="Calibri"/>
                <a:cs typeface="Calibri"/>
              </a:rPr>
              <a:t> </a:t>
            </a:r>
            <a:r>
              <a:rPr sz="900" spc="-5" dirty="0">
                <a:latin typeface="Calibri"/>
                <a:cs typeface="Calibri"/>
              </a:rPr>
              <a:t>para los</a:t>
            </a:r>
            <a:r>
              <a:rPr sz="900" dirty="0">
                <a:latin typeface="Calibri"/>
                <a:cs typeface="Calibri"/>
              </a:rPr>
              <a:t> </a:t>
            </a:r>
            <a:r>
              <a:rPr sz="900" spc="-5" dirty="0">
                <a:latin typeface="Calibri"/>
                <a:cs typeface="Calibri"/>
              </a:rPr>
              <a:t>países</a:t>
            </a:r>
            <a:r>
              <a:rPr sz="900" spc="25" dirty="0">
                <a:latin typeface="Calibri"/>
                <a:cs typeface="Calibri"/>
              </a:rPr>
              <a:t> </a:t>
            </a:r>
            <a:r>
              <a:rPr sz="900" spc="-5" dirty="0">
                <a:latin typeface="Calibri"/>
                <a:cs typeface="Calibri"/>
              </a:rPr>
              <a:t>que</a:t>
            </a:r>
            <a:r>
              <a:rPr sz="900" spc="10" dirty="0">
                <a:latin typeface="Calibri"/>
                <a:cs typeface="Calibri"/>
              </a:rPr>
              <a:t> </a:t>
            </a:r>
            <a:r>
              <a:rPr sz="900" spc="-5" dirty="0">
                <a:latin typeface="Calibri"/>
                <a:cs typeface="Calibri"/>
              </a:rPr>
              <a:t>informan</a:t>
            </a:r>
            <a:r>
              <a:rPr sz="900" spc="15" dirty="0">
                <a:latin typeface="Calibri"/>
                <a:cs typeface="Calibri"/>
              </a:rPr>
              <a:t> </a:t>
            </a:r>
            <a:r>
              <a:rPr sz="900" spc="-5" dirty="0">
                <a:latin typeface="Calibri"/>
                <a:cs typeface="Calibri"/>
              </a:rPr>
              <a:t>el</a:t>
            </a:r>
            <a:r>
              <a:rPr sz="900" spc="10" dirty="0">
                <a:latin typeface="Calibri"/>
                <a:cs typeface="Calibri"/>
              </a:rPr>
              <a:t> </a:t>
            </a:r>
            <a:r>
              <a:rPr sz="900" spc="-5" dirty="0">
                <a:latin typeface="Calibri"/>
                <a:cs typeface="Calibri"/>
              </a:rPr>
              <a:t>desglose</a:t>
            </a:r>
            <a:r>
              <a:rPr sz="900" spc="25" dirty="0">
                <a:latin typeface="Calibri"/>
                <a:cs typeface="Calibri"/>
              </a:rPr>
              <a:t> </a:t>
            </a:r>
            <a:r>
              <a:rPr sz="900" spc="-5" dirty="0">
                <a:latin typeface="Calibri"/>
                <a:cs typeface="Calibri"/>
              </a:rPr>
              <a:t>de</a:t>
            </a:r>
            <a:r>
              <a:rPr sz="900" spc="10" dirty="0">
                <a:latin typeface="Calibri"/>
                <a:cs typeface="Calibri"/>
              </a:rPr>
              <a:t> </a:t>
            </a:r>
            <a:r>
              <a:rPr sz="900" spc="-5" dirty="0">
                <a:latin typeface="Calibri"/>
                <a:cs typeface="Calibri"/>
              </a:rPr>
              <a:t>las</a:t>
            </a:r>
            <a:r>
              <a:rPr sz="900" spc="5" dirty="0">
                <a:latin typeface="Calibri"/>
                <a:cs typeface="Calibri"/>
              </a:rPr>
              <a:t> </a:t>
            </a:r>
            <a:r>
              <a:rPr sz="900" spc="-5" dirty="0">
                <a:latin typeface="Calibri"/>
                <a:cs typeface="Calibri"/>
              </a:rPr>
              <a:t>dosis</a:t>
            </a:r>
            <a:r>
              <a:rPr sz="900" spc="10" dirty="0">
                <a:latin typeface="Calibri"/>
                <a:cs typeface="Calibri"/>
              </a:rPr>
              <a:t> </a:t>
            </a:r>
            <a:r>
              <a:rPr sz="900" spc="-5" dirty="0">
                <a:latin typeface="Calibri"/>
                <a:cs typeface="Calibri"/>
              </a:rPr>
              <a:t>administradas</a:t>
            </a:r>
            <a:r>
              <a:rPr sz="900" spc="15" dirty="0">
                <a:latin typeface="Calibri"/>
                <a:cs typeface="Calibri"/>
              </a:rPr>
              <a:t> </a:t>
            </a:r>
            <a:r>
              <a:rPr sz="900" spc="-5" dirty="0">
                <a:latin typeface="Calibri"/>
                <a:cs typeface="Calibri"/>
              </a:rPr>
              <a:t>(primera</a:t>
            </a:r>
            <a:r>
              <a:rPr sz="900" spc="25" dirty="0">
                <a:latin typeface="Calibri"/>
                <a:cs typeface="Calibri"/>
              </a:rPr>
              <a:t> </a:t>
            </a:r>
            <a:r>
              <a:rPr sz="900" dirty="0">
                <a:latin typeface="Calibri"/>
                <a:cs typeface="Calibri"/>
              </a:rPr>
              <a:t>y</a:t>
            </a:r>
            <a:r>
              <a:rPr sz="900" spc="10" dirty="0">
                <a:latin typeface="Calibri"/>
                <a:cs typeface="Calibri"/>
              </a:rPr>
              <a:t> </a:t>
            </a:r>
            <a:r>
              <a:rPr sz="900" spc="-5" dirty="0">
                <a:latin typeface="Calibri"/>
                <a:cs typeface="Calibri"/>
              </a:rPr>
              <a:t>segunda)</a:t>
            </a:r>
            <a:r>
              <a:rPr sz="900" spc="35" dirty="0">
                <a:latin typeface="Calibri"/>
                <a:cs typeface="Calibri"/>
              </a:rPr>
              <a:t> </a:t>
            </a:r>
            <a:r>
              <a:rPr sz="900" dirty="0">
                <a:latin typeface="Calibri"/>
                <a:cs typeface="Calibri"/>
              </a:rPr>
              <a:t>al</a:t>
            </a:r>
            <a:r>
              <a:rPr sz="900" spc="5" dirty="0">
                <a:latin typeface="Calibri"/>
                <a:cs typeface="Calibri"/>
              </a:rPr>
              <a:t> </a:t>
            </a:r>
            <a:r>
              <a:rPr sz="900" dirty="0">
                <a:latin typeface="Calibri"/>
                <a:cs typeface="Calibri"/>
              </a:rPr>
              <a:t>15</a:t>
            </a:r>
            <a:r>
              <a:rPr sz="900" spc="-10" dirty="0">
                <a:latin typeface="Calibri"/>
                <a:cs typeface="Calibri"/>
              </a:rPr>
              <a:t> </a:t>
            </a:r>
            <a:r>
              <a:rPr sz="900" spc="-5" dirty="0">
                <a:latin typeface="Calibri"/>
                <a:cs typeface="Calibri"/>
              </a:rPr>
              <a:t>de</a:t>
            </a:r>
            <a:r>
              <a:rPr sz="900" spc="15" dirty="0">
                <a:latin typeface="Calibri"/>
                <a:cs typeface="Calibri"/>
              </a:rPr>
              <a:t> </a:t>
            </a:r>
            <a:r>
              <a:rPr sz="900" spc="-5" dirty="0">
                <a:latin typeface="Calibri"/>
                <a:cs typeface="Calibri"/>
              </a:rPr>
              <a:t>septiembre</a:t>
            </a:r>
            <a:r>
              <a:rPr sz="900" spc="40" dirty="0">
                <a:latin typeface="Calibri"/>
                <a:cs typeface="Calibri"/>
              </a:rPr>
              <a:t> </a:t>
            </a:r>
            <a:r>
              <a:rPr sz="900" spc="-5" dirty="0">
                <a:latin typeface="Calibri"/>
                <a:cs typeface="Calibri"/>
              </a:rPr>
              <a:t>de</a:t>
            </a:r>
            <a:r>
              <a:rPr sz="900" spc="10" dirty="0">
                <a:latin typeface="Calibri"/>
                <a:cs typeface="Calibri"/>
              </a:rPr>
              <a:t> </a:t>
            </a:r>
            <a:r>
              <a:rPr sz="900" dirty="0">
                <a:latin typeface="Calibri"/>
                <a:cs typeface="Calibri"/>
              </a:rPr>
              <a:t>2021</a:t>
            </a:r>
            <a:r>
              <a:rPr sz="900" spc="-15" dirty="0">
                <a:latin typeface="Calibri"/>
                <a:cs typeface="Calibri"/>
              </a:rPr>
              <a:t> </a:t>
            </a:r>
            <a:r>
              <a:rPr sz="900" dirty="0">
                <a:latin typeface="Calibri"/>
                <a:cs typeface="Calibri"/>
              </a:rPr>
              <a:t>o</a:t>
            </a:r>
            <a:r>
              <a:rPr sz="900" spc="-5" dirty="0">
                <a:latin typeface="Calibri"/>
                <a:cs typeface="Calibri"/>
              </a:rPr>
              <a:t> última</a:t>
            </a:r>
            <a:r>
              <a:rPr sz="900" spc="35" dirty="0">
                <a:latin typeface="Calibri"/>
                <a:cs typeface="Calibri"/>
              </a:rPr>
              <a:t> </a:t>
            </a:r>
            <a:r>
              <a:rPr sz="900" spc="-5" dirty="0">
                <a:latin typeface="Calibri"/>
                <a:cs typeface="Calibri"/>
              </a:rPr>
              <a:t>fecha</a:t>
            </a:r>
            <a:r>
              <a:rPr sz="900" spc="-10" dirty="0">
                <a:latin typeface="Calibri"/>
                <a:cs typeface="Calibri"/>
              </a:rPr>
              <a:t> </a:t>
            </a:r>
            <a:r>
              <a:rPr sz="900" spc="-5" dirty="0">
                <a:latin typeface="Calibri"/>
                <a:cs typeface="Calibri"/>
              </a:rPr>
              <a:t>disponible.</a:t>
            </a:r>
            <a:r>
              <a:rPr sz="900" spc="60" dirty="0">
                <a:latin typeface="Calibri"/>
                <a:cs typeface="Calibri"/>
              </a:rPr>
              <a:t> </a:t>
            </a:r>
            <a:r>
              <a:rPr sz="900" spc="-5" dirty="0">
                <a:latin typeface="Calibri"/>
                <a:cs typeface="Calibri"/>
              </a:rPr>
              <a:t>Datos</a:t>
            </a:r>
            <a:r>
              <a:rPr sz="900" spc="-15" dirty="0">
                <a:latin typeface="Calibri"/>
                <a:cs typeface="Calibri"/>
              </a:rPr>
              <a:t> </a:t>
            </a:r>
            <a:r>
              <a:rPr sz="900" spc="-5" dirty="0">
                <a:latin typeface="Calibri"/>
                <a:cs typeface="Calibri"/>
              </a:rPr>
              <a:t>de</a:t>
            </a:r>
            <a:r>
              <a:rPr sz="900" spc="15" dirty="0">
                <a:latin typeface="Calibri"/>
                <a:cs typeface="Calibri"/>
              </a:rPr>
              <a:t> </a:t>
            </a:r>
            <a:r>
              <a:rPr sz="900" spc="-5" dirty="0">
                <a:latin typeface="Calibri"/>
                <a:cs typeface="Calibri"/>
              </a:rPr>
              <a:t>compromisos</a:t>
            </a:r>
            <a:r>
              <a:rPr sz="900" dirty="0">
                <a:latin typeface="Calibri"/>
                <a:cs typeface="Calibri"/>
              </a:rPr>
              <a:t> al</a:t>
            </a:r>
            <a:r>
              <a:rPr sz="900" spc="-10" dirty="0">
                <a:latin typeface="Calibri"/>
                <a:cs typeface="Calibri"/>
              </a:rPr>
              <a:t> </a:t>
            </a:r>
            <a:r>
              <a:rPr sz="900" dirty="0">
                <a:latin typeface="Calibri"/>
                <a:cs typeface="Calibri"/>
              </a:rPr>
              <a:t>31</a:t>
            </a:r>
            <a:r>
              <a:rPr sz="900" spc="-5" dirty="0">
                <a:latin typeface="Calibri"/>
                <a:cs typeface="Calibri"/>
              </a:rPr>
              <a:t> de</a:t>
            </a:r>
            <a:r>
              <a:rPr sz="900" spc="10" dirty="0">
                <a:latin typeface="Calibri"/>
                <a:cs typeface="Calibri"/>
              </a:rPr>
              <a:t> </a:t>
            </a:r>
            <a:r>
              <a:rPr sz="900" spc="-5" dirty="0">
                <a:latin typeface="Calibri"/>
                <a:cs typeface="Calibri"/>
              </a:rPr>
              <a:t>agosto.</a:t>
            </a:r>
            <a:endParaRPr sz="900" dirty="0">
              <a:latin typeface="Calibri"/>
              <a:cs typeface="Calibri"/>
            </a:endParaRPr>
          </a:p>
        </p:txBody>
      </p:sp>
      <p:sp>
        <p:nvSpPr>
          <p:cNvPr id="3" name="object 3"/>
          <p:cNvSpPr txBox="1">
            <a:spLocks noGrp="1"/>
          </p:cNvSpPr>
          <p:nvPr>
            <p:ph type="title"/>
          </p:nvPr>
        </p:nvSpPr>
        <p:spPr>
          <a:xfrm>
            <a:off x="1244295" y="110489"/>
            <a:ext cx="9707880" cy="513715"/>
          </a:xfrm>
          <a:prstGeom prst="rect">
            <a:avLst/>
          </a:prstGeom>
        </p:spPr>
        <p:txBody>
          <a:bodyPr vert="horz" wrap="square" lIns="0" tIns="12700" rIns="0" bIns="0" rtlCol="0">
            <a:spAutoFit/>
          </a:bodyPr>
          <a:lstStyle/>
          <a:p>
            <a:pPr marL="12700">
              <a:lnSpc>
                <a:spcPct val="100000"/>
              </a:lnSpc>
              <a:spcBef>
                <a:spcPts val="100"/>
              </a:spcBef>
            </a:pPr>
            <a:r>
              <a:rPr sz="3200" dirty="0"/>
              <a:t>La</a:t>
            </a:r>
            <a:r>
              <a:rPr sz="3200" spc="-20" dirty="0"/>
              <a:t> </a:t>
            </a:r>
            <a:r>
              <a:rPr sz="3200" spc="-5" dirty="0"/>
              <a:t>motivación</a:t>
            </a:r>
            <a:r>
              <a:rPr sz="3200" spc="-40" dirty="0"/>
              <a:t> </a:t>
            </a:r>
            <a:r>
              <a:rPr sz="3200" dirty="0"/>
              <a:t>del </a:t>
            </a:r>
            <a:r>
              <a:rPr sz="3200" spc="-5" dirty="0"/>
              <a:t>plan:</a:t>
            </a:r>
            <a:r>
              <a:rPr sz="3200" spc="-10" dirty="0"/>
              <a:t> </a:t>
            </a:r>
            <a:r>
              <a:rPr sz="3200" spc="-5" dirty="0"/>
              <a:t>el </a:t>
            </a:r>
            <a:r>
              <a:rPr sz="3200" dirty="0"/>
              <a:t>desigual</a:t>
            </a:r>
            <a:r>
              <a:rPr sz="3200" spc="-40" dirty="0"/>
              <a:t> </a:t>
            </a:r>
            <a:r>
              <a:rPr sz="3200" dirty="0"/>
              <a:t>acceso</a:t>
            </a:r>
            <a:r>
              <a:rPr sz="3200" spc="-30" dirty="0"/>
              <a:t> </a:t>
            </a:r>
            <a:r>
              <a:rPr sz="3200" dirty="0"/>
              <a:t>a la</a:t>
            </a:r>
            <a:r>
              <a:rPr sz="3200" spc="-10" dirty="0"/>
              <a:t> </a:t>
            </a:r>
            <a:r>
              <a:rPr sz="3200" spc="-5" dirty="0"/>
              <a:t>vacunación</a:t>
            </a:r>
            <a:endParaRPr sz="3200" dirty="0"/>
          </a:p>
        </p:txBody>
      </p:sp>
      <p:sp>
        <p:nvSpPr>
          <p:cNvPr id="4" name="object 4"/>
          <p:cNvSpPr txBox="1"/>
          <p:nvPr/>
        </p:nvSpPr>
        <p:spPr>
          <a:xfrm>
            <a:off x="6580378" y="5004053"/>
            <a:ext cx="5471160" cy="1031240"/>
          </a:xfrm>
          <a:prstGeom prst="rect">
            <a:avLst/>
          </a:prstGeom>
        </p:spPr>
        <p:txBody>
          <a:bodyPr vert="horz" wrap="square" lIns="0" tIns="1905" rIns="0" bIns="0" rtlCol="0">
            <a:spAutoFit/>
          </a:bodyPr>
          <a:lstStyle/>
          <a:p>
            <a:pPr marL="12700" marR="5080">
              <a:lnSpc>
                <a:spcPct val="104200"/>
              </a:lnSpc>
              <a:spcBef>
                <a:spcPts val="15"/>
              </a:spcBef>
            </a:pPr>
            <a:r>
              <a:rPr sz="1600" b="1" spc="-5" dirty="0">
                <a:latin typeface="Calibri"/>
                <a:cs typeface="Calibri"/>
              </a:rPr>
              <a:t>Adquisiciones</a:t>
            </a:r>
            <a:r>
              <a:rPr sz="1600" b="1" spc="20" dirty="0">
                <a:latin typeface="Calibri"/>
                <a:cs typeface="Calibri"/>
              </a:rPr>
              <a:t> </a:t>
            </a:r>
            <a:r>
              <a:rPr sz="1600" b="1" spc="-5" dirty="0">
                <a:latin typeface="Calibri"/>
                <a:cs typeface="Calibri"/>
              </a:rPr>
              <a:t>de</a:t>
            </a:r>
            <a:r>
              <a:rPr sz="1600" b="1" spc="10" dirty="0">
                <a:latin typeface="Calibri"/>
                <a:cs typeface="Calibri"/>
              </a:rPr>
              <a:t> </a:t>
            </a:r>
            <a:r>
              <a:rPr sz="1600" b="1" spc="-5" dirty="0">
                <a:latin typeface="Calibri"/>
                <a:cs typeface="Calibri"/>
              </a:rPr>
              <a:t>algunos</a:t>
            </a:r>
            <a:r>
              <a:rPr sz="1600" b="1" spc="10" dirty="0">
                <a:latin typeface="Calibri"/>
                <a:cs typeface="Calibri"/>
              </a:rPr>
              <a:t> </a:t>
            </a:r>
            <a:r>
              <a:rPr sz="1600" b="1" spc="-5" dirty="0">
                <a:latin typeface="Calibri"/>
                <a:cs typeface="Calibri"/>
              </a:rPr>
              <a:t>países </a:t>
            </a:r>
            <a:r>
              <a:rPr sz="1600" b="1" spc="-15" dirty="0">
                <a:latin typeface="Calibri"/>
                <a:cs typeface="Calibri"/>
              </a:rPr>
              <a:t>superan</a:t>
            </a:r>
            <a:r>
              <a:rPr sz="1600" b="1" spc="35" dirty="0">
                <a:latin typeface="Calibri"/>
                <a:cs typeface="Calibri"/>
              </a:rPr>
              <a:t> </a:t>
            </a:r>
            <a:r>
              <a:rPr sz="1600" b="1" spc="-10" dirty="0">
                <a:latin typeface="Calibri"/>
                <a:cs typeface="Calibri"/>
              </a:rPr>
              <a:t>sus</a:t>
            </a:r>
            <a:r>
              <a:rPr sz="1600" b="1" spc="25" dirty="0">
                <a:latin typeface="Calibri"/>
                <a:cs typeface="Calibri"/>
              </a:rPr>
              <a:t> </a:t>
            </a:r>
            <a:r>
              <a:rPr sz="1600" b="1" spc="-10" dirty="0">
                <a:latin typeface="Calibri"/>
                <a:cs typeface="Calibri"/>
              </a:rPr>
              <a:t>necesidades</a:t>
            </a:r>
            <a:r>
              <a:rPr sz="1600" b="1" spc="5" dirty="0">
                <a:latin typeface="Calibri"/>
                <a:cs typeface="Calibri"/>
              </a:rPr>
              <a:t> </a:t>
            </a:r>
            <a:r>
              <a:rPr sz="1600" b="1" spc="-5" dirty="0">
                <a:latin typeface="Calibri"/>
                <a:cs typeface="Calibri"/>
              </a:rPr>
              <a:t>de </a:t>
            </a:r>
            <a:r>
              <a:rPr sz="1600" b="1" dirty="0">
                <a:latin typeface="Calibri"/>
                <a:cs typeface="Calibri"/>
              </a:rPr>
              <a:t> </a:t>
            </a:r>
            <a:r>
              <a:rPr sz="1600" b="1" spc="-5" dirty="0">
                <a:latin typeface="Calibri"/>
                <a:cs typeface="Calibri"/>
              </a:rPr>
              <a:t>vacunación</a:t>
            </a:r>
            <a:r>
              <a:rPr sz="1600" spc="-5" dirty="0">
                <a:latin typeface="Calibri"/>
                <a:cs typeface="Calibri"/>
              </a:rPr>
              <a:t>.</a:t>
            </a:r>
            <a:r>
              <a:rPr sz="1600" spc="15" dirty="0">
                <a:latin typeface="Calibri"/>
                <a:cs typeface="Calibri"/>
              </a:rPr>
              <a:t> </a:t>
            </a:r>
            <a:r>
              <a:rPr sz="1600" spc="-5" dirty="0">
                <a:latin typeface="Calibri"/>
                <a:cs typeface="Calibri"/>
              </a:rPr>
              <a:t>Unión</a:t>
            </a:r>
            <a:r>
              <a:rPr sz="1600" spc="-10" dirty="0">
                <a:latin typeface="Calibri"/>
                <a:cs typeface="Calibri"/>
              </a:rPr>
              <a:t> Europea,</a:t>
            </a:r>
            <a:r>
              <a:rPr sz="1600" spc="10" dirty="0">
                <a:latin typeface="Calibri"/>
                <a:cs typeface="Calibri"/>
              </a:rPr>
              <a:t> </a:t>
            </a:r>
            <a:r>
              <a:rPr sz="1600" spc="-10" dirty="0">
                <a:latin typeface="Calibri"/>
                <a:cs typeface="Calibri"/>
              </a:rPr>
              <a:t>Estados</a:t>
            </a:r>
            <a:r>
              <a:rPr sz="1600" dirty="0">
                <a:latin typeface="Calibri"/>
                <a:cs typeface="Calibri"/>
              </a:rPr>
              <a:t> </a:t>
            </a:r>
            <a:r>
              <a:rPr sz="1600" spc="-5" dirty="0">
                <a:latin typeface="Calibri"/>
                <a:cs typeface="Calibri"/>
              </a:rPr>
              <a:t>Unidos, </a:t>
            </a:r>
            <a:r>
              <a:rPr sz="1600" spc="-10" dirty="0">
                <a:latin typeface="Calibri"/>
                <a:cs typeface="Calibri"/>
              </a:rPr>
              <a:t>Reino</a:t>
            </a:r>
            <a:r>
              <a:rPr sz="1600" spc="5" dirty="0">
                <a:latin typeface="Calibri"/>
                <a:cs typeface="Calibri"/>
              </a:rPr>
              <a:t> </a:t>
            </a:r>
            <a:r>
              <a:rPr sz="1600" spc="-10" dirty="0">
                <a:latin typeface="Calibri"/>
                <a:cs typeface="Calibri"/>
              </a:rPr>
              <a:t>Unido, </a:t>
            </a:r>
            <a:r>
              <a:rPr sz="1600" spc="-5" dirty="0">
                <a:latin typeface="Calibri"/>
                <a:cs typeface="Calibri"/>
              </a:rPr>
              <a:t>Canadá </a:t>
            </a:r>
            <a:r>
              <a:rPr sz="1600" spc="-350" dirty="0">
                <a:latin typeface="Calibri"/>
                <a:cs typeface="Calibri"/>
              </a:rPr>
              <a:t> </a:t>
            </a:r>
            <a:r>
              <a:rPr sz="1600" spc="-5" dirty="0">
                <a:latin typeface="Calibri"/>
                <a:cs typeface="Calibri"/>
              </a:rPr>
              <a:t>y</a:t>
            </a:r>
            <a:r>
              <a:rPr sz="1600" dirty="0">
                <a:latin typeface="Calibri"/>
                <a:cs typeface="Calibri"/>
              </a:rPr>
              <a:t> </a:t>
            </a:r>
            <a:r>
              <a:rPr sz="1600" spc="-5" dirty="0">
                <a:latin typeface="Calibri"/>
                <a:cs typeface="Calibri"/>
              </a:rPr>
              <a:t>Japón</a:t>
            </a:r>
            <a:r>
              <a:rPr sz="1600" dirty="0">
                <a:latin typeface="Calibri"/>
                <a:cs typeface="Calibri"/>
              </a:rPr>
              <a:t> </a:t>
            </a:r>
            <a:r>
              <a:rPr sz="1600" b="1" spc="-10" dirty="0">
                <a:latin typeface="Calibri"/>
                <a:cs typeface="Calibri"/>
              </a:rPr>
              <a:t>concentran</a:t>
            </a:r>
            <a:r>
              <a:rPr sz="1600" b="1" spc="40" dirty="0">
                <a:latin typeface="Calibri"/>
                <a:cs typeface="Calibri"/>
              </a:rPr>
              <a:t> </a:t>
            </a:r>
            <a:r>
              <a:rPr sz="1600" b="1" spc="-5" dirty="0">
                <a:latin typeface="Calibri"/>
                <a:cs typeface="Calibri"/>
              </a:rPr>
              <a:t>el</a:t>
            </a:r>
            <a:r>
              <a:rPr sz="1600" b="1" spc="-15" dirty="0">
                <a:latin typeface="Calibri"/>
                <a:cs typeface="Calibri"/>
              </a:rPr>
              <a:t> </a:t>
            </a:r>
            <a:r>
              <a:rPr sz="1600" b="1" spc="-10" dirty="0">
                <a:latin typeface="Calibri"/>
                <a:cs typeface="Calibri"/>
              </a:rPr>
              <a:t>39%</a:t>
            </a:r>
            <a:r>
              <a:rPr sz="1600" b="1" spc="15" dirty="0">
                <a:latin typeface="Calibri"/>
                <a:cs typeface="Calibri"/>
              </a:rPr>
              <a:t> </a:t>
            </a:r>
            <a:r>
              <a:rPr sz="1600" b="1" spc="-5" dirty="0">
                <a:latin typeface="Calibri"/>
                <a:cs typeface="Calibri"/>
              </a:rPr>
              <a:t>de </a:t>
            </a:r>
            <a:r>
              <a:rPr sz="1600" b="1" dirty="0">
                <a:latin typeface="Calibri"/>
                <a:cs typeface="Calibri"/>
              </a:rPr>
              <a:t>los</a:t>
            </a:r>
            <a:r>
              <a:rPr sz="1600" b="1" spc="-5" dirty="0">
                <a:latin typeface="Calibri"/>
                <a:cs typeface="Calibri"/>
              </a:rPr>
              <a:t> </a:t>
            </a:r>
            <a:r>
              <a:rPr sz="1600" b="1" spc="-10" dirty="0">
                <a:latin typeface="Calibri"/>
                <a:cs typeface="Calibri"/>
              </a:rPr>
              <a:t>compromisos</a:t>
            </a:r>
            <a:r>
              <a:rPr sz="1600" b="1" spc="30" dirty="0">
                <a:latin typeface="Calibri"/>
                <a:cs typeface="Calibri"/>
              </a:rPr>
              <a:t> </a:t>
            </a:r>
            <a:r>
              <a:rPr sz="1600" b="1" spc="-5" dirty="0">
                <a:latin typeface="Calibri"/>
                <a:cs typeface="Calibri"/>
              </a:rPr>
              <a:t>de </a:t>
            </a:r>
            <a:r>
              <a:rPr sz="1600" b="1" spc="-15" dirty="0">
                <a:latin typeface="Calibri"/>
                <a:cs typeface="Calibri"/>
              </a:rPr>
              <a:t>compra,</a:t>
            </a:r>
            <a:r>
              <a:rPr sz="1600" b="1" spc="55" dirty="0">
                <a:latin typeface="Calibri"/>
                <a:cs typeface="Calibri"/>
              </a:rPr>
              <a:t> </a:t>
            </a:r>
            <a:r>
              <a:rPr sz="1600" spc="-15" dirty="0">
                <a:latin typeface="Calibri"/>
                <a:cs typeface="Calibri"/>
              </a:rPr>
              <a:t>con </a:t>
            </a:r>
            <a:r>
              <a:rPr sz="1600" spc="-10" dirty="0">
                <a:latin typeface="Calibri"/>
                <a:cs typeface="Calibri"/>
              </a:rPr>
              <a:t> solo</a:t>
            </a:r>
            <a:r>
              <a:rPr sz="1600" spc="5" dirty="0">
                <a:latin typeface="Calibri"/>
                <a:cs typeface="Calibri"/>
              </a:rPr>
              <a:t> </a:t>
            </a:r>
            <a:r>
              <a:rPr sz="1600" spc="-5" dirty="0">
                <a:latin typeface="Calibri"/>
                <a:cs typeface="Calibri"/>
              </a:rPr>
              <a:t>el</a:t>
            </a:r>
            <a:r>
              <a:rPr sz="1600" dirty="0">
                <a:latin typeface="Calibri"/>
                <a:cs typeface="Calibri"/>
              </a:rPr>
              <a:t> </a:t>
            </a:r>
            <a:r>
              <a:rPr sz="1600" spc="-10" dirty="0">
                <a:latin typeface="Calibri"/>
                <a:cs typeface="Calibri"/>
              </a:rPr>
              <a:t>13%</a:t>
            </a:r>
            <a:r>
              <a:rPr sz="1600" spc="30" dirty="0">
                <a:latin typeface="Calibri"/>
                <a:cs typeface="Calibri"/>
              </a:rPr>
              <a:t> </a:t>
            </a:r>
            <a:r>
              <a:rPr sz="1600" spc="-5" dirty="0">
                <a:latin typeface="Calibri"/>
                <a:cs typeface="Calibri"/>
              </a:rPr>
              <a:t>de la</a:t>
            </a:r>
            <a:r>
              <a:rPr sz="1600" spc="-10" dirty="0">
                <a:latin typeface="Calibri"/>
                <a:cs typeface="Calibri"/>
              </a:rPr>
              <a:t> </a:t>
            </a:r>
            <a:r>
              <a:rPr sz="1600" spc="-5" dirty="0">
                <a:latin typeface="Calibri"/>
                <a:cs typeface="Calibri"/>
              </a:rPr>
              <a:t>población mundial.</a:t>
            </a:r>
            <a:endParaRPr sz="1600" dirty="0">
              <a:latin typeface="Calibri"/>
              <a:cs typeface="Calibri"/>
            </a:endParaRPr>
          </a:p>
        </p:txBody>
      </p:sp>
      <p:grpSp>
        <p:nvGrpSpPr>
          <p:cNvPr id="5" name="object 5"/>
          <p:cNvGrpSpPr/>
          <p:nvPr/>
        </p:nvGrpSpPr>
        <p:grpSpPr>
          <a:xfrm>
            <a:off x="6460045" y="2374392"/>
            <a:ext cx="5654675" cy="1979930"/>
            <a:chOff x="6460045" y="2374392"/>
            <a:chExt cx="5654675" cy="1979930"/>
          </a:xfrm>
        </p:grpSpPr>
        <p:sp>
          <p:nvSpPr>
            <p:cNvPr id="6" name="object 6"/>
            <p:cNvSpPr/>
            <p:nvPr/>
          </p:nvSpPr>
          <p:spPr>
            <a:xfrm>
              <a:off x="6949440" y="2494788"/>
              <a:ext cx="441959" cy="1854835"/>
            </a:xfrm>
            <a:custGeom>
              <a:avLst/>
              <a:gdLst/>
              <a:ahLst/>
              <a:cxnLst/>
              <a:rect l="l" t="t" r="r" b="b"/>
              <a:pathLst>
                <a:path w="441959" h="1854835">
                  <a:moveTo>
                    <a:pt x="441959" y="0"/>
                  </a:moveTo>
                  <a:lnTo>
                    <a:pt x="0" y="0"/>
                  </a:lnTo>
                  <a:lnTo>
                    <a:pt x="0" y="1854708"/>
                  </a:lnTo>
                  <a:lnTo>
                    <a:pt x="441959" y="1854708"/>
                  </a:lnTo>
                  <a:lnTo>
                    <a:pt x="441959" y="0"/>
                  </a:lnTo>
                  <a:close/>
                </a:path>
              </a:pathLst>
            </a:custGeom>
            <a:solidFill>
              <a:srgbClr val="006FC0"/>
            </a:solidFill>
          </p:spPr>
          <p:txBody>
            <a:bodyPr wrap="square" lIns="0" tIns="0" rIns="0" bIns="0" rtlCol="0"/>
            <a:lstStyle/>
            <a:p>
              <a:endParaRPr dirty="0"/>
            </a:p>
          </p:txBody>
        </p:sp>
        <p:sp>
          <p:nvSpPr>
            <p:cNvPr id="7" name="object 7"/>
            <p:cNvSpPr/>
            <p:nvPr/>
          </p:nvSpPr>
          <p:spPr>
            <a:xfrm>
              <a:off x="8360664" y="2374392"/>
              <a:ext cx="441959" cy="1975485"/>
            </a:xfrm>
            <a:custGeom>
              <a:avLst/>
              <a:gdLst/>
              <a:ahLst/>
              <a:cxnLst/>
              <a:rect l="l" t="t" r="r" b="b"/>
              <a:pathLst>
                <a:path w="441959" h="1975485">
                  <a:moveTo>
                    <a:pt x="441959" y="0"/>
                  </a:moveTo>
                  <a:lnTo>
                    <a:pt x="0" y="0"/>
                  </a:lnTo>
                  <a:lnTo>
                    <a:pt x="0" y="1975104"/>
                  </a:lnTo>
                  <a:lnTo>
                    <a:pt x="441959" y="1975104"/>
                  </a:lnTo>
                  <a:lnTo>
                    <a:pt x="441959" y="0"/>
                  </a:lnTo>
                  <a:close/>
                </a:path>
              </a:pathLst>
            </a:custGeom>
            <a:solidFill>
              <a:srgbClr val="538235"/>
            </a:solidFill>
          </p:spPr>
          <p:txBody>
            <a:bodyPr wrap="square" lIns="0" tIns="0" rIns="0" bIns="0" rtlCol="0"/>
            <a:lstStyle/>
            <a:p>
              <a:endParaRPr dirty="0"/>
            </a:p>
          </p:txBody>
        </p:sp>
        <p:sp>
          <p:nvSpPr>
            <p:cNvPr id="8" name="object 8"/>
            <p:cNvSpPr/>
            <p:nvPr/>
          </p:nvSpPr>
          <p:spPr>
            <a:xfrm>
              <a:off x="9771888" y="3089148"/>
              <a:ext cx="441959" cy="1260475"/>
            </a:xfrm>
            <a:custGeom>
              <a:avLst/>
              <a:gdLst/>
              <a:ahLst/>
              <a:cxnLst/>
              <a:rect l="l" t="t" r="r" b="b"/>
              <a:pathLst>
                <a:path w="441959" h="1260475">
                  <a:moveTo>
                    <a:pt x="441959" y="0"/>
                  </a:moveTo>
                  <a:lnTo>
                    <a:pt x="0" y="0"/>
                  </a:lnTo>
                  <a:lnTo>
                    <a:pt x="0" y="1260347"/>
                  </a:lnTo>
                  <a:lnTo>
                    <a:pt x="441959" y="1260347"/>
                  </a:lnTo>
                  <a:lnTo>
                    <a:pt x="441959" y="0"/>
                  </a:lnTo>
                  <a:close/>
                </a:path>
              </a:pathLst>
            </a:custGeom>
            <a:solidFill>
              <a:srgbClr val="C00000"/>
            </a:solidFill>
          </p:spPr>
          <p:txBody>
            <a:bodyPr wrap="square" lIns="0" tIns="0" rIns="0" bIns="0" rtlCol="0"/>
            <a:lstStyle/>
            <a:p>
              <a:endParaRPr dirty="0"/>
            </a:p>
          </p:txBody>
        </p:sp>
        <p:sp>
          <p:nvSpPr>
            <p:cNvPr id="9" name="object 9"/>
            <p:cNvSpPr/>
            <p:nvPr/>
          </p:nvSpPr>
          <p:spPr>
            <a:xfrm>
              <a:off x="11183111" y="3648456"/>
              <a:ext cx="441959" cy="701040"/>
            </a:xfrm>
            <a:custGeom>
              <a:avLst/>
              <a:gdLst/>
              <a:ahLst/>
              <a:cxnLst/>
              <a:rect l="l" t="t" r="r" b="b"/>
              <a:pathLst>
                <a:path w="441959" h="701039">
                  <a:moveTo>
                    <a:pt x="441959" y="0"/>
                  </a:moveTo>
                  <a:lnTo>
                    <a:pt x="0" y="0"/>
                  </a:lnTo>
                  <a:lnTo>
                    <a:pt x="0" y="701040"/>
                  </a:lnTo>
                  <a:lnTo>
                    <a:pt x="441959" y="701040"/>
                  </a:lnTo>
                  <a:lnTo>
                    <a:pt x="441959" y="0"/>
                  </a:lnTo>
                  <a:close/>
                </a:path>
              </a:pathLst>
            </a:custGeom>
            <a:solidFill>
              <a:srgbClr val="368AAB"/>
            </a:solidFill>
          </p:spPr>
          <p:txBody>
            <a:bodyPr wrap="square" lIns="0" tIns="0" rIns="0" bIns="0" rtlCol="0"/>
            <a:lstStyle/>
            <a:p>
              <a:endParaRPr dirty="0"/>
            </a:p>
          </p:txBody>
        </p:sp>
        <p:sp>
          <p:nvSpPr>
            <p:cNvPr id="10" name="object 10"/>
            <p:cNvSpPr/>
            <p:nvPr/>
          </p:nvSpPr>
          <p:spPr>
            <a:xfrm>
              <a:off x="6464808" y="4349496"/>
              <a:ext cx="5645150" cy="0"/>
            </a:xfrm>
            <a:custGeom>
              <a:avLst/>
              <a:gdLst/>
              <a:ahLst/>
              <a:cxnLst/>
              <a:rect l="l" t="t" r="r" b="b"/>
              <a:pathLst>
                <a:path w="5645150">
                  <a:moveTo>
                    <a:pt x="0" y="0"/>
                  </a:moveTo>
                  <a:lnTo>
                    <a:pt x="5644895" y="0"/>
                  </a:lnTo>
                </a:path>
              </a:pathLst>
            </a:custGeom>
            <a:ln w="9144">
              <a:solidFill>
                <a:srgbClr val="D9D9D9"/>
              </a:solidFill>
            </a:ln>
          </p:spPr>
          <p:txBody>
            <a:bodyPr wrap="square" lIns="0" tIns="0" rIns="0" bIns="0" rtlCol="0"/>
            <a:lstStyle/>
            <a:p>
              <a:endParaRPr dirty="0"/>
            </a:p>
          </p:txBody>
        </p:sp>
      </p:grpSp>
      <p:sp>
        <p:nvSpPr>
          <p:cNvPr id="11" name="object 11"/>
          <p:cNvSpPr txBox="1"/>
          <p:nvPr/>
        </p:nvSpPr>
        <p:spPr>
          <a:xfrm>
            <a:off x="6977633" y="2167839"/>
            <a:ext cx="387350"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Calibri"/>
                <a:cs typeface="Calibri"/>
              </a:rPr>
              <a:t>69</a:t>
            </a:r>
            <a:r>
              <a:rPr sz="1600" b="1" spc="-5" dirty="0">
                <a:latin typeface="Calibri"/>
                <a:cs typeface="Calibri"/>
              </a:rPr>
              <a:t>.6</a:t>
            </a:r>
            <a:endParaRPr sz="1600" dirty="0">
              <a:latin typeface="Calibri"/>
              <a:cs typeface="Calibri"/>
            </a:endParaRPr>
          </a:p>
        </p:txBody>
      </p:sp>
      <p:sp>
        <p:nvSpPr>
          <p:cNvPr id="12" name="object 12"/>
          <p:cNvSpPr txBox="1"/>
          <p:nvPr/>
        </p:nvSpPr>
        <p:spPr>
          <a:xfrm>
            <a:off x="8389111" y="2105913"/>
            <a:ext cx="3873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74</a:t>
            </a:r>
            <a:r>
              <a:rPr sz="1600" b="1" spc="-5" dirty="0">
                <a:latin typeface="Calibri"/>
                <a:cs typeface="Calibri"/>
              </a:rPr>
              <a:t>.1</a:t>
            </a:r>
            <a:endParaRPr sz="1600" dirty="0">
              <a:latin typeface="Calibri"/>
              <a:cs typeface="Calibri"/>
            </a:endParaRPr>
          </a:p>
        </p:txBody>
      </p:sp>
      <p:sp>
        <p:nvSpPr>
          <p:cNvPr id="13" name="object 13"/>
          <p:cNvSpPr txBox="1"/>
          <p:nvPr/>
        </p:nvSpPr>
        <p:spPr>
          <a:xfrm>
            <a:off x="9800335" y="2762504"/>
            <a:ext cx="3873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47</a:t>
            </a:r>
            <a:r>
              <a:rPr sz="1600" b="1" spc="-5" dirty="0">
                <a:latin typeface="Calibri"/>
                <a:cs typeface="Calibri"/>
              </a:rPr>
              <a:t>.3</a:t>
            </a:r>
            <a:endParaRPr sz="1600" dirty="0">
              <a:latin typeface="Calibri"/>
              <a:cs typeface="Calibri"/>
            </a:endParaRPr>
          </a:p>
        </p:txBody>
      </p:sp>
      <p:sp>
        <p:nvSpPr>
          <p:cNvPr id="14" name="object 14"/>
          <p:cNvSpPr txBox="1"/>
          <p:nvPr/>
        </p:nvSpPr>
        <p:spPr>
          <a:xfrm>
            <a:off x="11211814" y="3322066"/>
            <a:ext cx="38735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26</a:t>
            </a:r>
            <a:r>
              <a:rPr sz="1600" b="1" spc="-5" dirty="0">
                <a:latin typeface="Calibri"/>
                <a:cs typeface="Calibri"/>
              </a:rPr>
              <a:t>.3</a:t>
            </a:r>
            <a:endParaRPr sz="1600" dirty="0">
              <a:latin typeface="Calibri"/>
              <a:cs typeface="Calibri"/>
            </a:endParaRPr>
          </a:p>
        </p:txBody>
      </p:sp>
      <p:sp>
        <p:nvSpPr>
          <p:cNvPr id="15" name="object 15"/>
          <p:cNvSpPr txBox="1"/>
          <p:nvPr/>
        </p:nvSpPr>
        <p:spPr>
          <a:xfrm>
            <a:off x="6686168" y="4426457"/>
            <a:ext cx="970280" cy="394970"/>
          </a:xfrm>
          <a:prstGeom prst="rect">
            <a:avLst/>
          </a:prstGeom>
        </p:spPr>
        <p:txBody>
          <a:bodyPr vert="horz" wrap="square" lIns="0" tIns="9525" rIns="0" bIns="0" rtlCol="0">
            <a:spAutoFit/>
          </a:bodyPr>
          <a:lstStyle/>
          <a:p>
            <a:pPr marL="203200" marR="5080" indent="-191135">
              <a:lnSpc>
                <a:spcPct val="101800"/>
              </a:lnSpc>
              <a:spcBef>
                <a:spcPts val="75"/>
              </a:spcBef>
            </a:pPr>
            <a:r>
              <a:rPr sz="1200" spc="-5" dirty="0">
                <a:latin typeface="Calibri"/>
                <a:cs typeface="Calibri"/>
              </a:rPr>
              <a:t>Es</a:t>
            </a:r>
            <a:r>
              <a:rPr sz="1200" spc="-10" dirty="0">
                <a:latin typeface="Calibri"/>
                <a:cs typeface="Calibri"/>
              </a:rPr>
              <a:t>t</a:t>
            </a:r>
            <a:r>
              <a:rPr sz="1200" dirty="0">
                <a:latin typeface="Calibri"/>
                <a:cs typeface="Calibri"/>
              </a:rPr>
              <a:t>a</a:t>
            </a:r>
            <a:r>
              <a:rPr sz="1200" spc="5" dirty="0">
                <a:latin typeface="Calibri"/>
                <a:cs typeface="Calibri"/>
              </a:rPr>
              <a:t>d</a:t>
            </a:r>
            <a:r>
              <a:rPr sz="1200" spc="-5" dirty="0">
                <a:latin typeface="Calibri"/>
                <a:cs typeface="Calibri"/>
              </a:rPr>
              <a:t>o</a:t>
            </a:r>
            <a:r>
              <a:rPr sz="1200" dirty="0">
                <a:latin typeface="Calibri"/>
                <a:cs typeface="Calibri"/>
              </a:rPr>
              <a:t>s</a:t>
            </a:r>
            <a:r>
              <a:rPr sz="1200" spc="-10" dirty="0">
                <a:latin typeface="Calibri"/>
                <a:cs typeface="Calibri"/>
              </a:rPr>
              <a:t> </a:t>
            </a:r>
            <a:r>
              <a:rPr sz="1200" spc="5" dirty="0">
                <a:latin typeface="Calibri"/>
                <a:cs typeface="Calibri"/>
              </a:rPr>
              <a:t>U</a:t>
            </a:r>
            <a:r>
              <a:rPr sz="1200" spc="-10" dirty="0">
                <a:latin typeface="Calibri"/>
                <a:cs typeface="Calibri"/>
              </a:rPr>
              <a:t>n</a:t>
            </a:r>
            <a:r>
              <a:rPr sz="1200" dirty="0">
                <a:latin typeface="Calibri"/>
                <a:cs typeface="Calibri"/>
              </a:rPr>
              <a:t>i</a:t>
            </a:r>
            <a:r>
              <a:rPr sz="1200" spc="5" dirty="0">
                <a:latin typeface="Calibri"/>
                <a:cs typeface="Calibri"/>
              </a:rPr>
              <a:t>d</a:t>
            </a:r>
            <a:r>
              <a:rPr sz="1200" spc="-10" dirty="0">
                <a:latin typeface="Calibri"/>
                <a:cs typeface="Calibri"/>
              </a:rPr>
              <a:t>o</a:t>
            </a:r>
            <a:r>
              <a:rPr sz="1200" dirty="0">
                <a:latin typeface="Calibri"/>
                <a:cs typeface="Calibri"/>
              </a:rPr>
              <a:t>s  y</a:t>
            </a:r>
            <a:r>
              <a:rPr sz="1200" spc="-15" dirty="0">
                <a:latin typeface="Calibri"/>
                <a:cs typeface="Calibri"/>
              </a:rPr>
              <a:t> </a:t>
            </a:r>
            <a:r>
              <a:rPr sz="1200" spc="-5" dirty="0">
                <a:latin typeface="Calibri"/>
                <a:cs typeface="Calibri"/>
              </a:rPr>
              <a:t>Canadá</a:t>
            </a:r>
            <a:endParaRPr sz="1200" dirty="0">
              <a:latin typeface="Calibri"/>
              <a:cs typeface="Calibri"/>
            </a:endParaRPr>
          </a:p>
        </p:txBody>
      </p:sp>
      <p:sp>
        <p:nvSpPr>
          <p:cNvPr id="16" name="object 16"/>
          <p:cNvSpPr txBox="1"/>
          <p:nvPr/>
        </p:nvSpPr>
        <p:spPr>
          <a:xfrm>
            <a:off x="8108060" y="4426457"/>
            <a:ext cx="94996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Unión</a:t>
            </a:r>
            <a:r>
              <a:rPr sz="1200" spc="-45" dirty="0">
                <a:latin typeface="Calibri"/>
                <a:cs typeface="Calibri"/>
              </a:rPr>
              <a:t> </a:t>
            </a:r>
            <a:r>
              <a:rPr sz="1200" spc="-5" dirty="0">
                <a:latin typeface="Calibri"/>
                <a:cs typeface="Calibri"/>
              </a:rPr>
              <a:t>Europea</a:t>
            </a:r>
            <a:endParaRPr sz="1200" dirty="0">
              <a:latin typeface="Calibri"/>
              <a:cs typeface="Calibri"/>
            </a:endParaRPr>
          </a:p>
        </p:txBody>
      </p:sp>
      <p:sp>
        <p:nvSpPr>
          <p:cNvPr id="17" name="object 17"/>
          <p:cNvSpPr txBox="1"/>
          <p:nvPr/>
        </p:nvSpPr>
        <p:spPr>
          <a:xfrm>
            <a:off x="9520808" y="4426457"/>
            <a:ext cx="947419" cy="394970"/>
          </a:xfrm>
          <a:prstGeom prst="rect">
            <a:avLst/>
          </a:prstGeom>
        </p:spPr>
        <p:txBody>
          <a:bodyPr vert="horz" wrap="square" lIns="0" tIns="9525" rIns="0" bIns="0" rtlCol="0">
            <a:spAutoFit/>
          </a:bodyPr>
          <a:lstStyle/>
          <a:p>
            <a:pPr marL="140970" marR="5080" indent="-128905">
              <a:lnSpc>
                <a:spcPct val="101800"/>
              </a:lnSpc>
              <a:spcBef>
                <a:spcPts val="75"/>
              </a:spcBef>
            </a:pPr>
            <a:r>
              <a:rPr sz="1200" spc="-5" dirty="0">
                <a:latin typeface="Calibri"/>
                <a:cs typeface="Calibri"/>
              </a:rPr>
              <a:t>América</a:t>
            </a:r>
            <a:r>
              <a:rPr sz="1200" spc="-65" dirty="0">
                <a:latin typeface="Calibri"/>
                <a:cs typeface="Calibri"/>
              </a:rPr>
              <a:t> </a:t>
            </a:r>
            <a:r>
              <a:rPr sz="1200" spc="-5" dirty="0">
                <a:latin typeface="Calibri"/>
                <a:cs typeface="Calibri"/>
              </a:rPr>
              <a:t>Latina </a:t>
            </a:r>
            <a:r>
              <a:rPr sz="1200" spc="-254" dirty="0">
                <a:latin typeface="Calibri"/>
                <a:cs typeface="Calibri"/>
              </a:rPr>
              <a:t> </a:t>
            </a:r>
            <a:r>
              <a:rPr sz="1200" spc="-5" dirty="0">
                <a:latin typeface="Calibri"/>
                <a:cs typeface="Calibri"/>
              </a:rPr>
              <a:t>(18</a:t>
            </a:r>
            <a:r>
              <a:rPr sz="1200" spc="-25" dirty="0">
                <a:latin typeface="Calibri"/>
                <a:cs typeface="Calibri"/>
              </a:rPr>
              <a:t> </a:t>
            </a:r>
            <a:r>
              <a:rPr sz="1200" dirty="0">
                <a:latin typeface="Calibri"/>
                <a:cs typeface="Calibri"/>
              </a:rPr>
              <a:t>países)</a:t>
            </a:r>
          </a:p>
        </p:txBody>
      </p:sp>
      <p:sp>
        <p:nvSpPr>
          <p:cNvPr id="18" name="object 18"/>
          <p:cNvSpPr txBox="1"/>
          <p:nvPr/>
        </p:nvSpPr>
        <p:spPr>
          <a:xfrm>
            <a:off x="11060938" y="4426457"/>
            <a:ext cx="690245" cy="394970"/>
          </a:xfrm>
          <a:prstGeom prst="rect">
            <a:avLst/>
          </a:prstGeom>
        </p:spPr>
        <p:txBody>
          <a:bodyPr vert="horz" wrap="square" lIns="0" tIns="9525" rIns="0" bIns="0" rtlCol="0">
            <a:spAutoFit/>
          </a:bodyPr>
          <a:lstStyle/>
          <a:p>
            <a:pPr marL="12700" marR="5080" indent="60960">
              <a:lnSpc>
                <a:spcPct val="101800"/>
              </a:lnSpc>
              <a:spcBef>
                <a:spcPts val="75"/>
              </a:spcBef>
            </a:pPr>
            <a:r>
              <a:rPr sz="1200" spc="-5" dirty="0">
                <a:latin typeface="Calibri"/>
                <a:cs typeface="Calibri"/>
              </a:rPr>
              <a:t>El </a:t>
            </a:r>
            <a:r>
              <a:rPr sz="1200" dirty="0">
                <a:latin typeface="Calibri"/>
                <a:cs typeface="Calibri"/>
              </a:rPr>
              <a:t>Caribe </a:t>
            </a:r>
            <a:r>
              <a:rPr sz="1200" spc="5" dirty="0">
                <a:latin typeface="Calibri"/>
                <a:cs typeface="Calibri"/>
              </a:rPr>
              <a:t> </a:t>
            </a:r>
            <a:r>
              <a:rPr sz="1200" spc="-5" dirty="0">
                <a:latin typeface="Calibri"/>
                <a:cs typeface="Calibri"/>
              </a:rPr>
              <a:t>(1</a:t>
            </a:r>
            <a:r>
              <a:rPr sz="1200" dirty="0">
                <a:latin typeface="Calibri"/>
                <a:cs typeface="Calibri"/>
              </a:rPr>
              <a:t>5</a:t>
            </a:r>
            <a:r>
              <a:rPr sz="1200" spc="-5" dirty="0">
                <a:latin typeface="Calibri"/>
                <a:cs typeface="Calibri"/>
              </a:rPr>
              <a:t> </a:t>
            </a:r>
            <a:r>
              <a:rPr sz="1200" dirty="0">
                <a:latin typeface="Calibri"/>
                <a:cs typeface="Calibri"/>
              </a:rPr>
              <a:t>países)</a:t>
            </a:r>
          </a:p>
        </p:txBody>
      </p:sp>
      <p:sp>
        <p:nvSpPr>
          <p:cNvPr id="19" name="object 19"/>
          <p:cNvSpPr txBox="1"/>
          <p:nvPr/>
        </p:nvSpPr>
        <p:spPr>
          <a:xfrm>
            <a:off x="7151878" y="714197"/>
            <a:ext cx="4191000" cy="1313180"/>
          </a:xfrm>
          <a:prstGeom prst="rect">
            <a:avLst/>
          </a:prstGeom>
        </p:spPr>
        <p:txBody>
          <a:bodyPr vert="horz" wrap="square" lIns="0" tIns="12700" rIns="0" bIns="0" rtlCol="0">
            <a:spAutoFit/>
          </a:bodyPr>
          <a:lstStyle/>
          <a:p>
            <a:pPr algn="ctr">
              <a:lnSpc>
                <a:spcPts val="2735"/>
              </a:lnSpc>
              <a:spcBef>
                <a:spcPts val="100"/>
              </a:spcBef>
            </a:pPr>
            <a:r>
              <a:rPr sz="2400" b="1" i="1" dirty="0">
                <a:solidFill>
                  <a:srgbClr val="00406F"/>
                </a:solidFill>
                <a:latin typeface="Calibri"/>
                <a:cs typeface="Calibri"/>
              </a:rPr>
              <a:t>La</a:t>
            </a:r>
            <a:r>
              <a:rPr sz="2400" b="1" i="1" spc="-30" dirty="0">
                <a:solidFill>
                  <a:srgbClr val="00406F"/>
                </a:solidFill>
                <a:latin typeface="Calibri"/>
                <a:cs typeface="Calibri"/>
              </a:rPr>
              <a:t> </a:t>
            </a:r>
            <a:r>
              <a:rPr sz="2400" b="1" i="1" spc="-5" dirty="0">
                <a:solidFill>
                  <a:srgbClr val="00406F"/>
                </a:solidFill>
                <a:latin typeface="Calibri"/>
                <a:cs typeface="Calibri"/>
              </a:rPr>
              <a:t>región</a:t>
            </a:r>
            <a:r>
              <a:rPr sz="2400" b="1" i="1" spc="-20" dirty="0">
                <a:solidFill>
                  <a:srgbClr val="00406F"/>
                </a:solidFill>
                <a:latin typeface="Calibri"/>
                <a:cs typeface="Calibri"/>
              </a:rPr>
              <a:t> </a:t>
            </a:r>
            <a:r>
              <a:rPr sz="2400" b="1" i="1" spc="-10" dirty="0">
                <a:solidFill>
                  <a:srgbClr val="00406F"/>
                </a:solidFill>
                <a:latin typeface="Calibri"/>
                <a:cs typeface="Calibri"/>
              </a:rPr>
              <a:t>no alcanzará</a:t>
            </a:r>
            <a:r>
              <a:rPr sz="2400" b="1" i="1" spc="-45" dirty="0">
                <a:solidFill>
                  <a:srgbClr val="00406F"/>
                </a:solidFill>
                <a:latin typeface="Calibri"/>
                <a:cs typeface="Calibri"/>
              </a:rPr>
              <a:t> </a:t>
            </a:r>
            <a:r>
              <a:rPr sz="2400" b="1" i="1" dirty="0">
                <a:solidFill>
                  <a:srgbClr val="00406F"/>
                </a:solidFill>
                <a:latin typeface="Calibri"/>
                <a:cs typeface="Calibri"/>
              </a:rPr>
              <a:t>a</a:t>
            </a:r>
            <a:r>
              <a:rPr sz="2400" b="1" i="1" spc="-20" dirty="0">
                <a:solidFill>
                  <a:srgbClr val="00406F"/>
                </a:solidFill>
                <a:latin typeface="Calibri"/>
                <a:cs typeface="Calibri"/>
              </a:rPr>
              <a:t> </a:t>
            </a:r>
            <a:r>
              <a:rPr sz="2400" b="1" i="1" spc="-5" dirty="0">
                <a:solidFill>
                  <a:srgbClr val="00406F"/>
                </a:solidFill>
                <a:latin typeface="Calibri"/>
                <a:cs typeface="Calibri"/>
              </a:rPr>
              <a:t>vacunar</a:t>
            </a:r>
            <a:endParaRPr sz="2400" dirty="0">
              <a:latin typeface="Calibri"/>
              <a:cs typeface="Calibri"/>
            </a:endParaRPr>
          </a:p>
          <a:p>
            <a:pPr marL="1905" algn="ctr">
              <a:lnSpc>
                <a:spcPts val="2735"/>
              </a:lnSpc>
            </a:pPr>
            <a:r>
              <a:rPr sz="2400" b="1" i="1" dirty="0">
                <a:solidFill>
                  <a:srgbClr val="00406F"/>
                </a:solidFill>
                <a:latin typeface="Calibri"/>
                <a:cs typeface="Calibri"/>
              </a:rPr>
              <a:t>a</a:t>
            </a:r>
            <a:r>
              <a:rPr sz="2400" b="1" i="1" spc="-20" dirty="0">
                <a:solidFill>
                  <a:srgbClr val="00406F"/>
                </a:solidFill>
                <a:latin typeface="Calibri"/>
                <a:cs typeface="Calibri"/>
              </a:rPr>
              <a:t> </a:t>
            </a:r>
            <a:r>
              <a:rPr sz="2400" b="1" i="1" spc="-5" dirty="0">
                <a:solidFill>
                  <a:srgbClr val="00406F"/>
                </a:solidFill>
                <a:latin typeface="Calibri"/>
                <a:cs typeface="Calibri"/>
              </a:rPr>
              <a:t>80%</a:t>
            </a:r>
            <a:r>
              <a:rPr sz="2400" b="1" i="1" spc="-10" dirty="0">
                <a:solidFill>
                  <a:srgbClr val="00406F"/>
                </a:solidFill>
                <a:latin typeface="Calibri"/>
                <a:cs typeface="Calibri"/>
              </a:rPr>
              <a:t> </a:t>
            </a:r>
            <a:r>
              <a:rPr sz="2400" b="1" i="1" dirty="0">
                <a:solidFill>
                  <a:srgbClr val="00406F"/>
                </a:solidFill>
                <a:latin typeface="Calibri"/>
                <a:cs typeface="Calibri"/>
              </a:rPr>
              <a:t>de</a:t>
            </a:r>
            <a:r>
              <a:rPr sz="2400" b="1" i="1" spc="-25" dirty="0">
                <a:solidFill>
                  <a:srgbClr val="00406F"/>
                </a:solidFill>
                <a:latin typeface="Calibri"/>
                <a:cs typeface="Calibri"/>
              </a:rPr>
              <a:t> </a:t>
            </a:r>
            <a:r>
              <a:rPr sz="2400" b="1" i="1" spc="-5" dirty="0">
                <a:solidFill>
                  <a:srgbClr val="00406F"/>
                </a:solidFill>
                <a:latin typeface="Calibri"/>
                <a:cs typeface="Calibri"/>
              </a:rPr>
              <a:t>su</a:t>
            </a:r>
            <a:r>
              <a:rPr sz="2400" b="1" i="1" spc="-10" dirty="0">
                <a:solidFill>
                  <a:srgbClr val="00406F"/>
                </a:solidFill>
                <a:latin typeface="Calibri"/>
                <a:cs typeface="Calibri"/>
              </a:rPr>
              <a:t> </a:t>
            </a:r>
            <a:r>
              <a:rPr sz="2400" b="1" i="1" spc="-5" dirty="0">
                <a:solidFill>
                  <a:srgbClr val="00406F"/>
                </a:solidFill>
                <a:latin typeface="Calibri"/>
                <a:cs typeface="Calibri"/>
              </a:rPr>
              <a:t>población</a:t>
            </a:r>
            <a:r>
              <a:rPr sz="2400" b="1" i="1" spc="-40" dirty="0">
                <a:solidFill>
                  <a:srgbClr val="00406F"/>
                </a:solidFill>
                <a:latin typeface="Calibri"/>
                <a:cs typeface="Calibri"/>
              </a:rPr>
              <a:t> </a:t>
            </a:r>
            <a:r>
              <a:rPr sz="2400" b="1" i="1" spc="-5" dirty="0">
                <a:solidFill>
                  <a:srgbClr val="00406F"/>
                </a:solidFill>
                <a:latin typeface="Calibri"/>
                <a:cs typeface="Calibri"/>
              </a:rPr>
              <a:t>en</a:t>
            </a:r>
            <a:r>
              <a:rPr sz="2400" b="1" i="1" spc="-15" dirty="0">
                <a:solidFill>
                  <a:srgbClr val="00406F"/>
                </a:solidFill>
                <a:latin typeface="Calibri"/>
                <a:cs typeface="Calibri"/>
              </a:rPr>
              <a:t> </a:t>
            </a:r>
            <a:r>
              <a:rPr sz="2400" b="1" i="1" spc="-5" dirty="0">
                <a:solidFill>
                  <a:srgbClr val="00406F"/>
                </a:solidFill>
                <a:latin typeface="Calibri"/>
                <a:cs typeface="Calibri"/>
              </a:rPr>
              <a:t>2021</a:t>
            </a:r>
            <a:endParaRPr sz="2400" dirty="0">
              <a:latin typeface="Calibri"/>
              <a:cs typeface="Calibri"/>
            </a:endParaRPr>
          </a:p>
          <a:p>
            <a:pPr marL="485775" marR="131445" indent="-277495">
              <a:lnSpc>
                <a:spcPts val="1510"/>
              </a:lnSpc>
              <a:spcBef>
                <a:spcPts val="1660"/>
              </a:spcBef>
            </a:pPr>
            <a:r>
              <a:rPr sz="1400" b="1" spc="-15" dirty="0">
                <a:latin typeface="Calibri"/>
                <a:cs typeface="Calibri"/>
              </a:rPr>
              <a:t>PORCENTAJE </a:t>
            </a:r>
            <a:r>
              <a:rPr sz="1400" b="1" spc="-5" dirty="0">
                <a:latin typeface="Calibri"/>
                <a:cs typeface="Calibri"/>
              </a:rPr>
              <a:t>DE LA</a:t>
            </a:r>
            <a:r>
              <a:rPr sz="1400" b="1" dirty="0">
                <a:latin typeface="Calibri"/>
                <a:cs typeface="Calibri"/>
              </a:rPr>
              <a:t> </a:t>
            </a:r>
            <a:r>
              <a:rPr sz="1400" b="1" spc="-5" dirty="0">
                <a:latin typeface="Calibri"/>
                <a:cs typeface="Calibri"/>
              </a:rPr>
              <a:t>POBLACIÓN</a:t>
            </a:r>
            <a:r>
              <a:rPr sz="1400" b="1" spc="-10" dirty="0">
                <a:latin typeface="Calibri"/>
                <a:cs typeface="Calibri"/>
              </a:rPr>
              <a:t> </a:t>
            </a:r>
            <a:r>
              <a:rPr sz="1400" b="1" spc="-35" dirty="0">
                <a:latin typeface="Calibri"/>
                <a:cs typeface="Calibri"/>
              </a:rPr>
              <a:t>MAYOR</a:t>
            </a:r>
            <a:r>
              <a:rPr sz="1400" b="1" spc="-30" dirty="0">
                <a:latin typeface="Calibri"/>
                <a:cs typeface="Calibri"/>
              </a:rPr>
              <a:t> </a:t>
            </a:r>
            <a:r>
              <a:rPr sz="1400" b="1" spc="-5" dirty="0">
                <a:latin typeface="Calibri"/>
                <a:cs typeface="Calibri"/>
              </a:rPr>
              <a:t>DE 18</a:t>
            </a:r>
            <a:r>
              <a:rPr sz="1400" b="1" spc="5" dirty="0">
                <a:latin typeface="Calibri"/>
                <a:cs typeface="Calibri"/>
              </a:rPr>
              <a:t> </a:t>
            </a:r>
            <a:r>
              <a:rPr sz="1400" b="1" dirty="0">
                <a:latin typeface="Calibri"/>
                <a:cs typeface="Calibri"/>
              </a:rPr>
              <a:t>AÑOS </a:t>
            </a:r>
            <a:r>
              <a:rPr sz="1400" b="1" spc="-305" dirty="0">
                <a:latin typeface="Calibri"/>
                <a:cs typeface="Calibri"/>
              </a:rPr>
              <a:t> </a:t>
            </a:r>
            <a:r>
              <a:rPr sz="1400" b="1" spc="-5" dirty="0">
                <a:latin typeface="Calibri"/>
                <a:cs typeface="Calibri"/>
              </a:rPr>
              <a:t>CON</a:t>
            </a:r>
            <a:r>
              <a:rPr sz="1400" b="1" spc="-15" dirty="0">
                <a:latin typeface="Calibri"/>
                <a:cs typeface="Calibri"/>
              </a:rPr>
              <a:t> </a:t>
            </a:r>
            <a:r>
              <a:rPr sz="1400" b="1" spc="-5" dirty="0">
                <a:latin typeface="Calibri"/>
                <a:cs typeface="Calibri"/>
              </a:rPr>
              <a:t>ESQUEMA</a:t>
            </a:r>
            <a:r>
              <a:rPr sz="1400" b="1" spc="5" dirty="0">
                <a:latin typeface="Calibri"/>
                <a:cs typeface="Calibri"/>
              </a:rPr>
              <a:t> </a:t>
            </a:r>
            <a:r>
              <a:rPr sz="1400" b="1" spc="-5" dirty="0">
                <a:latin typeface="Calibri"/>
                <a:cs typeface="Calibri"/>
              </a:rPr>
              <a:t>DE</a:t>
            </a:r>
            <a:r>
              <a:rPr sz="1400" b="1" spc="-10" dirty="0">
                <a:latin typeface="Calibri"/>
                <a:cs typeface="Calibri"/>
              </a:rPr>
              <a:t> </a:t>
            </a:r>
            <a:r>
              <a:rPr sz="1400" b="1" spc="-15" dirty="0">
                <a:latin typeface="Calibri"/>
                <a:cs typeface="Calibri"/>
              </a:rPr>
              <a:t>VACUNACIÓN</a:t>
            </a:r>
            <a:r>
              <a:rPr sz="1400" b="1" spc="-35" dirty="0">
                <a:latin typeface="Calibri"/>
                <a:cs typeface="Calibri"/>
              </a:rPr>
              <a:t> </a:t>
            </a:r>
            <a:r>
              <a:rPr sz="1400" b="1" spc="-10" dirty="0">
                <a:latin typeface="Calibri"/>
                <a:cs typeface="Calibri"/>
              </a:rPr>
              <a:t>COMPLETO</a:t>
            </a:r>
            <a:endParaRPr sz="1400" dirty="0">
              <a:latin typeface="Calibri"/>
              <a:cs typeface="Calibri"/>
            </a:endParaRPr>
          </a:p>
        </p:txBody>
      </p:sp>
      <p:sp>
        <p:nvSpPr>
          <p:cNvPr id="20" name="object 20"/>
          <p:cNvSpPr txBox="1"/>
          <p:nvPr/>
        </p:nvSpPr>
        <p:spPr>
          <a:xfrm>
            <a:off x="518566" y="778509"/>
            <a:ext cx="5476240" cy="452755"/>
          </a:xfrm>
          <a:prstGeom prst="rect">
            <a:avLst/>
          </a:prstGeom>
        </p:spPr>
        <p:txBody>
          <a:bodyPr vert="horz" wrap="square" lIns="0" tIns="13335" rIns="0" bIns="0" rtlCol="0">
            <a:spAutoFit/>
          </a:bodyPr>
          <a:lstStyle/>
          <a:p>
            <a:pPr marL="330835" marR="5080" indent="-318770">
              <a:lnSpc>
                <a:spcPct val="100000"/>
              </a:lnSpc>
              <a:spcBef>
                <a:spcPts val="105"/>
              </a:spcBef>
            </a:pPr>
            <a:r>
              <a:rPr sz="1400" b="1" dirty="0">
                <a:latin typeface="Calibri"/>
                <a:cs typeface="Calibri"/>
              </a:rPr>
              <a:t>AMÉRICA</a:t>
            </a:r>
            <a:r>
              <a:rPr sz="1400" b="1" spc="-15" dirty="0">
                <a:latin typeface="Calibri"/>
                <a:cs typeface="Calibri"/>
              </a:rPr>
              <a:t> </a:t>
            </a:r>
            <a:r>
              <a:rPr sz="1400" b="1" spc="-25" dirty="0">
                <a:latin typeface="Calibri"/>
                <a:cs typeface="Calibri"/>
              </a:rPr>
              <a:t>LATINA</a:t>
            </a:r>
            <a:r>
              <a:rPr sz="1400" b="1" spc="-5" dirty="0">
                <a:latin typeface="Calibri"/>
                <a:cs typeface="Calibri"/>
              </a:rPr>
              <a:t> </a:t>
            </a:r>
            <a:r>
              <a:rPr sz="1400" b="1" dirty="0">
                <a:latin typeface="Calibri"/>
                <a:cs typeface="Calibri"/>
              </a:rPr>
              <a:t>Y</a:t>
            </a:r>
            <a:r>
              <a:rPr sz="1400" b="1" spc="-10" dirty="0">
                <a:latin typeface="Calibri"/>
                <a:cs typeface="Calibri"/>
              </a:rPr>
              <a:t> </a:t>
            </a:r>
            <a:r>
              <a:rPr sz="1400" b="1" dirty="0">
                <a:latin typeface="Calibri"/>
                <a:cs typeface="Calibri"/>
              </a:rPr>
              <a:t>EL</a:t>
            </a:r>
            <a:r>
              <a:rPr sz="1400" b="1" spc="-10" dirty="0">
                <a:latin typeface="Calibri"/>
                <a:cs typeface="Calibri"/>
              </a:rPr>
              <a:t> </a:t>
            </a:r>
            <a:r>
              <a:rPr sz="1400" b="1" spc="-5" dirty="0">
                <a:latin typeface="Calibri"/>
                <a:cs typeface="Calibri"/>
              </a:rPr>
              <a:t>CARIBE</a:t>
            </a:r>
            <a:r>
              <a:rPr sz="1400" b="1" spc="-15" dirty="0">
                <a:latin typeface="Calibri"/>
                <a:cs typeface="Calibri"/>
              </a:rPr>
              <a:t> </a:t>
            </a:r>
            <a:r>
              <a:rPr sz="1400" b="1" dirty="0">
                <a:latin typeface="Calibri"/>
                <a:cs typeface="Calibri"/>
              </a:rPr>
              <a:t>(33</a:t>
            </a:r>
            <a:r>
              <a:rPr sz="1400" b="1" spc="15" dirty="0">
                <a:latin typeface="Calibri"/>
                <a:cs typeface="Calibri"/>
              </a:rPr>
              <a:t> </a:t>
            </a:r>
            <a:r>
              <a:rPr sz="1400" b="1" spc="-20" dirty="0">
                <a:latin typeface="Calibri"/>
                <a:cs typeface="Calibri"/>
              </a:rPr>
              <a:t>PAÍSES):</a:t>
            </a:r>
            <a:r>
              <a:rPr sz="1400" b="1" spc="20" dirty="0">
                <a:latin typeface="Calibri"/>
                <a:cs typeface="Calibri"/>
              </a:rPr>
              <a:t> </a:t>
            </a:r>
            <a:r>
              <a:rPr sz="1400" b="1" spc="-15" dirty="0">
                <a:latin typeface="Calibri"/>
                <a:cs typeface="Calibri"/>
              </a:rPr>
              <a:t>PORCENTAJE</a:t>
            </a:r>
            <a:r>
              <a:rPr sz="1400" b="1" spc="-25" dirty="0">
                <a:latin typeface="Calibri"/>
                <a:cs typeface="Calibri"/>
              </a:rPr>
              <a:t> </a:t>
            </a:r>
            <a:r>
              <a:rPr sz="1400" b="1" spc="-5" dirty="0">
                <a:latin typeface="Calibri"/>
                <a:cs typeface="Calibri"/>
              </a:rPr>
              <a:t>DE</a:t>
            </a:r>
            <a:r>
              <a:rPr sz="1400" b="1" spc="10" dirty="0">
                <a:latin typeface="Calibri"/>
                <a:cs typeface="Calibri"/>
              </a:rPr>
              <a:t> </a:t>
            </a:r>
            <a:r>
              <a:rPr sz="1400" b="1" spc="-5" dirty="0">
                <a:latin typeface="Calibri"/>
                <a:cs typeface="Calibri"/>
              </a:rPr>
              <a:t>LA</a:t>
            </a:r>
            <a:r>
              <a:rPr sz="1400" b="1" spc="5" dirty="0">
                <a:latin typeface="Calibri"/>
                <a:cs typeface="Calibri"/>
              </a:rPr>
              <a:t> </a:t>
            </a:r>
            <a:r>
              <a:rPr sz="1400" b="1" spc="-5" dirty="0">
                <a:latin typeface="Calibri"/>
                <a:cs typeface="Calibri"/>
              </a:rPr>
              <a:t>POBLACIÓN </a:t>
            </a:r>
            <a:r>
              <a:rPr sz="1400" b="1" spc="-300" dirty="0">
                <a:latin typeface="Calibri"/>
                <a:cs typeface="Calibri"/>
              </a:rPr>
              <a:t> </a:t>
            </a:r>
            <a:r>
              <a:rPr sz="1400" b="1" spc="-35" dirty="0">
                <a:latin typeface="Calibri"/>
                <a:cs typeface="Calibri"/>
              </a:rPr>
              <a:t>MAYOR</a:t>
            </a:r>
            <a:r>
              <a:rPr sz="1400" b="1" spc="-30" dirty="0">
                <a:latin typeface="Calibri"/>
                <a:cs typeface="Calibri"/>
              </a:rPr>
              <a:t> </a:t>
            </a:r>
            <a:r>
              <a:rPr sz="1400" b="1" spc="-5" dirty="0">
                <a:latin typeface="Calibri"/>
                <a:cs typeface="Calibri"/>
              </a:rPr>
              <a:t>DE</a:t>
            </a:r>
            <a:r>
              <a:rPr sz="1400" b="1" spc="5" dirty="0">
                <a:latin typeface="Calibri"/>
                <a:cs typeface="Calibri"/>
              </a:rPr>
              <a:t> </a:t>
            </a:r>
            <a:r>
              <a:rPr sz="1400" b="1" dirty="0">
                <a:latin typeface="Calibri"/>
                <a:cs typeface="Calibri"/>
              </a:rPr>
              <a:t>18</a:t>
            </a:r>
            <a:r>
              <a:rPr sz="1400" b="1" spc="-15" dirty="0">
                <a:latin typeface="Calibri"/>
                <a:cs typeface="Calibri"/>
              </a:rPr>
              <a:t> </a:t>
            </a:r>
            <a:r>
              <a:rPr sz="1400" b="1" dirty="0">
                <a:latin typeface="Calibri"/>
                <a:cs typeface="Calibri"/>
              </a:rPr>
              <a:t>AÑOS</a:t>
            </a:r>
            <a:r>
              <a:rPr sz="1400" b="1" spc="5" dirty="0">
                <a:latin typeface="Calibri"/>
                <a:cs typeface="Calibri"/>
              </a:rPr>
              <a:t> </a:t>
            </a:r>
            <a:r>
              <a:rPr sz="1400" b="1" spc="-5" dirty="0">
                <a:latin typeface="Calibri"/>
                <a:cs typeface="Calibri"/>
              </a:rPr>
              <a:t>CON</a:t>
            </a:r>
            <a:r>
              <a:rPr sz="1400" b="1" spc="-10" dirty="0">
                <a:latin typeface="Calibri"/>
                <a:cs typeface="Calibri"/>
              </a:rPr>
              <a:t> </a:t>
            </a:r>
            <a:r>
              <a:rPr sz="1400" b="1" spc="-5" dirty="0">
                <a:latin typeface="Calibri"/>
                <a:cs typeface="Calibri"/>
              </a:rPr>
              <a:t>ESQUEMA</a:t>
            </a:r>
            <a:r>
              <a:rPr sz="1400" b="1" dirty="0">
                <a:latin typeface="Calibri"/>
                <a:cs typeface="Calibri"/>
              </a:rPr>
              <a:t> </a:t>
            </a:r>
            <a:r>
              <a:rPr sz="1400" b="1" spc="-5" dirty="0">
                <a:latin typeface="Calibri"/>
                <a:cs typeface="Calibri"/>
              </a:rPr>
              <a:t>DE</a:t>
            </a:r>
            <a:r>
              <a:rPr sz="1400" b="1" spc="5" dirty="0">
                <a:latin typeface="Calibri"/>
                <a:cs typeface="Calibri"/>
              </a:rPr>
              <a:t> </a:t>
            </a:r>
            <a:r>
              <a:rPr sz="1400" b="1" spc="-15" dirty="0">
                <a:latin typeface="Calibri"/>
                <a:cs typeface="Calibri"/>
              </a:rPr>
              <a:t>VACUNACIÓN</a:t>
            </a:r>
            <a:r>
              <a:rPr sz="1400" b="1" spc="-35" dirty="0">
                <a:latin typeface="Calibri"/>
                <a:cs typeface="Calibri"/>
              </a:rPr>
              <a:t> </a:t>
            </a:r>
            <a:r>
              <a:rPr sz="1400" b="1" spc="-10" dirty="0">
                <a:latin typeface="Calibri"/>
                <a:cs typeface="Calibri"/>
              </a:rPr>
              <a:t>COMPLETO</a:t>
            </a:r>
            <a:endParaRPr sz="1400" dirty="0">
              <a:latin typeface="Calibri"/>
              <a:cs typeface="Calibri"/>
            </a:endParaRPr>
          </a:p>
        </p:txBody>
      </p:sp>
      <p:grpSp>
        <p:nvGrpSpPr>
          <p:cNvPr id="21" name="object 21"/>
          <p:cNvGrpSpPr/>
          <p:nvPr/>
        </p:nvGrpSpPr>
        <p:grpSpPr>
          <a:xfrm>
            <a:off x="2060448" y="1427988"/>
            <a:ext cx="3610610" cy="4712335"/>
            <a:chOff x="2060448" y="1427988"/>
            <a:chExt cx="3610610" cy="4712335"/>
          </a:xfrm>
        </p:grpSpPr>
        <p:sp>
          <p:nvSpPr>
            <p:cNvPr id="22" name="object 22"/>
            <p:cNvSpPr/>
            <p:nvPr/>
          </p:nvSpPr>
          <p:spPr>
            <a:xfrm>
              <a:off x="2065020" y="1473707"/>
              <a:ext cx="3606165" cy="4619625"/>
            </a:xfrm>
            <a:custGeom>
              <a:avLst/>
              <a:gdLst/>
              <a:ahLst/>
              <a:cxnLst/>
              <a:rect l="l" t="t" r="r" b="b"/>
              <a:pathLst>
                <a:path w="3606165" h="4619625">
                  <a:moveTo>
                    <a:pt x="9144" y="4568952"/>
                  </a:moveTo>
                  <a:lnTo>
                    <a:pt x="0" y="4568952"/>
                  </a:lnTo>
                  <a:lnTo>
                    <a:pt x="0" y="4619244"/>
                  </a:lnTo>
                  <a:lnTo>
                    <a:pt x="9144" y="4619244"/>
                  </a:lnTo>
                  <a:lnTo>
                    <a:pt x="9144" y="4568952"/>
                  </a:lnTo>
                  <a:close/>
                </a:path>
                <a:path w="3606165" h="4619625">
                  <a:moveTo>
                    <a:pt x="248412" y="4425696"/>
                  </a:moveTo>
                  <a:lnTo>
                    <a:pt x="0" y="4425696"/>
                  </a:lnTo>
                  <a:lnTo>
                    <a:pt x="0" y="4477512"/>
                  </a:lnTo>
                  <a:lnTo>
                    <a:pt x="248412" y="4477512"/>
                  </a:lnTo>
                  <a:lnTo>
                    <a:pt x="248412" y="4425696"/>
                  </a:lnTo>
                  <a:close/>
                </a:path>
                <a:path w="3606165" h="4619625">
                  <a:moveTo>
                    <a:pt x="341376" y="4283964"/>
                  </a:moveTo>
                  <a:lnTo>
                    <a:pt x="0" y="4283964"/>
                  </a:lnTo>
                  <a:lnTo>
                    <a:pt x="0" y="4334256"/>
                  </a:lnTo>
                  <a:lnTo>
                    <a:pt x="341376" y="4334256"/>
                  </a:lnTo>
                  <a:lnTo>
                    <a:pt x="341376" y="4283964"/>
                  </a:lnTo>
                  <a:close/>
                </a:path>
                <a:path w="3606165" h="4619625">
                  <a:moveTo>
                    <a:pt x="641604" y="4140708"/>
                  </a:moveTo>
                  <a:lnTo>
                    <a:pt x="0" y="4140708"/>
                  </a:lnTo>
                  <a:lnTo>
                    <a:pt x="0" y="4191000"/>
                  </a:lnTo>
                  <a:lnTo>
                    <a:pt x="641604" y="4191000"/>
                  </a:lnTo>
                  <a:lnTo>
                    <a:pt x="641604" y="4140708"/>
                  </a:lnTo>
                  <a:close/>
                </a:path>
                <a:path w="3606165" h="4619625">
                  <a:moveTo>
                    <a:pt x="702564" y="3997452"/>
                  </a:moveTo>
                  <a:lnTo>
                    <a:pt x="0" y="3997452"/>
                  </a:lnTo>
                  <a:lnTo>
                    <a:pt x="0" y="4049268"/>
                  </a:lnTo>
                  <a:lnTo>
                    <a:pt x="702564" y="4049268"/>
                  </a:lnTo>
                  <a:lnTo>
                    <a:pt x="702564" y="3997452"/>
                  </a:lnTo>
                  <a:close/>
                </a:path>
                <a:path w="3606165" h="4619625">
                  <a:moveTo>
                    <a:pt x="800100" y="3855720"/>
                  </a:moveTo>
                  <a:lnTo>
                    <a:pt x="0" y="3855720"/>
                  </a:lnTo>
                  <a:lnTo>
                    <a:pt x="0" y="3906012"/>
                  </a:lnTo>
                  <a:lnTo>
                    <a:pt x="800100" y="3906012"/>
                  </a:lnTo>
                  <a:lnTo>
                    <a:pt x="800100" y="3855720"/>
                  </a:lnTo>
                  <a:close/>
                </a:path>
                <a:path w="3606165" h="4619625">
                  <a:moveTo>
                    <a:pt x="920496" y="3712464"/>
                  </a:moveTo>
                  <a:lnTo>
                    <a:pt x="0" y="3712464"/>
                  </a:lnTo>
                  <a:lnTo>
                    <a:pt x="0" y="3762756"/>
                  </a:lnTo>
                  <a:lnTo>
                    <a:pt x="920496" y="3762756"/>
                  </a:lnTo>
                  <a:lnTo>
                    <a:pt x="920496" y="3712464"/>
                  </a:lnTo>
                  <a:close/>
                </a:path>
                <a:path w="3606165" h="4619625">
                  <a:moveTo>
                    <a:pt x="940308" y="3569208"/>
                  </a:moveTo>
                  <a:lnTo>
                    <a:pt x="0" y="3569208"/>
                  </a:lnTo>
                  <a:lnTo>
                    <a:pt x="0" y="3621024"/>
                  </a:lnTo>
                  <a:lnTo>
                    <a:pt x="940308" y="3621024"/>
                  </a:lnTo>
                  <a:lnTo>
                    <a:pt x="940308" y="3569208"/>
                  </a:lnTo>
                  <a:close/>
                </a:path>
                <a:path w="3606165" h="4619625">
                  <a:moveTo>
                    <a:pt x="995172" y="3427476"/>
                  </a:moveTo>
                  <a:lnTo>
                    <a:pt x="0" y="3427476"/>
                  </a:lnTo>
                  <a:lnTo>
                    <a:pt x="0" y="3477768"/>
                  </a:lnTo>
                  <a:lnTo>
                    <a:pt x="995172" y="3477768"/>
                  </a:lnTo>
                  <a:lnTo>
                    <a:pt x="995172" y="3427476"/>
                  </a:lnTo>
                  <a:close/>
                </a:path>
                <a:path w="3606165" h="4619625">
                  <a:moveTo>
                    <a:pt x="1114044" y="3284220"/>
                  </a:moveTo>
                  <a:lnTo>
                    <a:pt x="0" y="3284220"/>
                  </a:lnTo>
                  <a:lnTo>
                    <a:pt x="0" y="3334512"/>
                  </a:lnTo>
                  <a:lnTo>
                    <a:pt x="1114044" y="3334512"/>
                  </a:lnTo>
                  <a:lnTo>
                    <a:pt x="1114044" y="3284220"/>
                  </a:lnTo>
                  <a:close/>
                </a:path>
                <a:path w="3606165" h="4619625">
                  <a:moveTo>
                    <a:pt x="1299972" y="3140964"/>
                  </a:moveTo>
                  <a:lnTo>
                    <a:pt x="0" y="3140964"/>
                  </a:lnTo>
                  <a:lnTo>
                    <a:pt x="0" y="3191256"/>
                  </a:lnTo>
                  <a:lnTo>
                    <a:pt x="1299972" y="3191256"/>
                  </a:lnTo>
                  <a:lnTo>
                    <a:pt x="1299972" y="3140964"/>
                  </a:lnTo>
                  <a:close/>
                </a:path>
                <a:path w="3606165" h="4619625">
                  <a:moveTo>
                    <a:pt x="1376172" y="2999232"/>
                  </a:moveTo>
                  <a:lnTo>
                    <a:pt x="0" y="2999232"/>
                  </a:lnTo>
                  <a:lnTo>
                    <a:pt x="0" y="3049524"/>
                  </a:lnTo>
                  <a:lnTo>
                    <a:pt x="1376172" y="3049524"/>
                  </a:lnTo>
                  <a:lnTo>
                    <a:pt x="1376172" y="2999232"/>
                  </a:lnTo>
                  <a:close/>
                </a:path>
                <a:path w="3606165" h="4619625">
                  <a:moveTo>
                    <a:pt x="1437132" y="2855976"/>
                  </a:moveTo>
                  <a:lnTo>
                    <a:pt x="0" y="2855976"/>
                  </a:lnTo>
                  <a:lnTo>
                    <a:pt x="0" y="2906268"/>
                  </a:lnTo>
                  <a:lnTo>
                    <a:pt x="1437132" y="2906268"/>
                  </a:lnTo>
                  <a:lnTo>
                    <a:pt x="1437132" y="2855976"/>
                  </a:lnTo>
                  <a:close/>
                </a:path>
                <a:path w="3606165" h="4619625">
                  <a:moveTo>
                    <a:pt x="1565148" y="2712720"/>
                  </a:moveTo>
                  <a:lnTo>
                    <a:pt x="0" y="2712720"/>
                  </a:lnTo>
                  <a:lnTo>
                    <a:pt x="0" y="2763012"/>
                  </a:lnTo>
                  <a:lnTo>
                    <a:pt x="1565148" y="2763012"/>
                  </a:lnTo>
                  <a:lnTo>
                    <a:pt x="1565148" y="2712720"/>
                  </a:lnTo>
                  <a:close/>
                </a:path>
                <a:path w="3606165" h="4619625">
                  <a:moveTo>
                    <a:pt x="1613916" y="2569464"/>
                  </a:moveTo>
                  <a:lnTo>
                    <a:pt x="0" y="2569464"/>
                  </a:lnTo>
                  <a:lnTo>
                    <a:pt x="0" y="2621280"/>
                  </a:lnTo>
                  <a:lnTo>
                    <a:pt x="1613916" y="2621280"/>
                  </a:lnTo>
                  <a:lnTo>
                    <a:pt x="1613916" y="2569464"/>
                  </a:lnTo>
                  <a:close/>
                </a:path>
                <a:path w="3606165" h="4619625">
                  <a:moveTo>
                    <a:pt x="1613916" y="2427732"/>
                  </a:moveTo>
                  <a:lnTo>
                    <a:pt x="0" y="2427732"/>
                  </a:lnTo>
                  <a:lnTo>
                    <a:pt x="0" y="2478024"/>
                  </a:lnTo>
                  <a:lnTo>
                    <a:pt x="1613916" y="2478024"/>
                  </a:lnTo>
                  <a:lnTo>
                    <a:pt x="1613916" y="2427732"/>
                  </a:lnTo>
                  <a:close/>
                </a:path>
                <a:path w="3606165" h="4619625">
                  <a:moveTo>
                    <a:pt x="1641348" y="2284476"/>
                  </a:moveTo>
                  <a:lnTo>
                    <a:pt x="0" y="2284476"/>
                  </a:lnTo>
                  <a:lnTo>
                    <a:pt x="0" y="2334768"/>
                  </a:lnTo>
                  <a:lnTo>
                    <a:pt x="1641348" y="2334768"/>
                  </a:lnTo>
                  <a:lnTo>
                    <a:pt x="1641348" y="2284476"/>
                  </a:lnTo>
                  <a:close/>
                </a:path>
                <a:path w="3606165" h="4619625">
                  <a:moveTo>
                    <a:pt x="1738884" y="2141220"/>
                  </a:moveTo>
                  <a:lnTo>
                    <a:pt x="0" y="2141220"/>
                  </a:lnTo>
                  <a:lnTo>
                    <a:pt x="0" y="2193036"/>
                  </a:lnTo>
                  <a:lnTo>
                    <a:pt x="1738884" y="2193036"/>
                  </a:lnTo>
                  <a:lnTo>
                    <a:pt x="1738884" y="2141220"/>
                  </a:lnTo>
                  <a:close/>
                </a:path>
                <a:path w="3606165" h="4619625">
                  <a:moveTo>
                    <a:pt x="1744980" y="1999488"/>
                  </a:moveTo>
                  <a:lnTo>
                    <a:pt x="0" y="1999488"/>
                  </a:lnTo>
                  <a:lnTo>
                    <a:pt x="0" y="2049780"/>
                  </a:lnTo>
                  <a:lnTo>
                    <a:pt x="1744980" y="2049780"/>
                  </a:lnTo>
                  <a:lnTo>
                    <a:pt x="1744980" y="1999488"/>
                  </a:lnTo>
                  <a:close/>
                </a:path>
                <a:path w="3606165" h="4619625">
                  <a:moveTo>
                    <a:pt x="1749552" y="1856232"/>
                  </a:moveTo>
                  <a:lnTo>
                    <a:pt x="0" y="1856232"/>
                  </a:lnTo>
                  <a:lnTo>
                    <a:pt x="0" y="1906524"/>
                  </a:lnTo>
                  <a:lnTo>
                    <a:pt x="1749552" y="1906524"/>
                  </a:lnTo>
                  <a:lnTo>
                    <a:pt x="1749552" y="1856232"/>
                  </a:lnTo>
                  <a:close/>
                </a:path>
                <a:path w="3606165" h="4619625">
                  <a:moveTo>
                    <a:pt x="1848612" y="1712976"/>
                  </a:moveTo>
                  <a:lnTo>
                    <a:pt x="0" y="1712976"/>
                  </a:lnTo>
                  <a:lnTo>
                    <a:pt x="0" y="1764792"/>
                  </a:lnTo>
                  <a:lnTo>
                    <a:pt x="1848612" y="1764792"/>
                  </a:lnTo>
                  <a:lnTo>
                    <a:pt x="1848612" y="1712976"/>
                  </a:lnTo>
                  <a:close/>
                </a:path>
                <a:path w="3606165" h="4619625">
                  <a:moveTo>
                    <a:pt x="1865376" y="1571244"/>
                  </a:moveTo>
                  <a:lnTo>
                    <a:pt x="0" y="1571244"/>
                  </a:lnTo>
                  <a:lnTo>
                    <a:pt x="0" y="1621536"/>
                  </a:lnTo>
                  <a:lnTo>
                    <a:pt x="1865376" y="1621536"/>
                  </a:lnTo>
                  <a:lnTo>
                    <a:pt x="1865376" y="1571244"/>
                  </a:lnTo>
                  <a:close/>
                </a:path>
                <a:path w="3606165" h="4619625">
                  <a:moveTo>
                    <a:pt x="1940052" y="1427988"/>
                  </a:moveTo>
                  <a:lnTo>
                    <a:pt x="0" y="1427988"/>
                  </a:lnTo>
                  <a:lnTo>
                    <a:pt x="0" y="1478280"/>
                  </a:lnTo>
                  <a:lnTo>
                    <a:pt x="1940052" y="1478280"/>
                  </a:lnTo>
                  <a:lnTo>
                    <a:pt x="1940052" y="1427988"/>
                  </a:lnTo>
                  <a:close/>
                </a:path>
                <a:path w="3606165" h="4619625">
                  <a:moveTo>
                    <a:pt x="1967484" y="1284732"/>
                  </a:moveTo>
                  <a:lnTo>
                    <a:pt x="0" y="1284732"/>
                  </a:lnTo>
                  <a:lnTo>
                    <a:pt x="0" y="1335024"/>
                  </a:lnTo>
                  <a:lnTo>
                    <a:pt x="1967484" y="1335024"/>
                  </a:lnTo>
                  <a:lnTo>
                    <a:pt x="1967484" y="1284732"/>
                  </a:lnTo>
                  <a:close/>
                </a:path>
                <a:path w="3606165" h="4619625">
                  <a:moveTo>
                    <a:pt x="2034540" y="1143000"/>
                  </a:moveTo>
                  <a:lnTo>
                    <a:pt x="0" y="1143000"/>
                  </a:lnTo>
                  <a:lnTo>
                    <a:pt x="0" y="1193292"/>
                  </a:lnTo>
                  <a:lnTo>
                    <a:pt x="2034540" y="1193292"/>
                  </a:lnTo>
                  <a:lnTo>
                    <a:pt x="2034540" y="1143000"/>
                  </a:lnTo>
                  <a:close/>
                </a:path>
                <a:path w="3606165" h="4619625">
                  <a:moveTo>
                    <a:pt x="2087880" y="999744"/>
                  </a:moveTo>
                  <a:lnTo>
                    <a:pt x="0" y="999744"/>
                  </a:lnTo>
                  <a:lnTo>
                    <a:pt x="0" y="1050036"/>
                  </a:lnTo>
                  <a:lnTo>
                    <a:pt x="2087880" y="1050036"/>
                  </a:lnTo>
                  <a:lnTo>
                    <a:pt x="2087880" y="999744"/>
                  </a:lnTo>
                  <a:close/>
                </a:path>
                <a:path w="3606165" h="4619625">
                  <a:moveTo>
                    <a:pt x="2442972" y="856488"/>
                  </a:moveTo>
                  <a:lnTo>
                    <a:pt x="0" y="856488"/>
                  </a:lnTo>
                  <a:lnTo>
                    <a:pt x="0" y="906780"/>
                  </a:lnTo>
                  <a:lnTo>
                    <a:pt x="2442972" y="906780"/>
                  </a:lnTo>
                  <a:lnTo>
                    <a:pt x="2442972" y="856488"/>
                  </a:lnTo>
                  <a:close/>
                </a:path>
                <a:path w="3606165" h="4619625">
                  <a:moveTo>
                    <a:pt x="2695956" y="713232"/>
                  </a:moveTo>
                  <a:lnTo>
                    <a:pt x="0" y="713232"/>
                  </a:lnTo>
                  <a:lnTo>
                    <a:pt x="0" y="765048"/>
                  </a:lnTo>
                  <a:lnTo>
                    <a:pt x="2695956" y="765048"/>
                  </a:lnTo>
                  <a:lnTo>
                    <a:pt x="2695956" y="713232"/>
                  </a:lnTo>
                  <a:close/>
                </a:path>
                <a:path w="3606165" h="4619625">
                  <a:moveTo>
                    <a:pt x="2903220" y="571500"/>
                  </a:moveTo>
                  <a:lnTo>
                    <a:pt x="0" y="571500"/>
                  </a:lnTo>
                  <a:lnTo>
                    <a:pt x="0" y="621792"/>
                  </a:lnTo>
                  <a:lnTo>
                    <a:pt x="2903220" y="621792"/>
                  </a:lnTo>
                  <a:lnTo>
                    <a:pt x="2903220" y="571500"/>
                  </a:lnTo>
                  <a:close/>
                </a:path>
                <a:path w="3606165" h="4619625">
                  <a:moveTo>
                    <a:pt x="2941320" y="428244"/>
                  </a:moveTo>
                  <a:lnTo>
                    <a:pt x="0" y="428244"/>
                  </a:lnTo>
                  <a:lnTo>
                    <a:pt x="0" y="478536"/>
                  </a:lnTo>
                  <a:lnTo>
                    <a:pt x="2941320" y="478536"/>
                  </a:lnTo>
                  <a:lnTo>
                    <a:pt x="2941320" y="428244"/>
                  </a:lnTo>
                  <a:close/>
                </a:path>
                <a:path w="3606165" h="4619625">
                  <a:moveTo>
                    <a:pt x="3339084" y="284988"/>
                  </a:moveTo>
                  <a:lnTo>
                    <a:pt x="0" y="284988"/>
                  </a:lnTo>
                  <a:lnTo>
                    <a:pt x="0" y="336804"/>
                  </a:lnTo>
                  <a:lnTo>
                    <a:pt x="3339084" y="336804"/>
                  </a:lnTo>
                  <a:lnTo>
                    <a:pt x="3339084" y="284988"/>
                  </a:lnTo>
                  <a:close/>
                </a:path>
                <a:path w="3606165" h="4619625">
                  <a:moveTo>
                    <a:pt x="3561588" y="143256"/>
                  </a:moveTo>
                  <a:lnTo>
                    <a:pt x="0" y="143256"/>
                  </a:lnTo>
                  <a:lnTo>
                    <a:pt x="0" y="193548"/>
                  </a:lnTo>
                  <a:lnTo>
                    <a:pt x="3561588" y="193548"/>
                  </a:lnTo>
                  <a:lnTo>
                    <a:pt x="3561588" y="143256"/>
                  </a:lnTo>
                  <a:close/>
                </a:path>
                <a:path w="3606165" h="4619625">
                  <a:moveTo>
                    <a:pt x="3605784" y="0"/>
                  </a:moveTo>
                  <a:lnTo>
                    <a:pt x="0" y="0"/>
                  </a:lnTo>
                  <a:lnTo>
                    <a:pt x="0" y="50292"/>
                  </a:lnTo>
                  <a:lnTo>
                    <a:pt x="3605784" y="50292"/>
                  </a:lnTo>
                  <a:lnTo>
                    <a:pt x="3605784" y="0"/>
                  </a:lnTo>
                  <a:close/>
                </a:path>
              </a:pathLst>
            </a:custGeom>
            <a:solidFill>
              <a:srgbClr val="C00000"/>
            </a:solidFill>
          </p:spPr>
          <p:txBody>
            <a:bodyPr wrap="square" lIns="0" tIns="0" rIns="0" bIns="0" rtlCol="0"/>
            <a:lstStyle/>
            <a:p>
              <a:endParaRPr dirty="0"/>
            </a:p>
          </p:txBody>
        </p:sp>
        <p:sp>
          <p:nvSpPr>
            <p:cNvPr id="23" name="object 23"/>
            <p:cNvSpPr/>
            <p:nvPr/>
          </p:nvSpPr>
          <p:spPr>
            <a:xfrm>
              <a:off x="2065020" y="1427988"/>
              <a:ext cx="0" cy="4712335"/>
            </a:xfrm>
            <a:custGeom>
              <a:avLst/>
              <a:gdLst/>
              <a:ahLst/>
              <a:cxnLst/>
              <a:rect l="l" t="t" r="r" b="b"/>
              <a:pathLst>
                <a:path h="4712335">
                  <a:moveTo>
                    <a:pt x="0" y="4712208"/>
                  </a:moveTo>
                  <a:lnTo>
                    <a:pt x="0" y="0"/>
                  </a:lnTo>
                </a:path>
              </a:pathLst>
            </a:custGeom>
            <a:ln w="9144">
              <a:solidFill>
                <a:srgbClr val="D9D9D9"/>
              </a:solidFill>
            </a:ln>
          </p:spPr>
          <p:txBody>
            <a:bodyPr wrap="square" lIns="0" tIns="0" rIns="0" bIns="0" rtlCol="0"/>
            <a:lstStyle/>
            <a:p>
              <a:endParaRPr dirty="0"/>
            </a:p>
          </p:txBody>
        </p:sp>
      </p:grpSp>
      <p:sp>
        <p:nvSpPr>
          <p:cNvPr id="24" name="object 24"/>
          <p:cNvSpPr txBox="1"/>
          <p:nvPr/>
        </p:nvSpPr>
        <p:spPr>
          <a:xfrm>
            <a:off x="2136394" y="5956808"/>
            <a:ext cx="2222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0.2</a:t>
            </a:r>
            <a:endParaRPr sz="1200" dirty="0">
              <a:latin typeface="Calibri"/>
              <a:cs typeface="Calibri"/>
            </a:endParaRPr>
          </a:p>
        </p:txBody>
      </p:sp>
      <p:sp>
        <p:nvSpPr>
          <p:cNvPr id="25" name="object 25"/>
          <p:cNvSpPr txBox="1"/>
          <p:nvPr/>
        </p:nvSpPr>
        <p:spPr>
          <a:xfrm>
            <a:off x="2375661" y="5813856"/>
            <a:ext cx="2222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6.0</a:t>
            </a:r>
            <a:endParaRPr sz="1200" dirty="0">
              <a:latin typeface="Calibri"/>
              <a:cs typeface="Calibri"/>
            </a:endParaRPr>
          </a:p>
        </p:txBody>
      </p:sp>
      <p:sp>
        <p:nvSpPr>
          <p:cNvPr id="26" name="object 26"/>
          <p:cNvSpPr txBox="1"/>
          <p:nvPr/>
        </p:nvSpPr>
        <p:spPr>
          <a:xfrm>
            <a:off x="2469895" y="5670905"/>
            <a:ext cx="22225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8.3</a:t>
            </a:r>
            <a:endParaRPr sz="1200" dirty="0">
              <a:latin typeface="Calibri"/>
              <a:cs typeface="Calibri"/>
            </a:endParaRPr>
          </a:p>
        </p:txBody>
      </p:sp>
      <p:sp>
        <p:nvSpPr>
          <p:cNvPr id="27" name="object 27"/>
          <p:cNvSpPr txBox="1"/>
          <p:nvPr/>
        </p:nvSpPr>
        <p:spPr>
          <a:xfrm>
            <a:off x="2767964" y="5528259"/>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15.6</a:t>
            </a:r>
            <a:endParaRPr sz="1200" dirty="0">
              <a:latin typeface="Calibri"/>
              <a:cs typeface="Calibri"/>
            </a:endParaRPr>
          </a:p>
        </p:txBody>
      </p:sp>
      <p:sp>
        <p:nvSpPr>
          <p:cNvPr id="28" name="object 28"/>
          <p:cNvSpPr txBox="1"/>
          <p:nvPr/>
        </p:nvSpPr>
        <p:spPr>
          <a:xfrm>
            <a:off x="2828670" y="5385308"/>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17.0</a:t>
            </a:r>
            <a:endParaRPr sz="1200" dirty="0">
              <a:latin typeface="Calibri"/>
              <a:cs typeface="Calibri"/>
            </a:endParaRPr>
          </a:p>
        </p:txBody>
      </p:sp>
      <p:sp>
        <p:nvSpPr>
          <p:cNvPr id="29" name="object 29"/>
          <p:cNvSpPr txBox="1"/>
          <p:nvPr/>
        </p:nvSpPr>
        <p:spPr>
          <a:xfrm>
            <a:off x="2926842" y="524268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19.4</a:t>
            </a:r>
            <a:endParaRPr sz="1200" dirty="0">
              <a:latin typeface="Calibri"/>
              <a:cs typeface="Calibri"/>
            </a:endParaRPr>
          </a:p>
        </p:txBody>
      </p:sp>
      <p:sp>
        <p:nvSpPr>
          <p:cNvPr id="30" name="object 30"/>
          <p:cNvSpPr txBox="1"/>
          <p:nvPr/>
        </p:nvSpPr>
        <p:spPr>
          <a:xfrm>
            <a:off x="3046602" y="5099684"/>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22.3</a:t>
            </a:r>
            <a:endParaRPr sz="1200" dirty="0">
              <a:latin typeface="Calibri"/>
              <a:cs typeface="Calibri"/>
            </a:endParaRPr>
          </a:p>
        </p:txBody>
      </p:sp>
      <p:sp>
        <p:nvSpPr>
          <p:cNvPr id="31" name="object 31"/>
          <p:cNvSpPr txBox="1"/>
          <p:nvPr/>
        </p:nvSpPr>
        <p:spPr>
          <a:xfrm>
            <a:off x="3067304" y="4956505"/>
            <a:ext cx="29972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22.8</a:t>
            </a:r>
            <a:endParaRPr sz="1200" dirty="0">
              <a:latin typeface="Calibri"/>
              <a:cs typeface="Calibri"/>
            </a:endParaRPr>
          </a:p>
        </p:txBody>
      </p:sp>
      <p:sp>
        <p:nvSpPr>
          <p:cNvPr id="32" name="object 32"/>
          <p:cNvSpPr txBox="1"/>
          <p:nvPr/>
        </p:nvSpPr>
        <p:spPr>
          <a:xfrm>
            <a:off x="3122167" y="4814061"/>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24.1</a:t>
            </a:r>
            <a:endParaRPr sz="1200" dirty="0">
              <a:latin typeface="Calibri"/>
              <a:cs typeface="Calibri"/>
            </a:endParaRPr>
          </a:p>
        </p:txBody>
      </p:sp>
      <p:sp>
        <p:nvSpPr>
          <p:cNvPr id="33" name="object 33"/>
          <p:cNvSpPr txBox="1"/>
          <p:nvPr/>
        </p:nvSpPr>
        <p:spPr>
          <a:xfrm>
            <a:off x="3241039" y="467118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27.0</a:t>
            </a:r>
            <a:endParaRPr sz="1200" dirty="0">
              <a:latin typeface="Calibri"/>
              <a:cs typeface="Calibri"/>
            </a:endParaRPr>
          </a:p>
        </p:txBody>
      </p:sp>
      <p:sp>
        <p:nvSpPr>
          <p:cNvPr id="34" name="object 34"/>
          <p:cNvSpPr txBox="1"/>
          <p:nvPr/>
        </p:nvSpPr>
        <p:spPr>
          <a:xfrm>
            <a:off x="3426078" y="452856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31.5</a:t>
            </a:r>
            <a:endParaRPr sz="1200" dirty="0">
              <a:latin typeface="Calibri"/>
              <a:cs typeface="Calibri"/>
            </a:endParaRPr>
          </a:p>
        </p:txBody>
      </p:sp>
      <p:sp>
        <p:nvSpPr>
          <p:cNvPr id="35" name="object 35"/>
          <p:cNvSpPr txBox="1"/>
          <p:nvPr/>
        </p:nvSpPr>
        <p:spPr>
          <a:xfrm>
            <a:off x="3503421" y="4385564"/>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33.4</a:t>
            </a:r>
            <a:endParaRPr sz="1200" dirty="0">
              <a:latin typeface="Calibri"/>
              <a:cs typeface="Calibri"/>
            </a:endParaRPr>
          </a:p>
        </p:txBody>
      </p:sp>
      <p:sp>
        <p:nvSpPr>
          <p:cNvPr id="36" name="object 36"/>
          <p:cNvSpPr txBox="1"/>
          <p:nvPr/>
        </p:nvSpPr>
        <p:spPr>
          <a:xfrm>
            <a:off x="3564128" y="4242942"/>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34.9</a:t>
            </a:r>
            <a:endParaRPr sz="1200" dirty="0">
              <a:latin typeface="Calibri"/>
              <a:cs typeface="Calibri"/>
            </a:endParaRPr>
          </a:p>
        </p:txBody>
      </p:sp>
      <p:sp>
        <p:nvSpPr>
          <p:cNvPr id="37" name="object 37"/>
          <p:cNvSpPr txBox="1"/>
          <p:nvPr/>
        </p:nvSpPr>
        <p:spPr>
          <a:xfrm>
            <a:off x="3691890" y="4099941"/>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38.0</a:t>
            </a:r>
            <a:endParaRPr sz="1200" dirty="0">
              <a:latin typeface="Calibri"/>
              <a:cs typeface="Calibri"/>
            </a:endParaRPr>
          </a:p>
        </p:txBody>
      </p:sp>
      <p:sp>
        <p:nvSpPr>
          <p:cNvPr id="38" name="object 38"/>
          <p:cNvSpPr txBox="1"/>
          <p:nvPr/>
        </p:nvSpPr>
        <p:spPr>
          <a:xfrm>
            <a:off x="3740277" y="395706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39.1</a:t>
            </a:r>
            <a:endParaRPr sz="1200" dirty="0">
              <a:latin typeface="Calibri"/>
              <a:cs typeface="Calibri"/>
            </a:endParaRPr>
          </a:p>
        </p:txBody>
      </p:sp>
      <p:sp>
        <p:nvSpPr>
          <p:cNvPr id="39" name="object 39"/>
          <p:cNvSpPr txBox="1"/>
          <p:nvPr/>
        </p:nvSpPr>
        <p:spPr>
          <a:xfrm>
            <a:off x="3741546" y="3671442"/>
            <a:ext cx="326390" cy="351155"/>
          </a:xfrm>
          <a:prstGeom prst="rect">
            <a:avLst/>
          </a:prstGeom>
        </p:spPr>
        <p:txBody>
          <a:bodyPr vert="horz" wrap="square" lIns="0" tIns="12700" rIns="0" bIns="0" rtlCol="0">
            <a:spAutoFit/>
          </a:bodyPr>
          <a:lstStyle/>
          <a:p>
            <a:pPr marL="38735">
              <a:lnSpc>
                <a:spcPts val="1280"/>
              </a:lnSpc>
              <a:spcBef>
                <a:spcPts val="100"/>
              </a:spcBef>
            </a:pPr>
            <a:r>
              <a:rPr sz="1200" b="1" dirty="0">
                <a:latin typeface="Calibri"/>
                <a:cs typeface="Calibri"/>
              </a:rPr>
              <a:t>39.8</a:t>
            </a:r>
            <a:endParaRPr sz="1200" dirty="0">
              <a:latin typeface="Calibri"/>
              <a:cs typeface="Calibri"/>
            </a:endParaRPr>
          </a:p>
          <a:p>
            <a:pPr marL="12700">
              <a:lnSpc>
                <a:spcPts val="1285"/>
              </a:lnSpc>
            </a:pPr>
            <a:r>
              <a:rPr sz="1200" b="1" dirty="0">
                <a:latin typeface="Calibri"/>
                <a:cs typeface="Calibri"/>
              </a:rPr>
              <a:t>39.2</a:t>
            </a:r>
            <a:endParaRPr sz="1200" dirty="0">
              <a:latin typeface="Calibri"/>
              <a:cs typeface="Calibri"/>
            </a:endParaRPr>
          </a:p>
        </p:txBody>
      </p:sp>
      <p:sp>
        <p:nvSpPr>
          <p:cNvPr id="40" name="object 40"/>
          <p:cNvSpPr txBox="1"/>
          <p:nvPr/>
        </p:nvSpPr>
        <p:spPr>
          <a:xfrm>
            <a:off x="3865245" y="3528821"/>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42.2</a:t>
            </a:r>
            <a:endParaRPr sz="1200" dirty="0">
              <a:latin typeface="Calibri"/>
              <a:cs typeface="Calibri"/>
            </a:endParaRPr>
          </a:p>
        </p:txBody>
      </p:sp>
      <p:sp>
        <p:nvSpPr>
          <p:cNvPr id="41" name="object 41"/>
          <p:cNvSpPr txBox="1"/>
          <p:nvPr/>
        </p:nvSpPr>
        <p:spPr>
          <a:xfrm>
            <a:off x="3872610" y="3243198"/>
            <a:ext cx="304800" cy="351155"/>
          </a:xfrm>
          <a:prstGeom prst="rect">
            <a:avLst/>
          </a:prstGeom>
        </p:spPr>
        <p:txBody>
          <a:bodyPr vert="horz" wrap="square" lIns="0" tIns="12700" rIns="0" bIns="0" rtlCol="0">
            <a:spAutoFit/>
          </a:bodyPr>
          <a:lstStyle/>
          <a:p>
            <a:pPr marL="17145">
              <a:lnSpc>
                <a:spcPts val="1280"/>
              </a:lnSpc>
              <a:spcBef>
                <a:spcPts val="100"/>
              </a:spcBef>
            </a:pPr>
            <a:r>
              <a:rPr sz="1200" b="1" dirty="0">
                <a:latin typeface="Calibri"/>
                <a:cs typeface="Calibri"/>
              </a:rPr>
              <a:t>42.5</a:t>
            </a:r>
            <a:endParaRPr sz="1200" dirty="0">
              <a:latin typeface="Calibri"/>
              <a:cs typeface="Calibri"/>
            </a:endParaRPr>
          </a:p>
          <a:p>
            <a:pPr marL="12700">
              <a:lnSpc>
                <a:spcPts val="1280"/>
              </a:lnSpc>
            </a:pPr>
            <a:r>
              <a:rPr sz="1200" b="1" dirty="0">
                <a:latin typeface="Calibri"/>
                <a:cs typeface="Calibri"/>
              </a:rPr>
              <a:t>42.4</a:t>
            </a:r>
            <a:endParaRPr sz="1200" dirty="0">
              <a:latin typeface="Calibri"/>
              <a:cs typeface="Calibri"/>
            </a:endParaRPr>
          </a:p>
        </p:txBody>
      </p:sp>
      <p:sp>
        <p:nvSpPr>
          <p:cNvPr id="42" name="object 42"/>
          <p:cNvSpPr txBox="1"/>
          <p:nvPr/>
        </p:nvSpPr>
        <p:spPr>
          <a:xfrm>
            <a:off x="3974972" y="310019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44.8</a:t>
            </a:r>
            <a:endParaRPr sz="1200" dirty="0">
              <a:latin typeface="Calibri"/>
              <a:cs typeface="Calibri"/>
            </a:endParaRPr>
          </a:p>
        </p:txBody>
      </p:sp>
      <p:sp>
        <p:nvSpPr>
          <p:cNvPr id="43" name="object 43"/>
          <p:cNvSpPr txBox="1"/>
          <p:nvPr/>
        </p:nvSpPr>
        <p:spPr>
          <a:xfrm>
            <a:off x="3991483" y="2957321"/>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45.2</a:t>
            </a:r>
            <a:endParaRPr sz="1200" dirty="0">
              <a:latin typeface="Calibri"/>
              <a:cs typeface="Calibri"/>
            </a:endParaRPr>
          </a:p>
        </p:txBody>
      </p:sp>
      <p:sp>
        <p:nvSpPr>
          <p:cNvPr id="44" name="object 44"/>
          <p:cNvSpPr txBox="1"/>
          <p:nvPr/>
        </p:nvSpPr>
        <p:spPr>
          <a:xfrm>
            <a:off x="4067302" y="2814573"/>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47.1</a:t>
            </a:r>
            <a:endParaRPr sz="1200" dirty="0">
              <a:latin typeface="Calibri"/>
              <a:cs typeface="Calibri"/>
            </a:endParaRPr>
          </a:p>
        </p:txBody>
      </p:sp>
      <p:sp>
        <p:nvSpPr>
          <p:cNvPr id="45" name="object 45"/>
          <p:cNvSpPr txBox="1"/>
          <p:nvPr/>
        </p:nvSpPr>
        <p:spPr>
          <a:xfrm>
            <a:off x="4094226" y="2671698"/>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47.7</a:t>
            </a:r>
            <a:endParaRPr sz="1200" dirty="0">
              <a:latin typeface="Calibri"/>
              <a:cs typeface="Calibri"/>
            </a:endParaRPr>
          </a:p>
        </p:txBody>
      </p:sp>
      <p:sp>
        <p:nvSpPr>
          <p:cNvPr id="46" name="object 46"/>
          <p:cNvSpPr txBox="1"/>
          <p:nvPr/>
        </p:nvSpPr>
        <p:spPr>
          <a:xfrm>
            <a:off x="4160901" y="2529078"/>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49.3</a:t>
            </a:r>
            <a:endParaRPr sz="1200" dirty="0">
              <a:latin typeface="Calibri"/>
              <a:cs typeface="Calibri"/>
            </a:endParaRPr>
          </a:p>
        </p:txBody>
      </p:sp>
      <p:sp>
        <p:nvSpPr>
          <p:cNvPr id="47" name="object 47"/>
          <p:cNvSpPr txBox="1"/>
          <p:nvPr/>
        </p:nvSpPr>
        <p:spPr>
          <a:xfrm>
            <a:off x="4214240" y="2386076"/>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50.6</a:t>
            </a:r>
            <a:endParaRPr sz="1200" dirty="0">
              <a:latin typeface="Calibri"/>
              <a:cs typeface="Calibri"/>
            </a:endParaRPr>
          </a:p>
        </p:txBody>
      </p:sp>
      <p:sp>
        <p:nvSpPr>
          <p:cNvPr id="48" name="object 48"/>
          <p:cNvSpPr txBox="1"/>
          <p:nvPr/>
        </p:nvSpPr>
        <p:spPr>
          <a:xfrm>
            <a:off x="4569967" y="2242769"/>
            <a:ext cx="299720" cy="20891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59.3</a:t>
            </a:r>
            <a:endParaRPr sz="1200" dirty="0">
              <a:latin typeface="Calibri"/>
              <a:cs typeface="Calibri"/>
            </a:endParaRPr>
          </a:p>
        </p:txBody>
      </p:sp>
      <p:sp>
        <p:nvSpPr>
          <p:cNvPr id="49" name="object 49"/>
          <p:cNvSpPr txBox="1"/>
          <p:nvPr/>
        </p:nvSpPr>
        <p:spPr>
          <a:xfrm>
            <a:off x="4822316" y="2100453"/>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65.4</a:t>
            </a:r>
            <a:endParaRPr sz="1200" dirty="0">
              <a:latin typeface="Calibri"/>
              <a:cs typeface="Calibri"/>
            </a:endParaRPr>
          </a:p>
        </p:txBody>
      </p:sp>
      <p:sp>
        <p:nvSpPr>
          <p:cNvPr id="50" name="object 50"/>
          <p:cNvSpPr txBox="1"/>
          <p:nvPr/>
        </p:nvSpPr>
        <p:spPr>
          <a:xfrm>
            <a:off x="5030215" y="1957578"/>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70.4</a:t>
            </a:r>
            <a:endParaRPr sz="1200" dirty="0">
              <a:latin typeface="Calibri"/>
              <a:cs typeface="Calibri"/>
            </a:endParaRPr>
          </a:p>
        </p:txBody>
      </p:sp>
      <p:sp>
        <p:nvSpPr>
          <p:cNvPr id="51" name="object 51"/>
          <p:cNvSpPr txBox="1"/>
          <p:nvPr/>
        </p:nvSpPr>
        <p:spPr>
          <a:xfrm>
            <a:off x="5068315" y="1814829"/>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71.4</a:t>
            </a:r>
            <a:endParaRPr sz="1200" dirty="0">
              <a:latin typeface="Calibri"/>
              <a:cs typeface="Calibri"/>
            </a:endParaRPr>
          </a:p>
        </p:txBody>
      </p:sp>
      <p:sp>
        <p:nvSpPr>
          <p:cNvPr id="52" name="object 52"/>
          <p:cNvSpPr txBox="1"/>
          <p:nvPr/>
        </p:nvSpPr>
        <p:spPr>
          <a:xfrm>
            <a:off x="5466079" y="1671954"/>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81.0</a:t>
            </a:r>
            <a:endParaRPr sz="1200" dirty="0">
              <a:latin typeface="Calibri"/>
              <a:cs typeface="Calibri"/>
            </a:endParaRPr>
          </a:p>
        </p:txBody>
      </p:sp>
      <p:sp>
        <p:nvSpPr>
          <p:cNvPr id="53" name="object 53"/>
          <p:cNvSpPr txBox="1"/>
          <p:nvPr/>
        </p:nvSpPr>
        <p:spPr>
          <a:xfrm>
            <a:off x="5688838" y="1529334"/>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86.4</a:t>
            </a:r>
            <a:endParaRPr sz="1200" dirty="0">
              <a:latin typeface="Calibri"/>
              <a:cs typeface="Calibri"/>
            </a:endParaRPr>
          </a:p>
        </p:txBody>
      </p:sp>
      <p:sp>
        <p:nvSpPr>
          <p:cNvPr id="54" name="object 54"/>
          <p:cNvSpPr txBox="1"/>
          <p:nvPr/>
        </p:nvSpPr>
        <p:spPr>
          <a:xfrm>
            <a:off x="5733415" y="1386332"/>
            <a:ext cx="30035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87.5</a:t>
            </a:r>
            <a:endParaRPr sz="1200" dirty="0">
              <a:latin typeface="Calibri"/>
              <a:cs typeface="Calibri"/>
            </a:endParaRPr>
          </a:p>
        </p:txBody>
      </p:sp>
      <p:sp>
        <p:nvSpPr>
          <p:cNvPr id="55" name="object 55"/>
          <p:cNvSpPr txBox="1"/>
          <p:nvPr/>
        </p:nvSpPr>
        <p:spPr>
          <a:xfrm>
            <a:off x="112268" y="3805808"/>
            <a:ext cx="1825625" cy="2350770"/>
          </a:xfrm>
          <a:prstGeom prst="rect">
            <a:avLst/>
          </a:prstGeom>
        </p:spPr>
        <p:txBody>
          <a:bodyPr vert="horz" wrap="square" lIns="0" tIns="52069" rIns="0" bIns="0" rtlCol="0">
            <a:spAutoFit/>
          </a:bodyPr>
          <a:lstStyle/>
          <a:p>
            <a:pPr marL="1224280" marR="5080" indent="17145" algn="r">
              <a:lnSpc>
                <a:spcPct val="78200"/>
              </a:lnSpc>
              <a:spcBef>
                <a:spcPts val="409"/>
              </a:spcBef>
            </a:pPr>
            <a:r>
              <a:rPr sz="1200" dirty="0">
                <a:latin typeface="Calibri"/>
                <a:cs typeface="Calibri"/>
              </a:rPr>
              <a:t>P</a:t>
            </a:r>
            <a:r>
              <a:rPr sz="1200" spc="-10" dirty="0">
                <a:latin typeface="Calibri"/>
                <a:cs typeface="Calibri"/>
              </a:rPr>
              <a:t>a</a:t>
            </a:r>
            <a:r>
              <a:rPr sz="1200" dirty="0">
                <a:latin typeface="Calibri"/>
                <a:cs typeface="Calibri"/>
              </a:rPr>
              <a:t>rag</a:t>
            </a:r>
            <a:r>
              <a:rPr sz="1200" spc="-5" dirty="0">
                <a:latin typeface="Calibri"/>
                <a:cs typeface="Calibri"/>
              </a:rPr>
              <a:t>u</a:t>
            </a:r>
            <a:r>
              <a:rPr sz="1200" dirty="0">
                <a:latin typeface="Calibri"/>
                <a:cs typeface="Calibri"/>
              </a:rPr>
              <a:t>ay  </a:t>
            </a:r>
            <a:r>
              <a:rPr sz="1200" spc="-5" dirty="0">
                <a:latin typeface="Calibri"/>
                <a:cs typeface="Calibri"/>
              </a:rPr>
              <a:t>S</a:t>
            </a:r>
            <a:r>
              <a:rPr sz="1200" spc="-10" dirty="0">
                <a:latin typeface="Calibri"/>
                <a:cs typeface="Calibri"/>
              </a:rPr>
              <a:t>u</a:t>
            </a:r>
            <a:r>
              <a:rPr sz="1200" dirty="0">
                <a:latin typeface="Calibri"/>
                <a:cs typeface="Calibri"/>
              </a:rPr>
              <a:t>ri</a:t>
            </a:r>
            <a:r>
              <a:rPr sz="1200" spc="-5" dirty="0">
                <a:latin typeface="Calibri"/>
                <a:cs typeface="Calibri"/>
              </a:rPr>
              <a:t>n</a:t>
            </a:r>
            <a:r>
              <a:rPr sz="1200" dirty="0">
                <a:latin typeface="Calibri"/>
                <a:cs typeface="Calibri"/>
              </a:rPr>
              <a:t>ame</a:t>
            </a:r>
          </a:p>
          <a:p>
            <a:pPr marR="5080" algn="r">
              <a:lnSpc>
                <a:spcPts val="965"/>
              </a:lnSpc>
            </a:pPr>
            <a:r>
              <a:rPr sz="1200" spc="-5" dirty="0">
                <a:latin typeface="Calibri"/>
                <a:cs typeface="Calibri"/>
              </a:rPr>
              <a:t>Perú</a:t>
            </a:r>
            <a:endParaRPr sz="1200" dirty="0">
              <a:latin typeface="Calibri"/>
              <a:cs typeface="Calibri"/>
            </a:endParaRPr>
          </a:p>
          <a:p>
            <a:pPr marL="1211580" marR="5080" indent="17780" algn="r">
              <a:lnSpc>
                <a:spcPct val="78100"/>
              </a:lnSpc>
              <a:spcBef>
                <a:spcPts val="160"/>
              </a:spcBef>
            </a:pPr>
            <a:r>
              <a:rPr sz="1200" spc="-10" dirty="0">
                <a:latin typeface="Calibri"/>
                <a:cs typeface="Calibri"/>
              </a:rPr>
              <a:t>D</a:t>
            </a:r>
            <a:r>
              <a:rPr sz="1200" spc="-5" dirty="0">
                <a:latin typeface="Calibri"/>
                <a:cs typeface="Calibri"/>
              </a:rPr>
              <a:t>o</a:t>
            </a:r>
            <a:r>
              <a:rPr sz="1200" dirty="0">
                <a:latin typeface="Calibri"/>
                <a:cs typeface="Calibri"/>
              </a:rPr>
              <a:t>mi</a:t>
            </a:r>
            <a:r>
              <a:rPr sz="1200" spc="-10" dirty="0">
                <a:latin typeface="Calibri"/>
                <a:cs typeface="Calibri"/>
              </a:rPr>
              <a:t>n</a:t>
            </a:r>
            <a:r>
              <a:rPr sz="1200" dirty="0">
                <a:latin typeface="Calibri"/>
                <a:cs typeface="Calibri"/>
              </a:rPr>
              <a:t>i</a:t>
            </a:r>
            <a:r>
              <a:rPr sz="1200" spc="-5" dirty="0">
                <a:latin typeface="Calibri"/>
                <a:cs typeface="Calibri"/>
              </a:rPr>
              <a:t>c</a:t>
            </a:r>
            <a:r>
              <a:rPr sz="1200" dirty="0">
                <a:latin typeface="Calibri"/>
                <a:cs typeface="Calibri"/>
              </a:rPr>
              <a:t>a  </a:t>
            </a:r>
            <a:r>
              <a:rPr sz="1200" spc="-5" dirty="0">
                <a:latin typeface="Calibri"/>
                <a:cs typeface="Calibri"/>
              </a:rPr>
              <a:t>Guyana </a:t>
            </a:r>
            <a:r>
              <a:rPr sz="1200" dirty="0">
                <a:latin typeface="Calibri"/>
                <a:cs typeface="Calibri"/>
              </a:rPr>
              <a:t> </a:t>
            </a:r>
            <a:r>
              <a:rPr sz="1200" spc="-5" dirty="0">
                <a:latin typeface="Calibri"/>
                <a:cs typeface="Calibri"/>
              </a:rPr>
              <a:t>Belice </a:t>
            </a:r>
            <a:r>
              <a:rPr sz="1200" dirty="0">
                <a:latin typeface="Calibri"/>
                <a:cs typeface="Calibri"/>
              </a:rPr>
              <a:t> </a:t>
            </a:r>
            <a:r>
              <a:rPr sz="1200" spc="-5" dirty="0">
                <a:latin typeface="Calibri"/>
                <a:cs typeface="Calibri"/>
              </a:rPr>
              <a:t>Honduras  Granada </a:t>
            </a:r>
            <a:r>
              <a:rPr sz="1200" dirty="0">
                <a:latin typeface="Calibri"/>
                <a:cs typeface="Calibri"/>
              </a:rPr>
              <a:t> </a:t>
            </a:r>
            <a:r>
              <a:rPr sz="1200" spc="-5" dirty="0">
                <a:latin typeface="Calibri"/>
                <a:cs typeface="Calibri"/>
              </a:rPr>
              <a:t>Bahamas</a:t>
            </a:r>
            <a:endParaRPr sz="1200" dirty="0">
              <a:latin typeface="Calibri"/>
              <a:cs typeface="Calibri"/>
            </a:endParaRPr>
          </a:p>
          <a:p>
            <a:pPr marR="6985" algn="r">
              <a:lnSpc>
                <a:spcPts val="965"/>
              </a:lnSpc>
            </a:pPr>
            <a:r>
              <a:rPr sz="1200" dirty="0">
                <a:latin typeface="Calibri"/>
                <a:cs typeface="Calibri"/>
              </a:rPr>
              <a:t>V</a:t>
            </a:r>
            <a:r>
              <a:rPr sz="1200" spc="-10" dirty="0">
                <a:latin typeface="Calibri"/>
                <a:cs typeface="Calibri"/>
              </a:rPr>
              <a:t>e</a:t>
            </a:r>
            <a:r>
              <a:rPr sz="1200" dirty="0">
                <a:latin typeface="Calibri"/>
                <a:cs typeface="Calibri"/>
              </a:rPr>
              <a:t>n</a:t>
            </a:r>
            <a:r>
              <a:rPr sz="1200" spc="-10" dirty="0">
                <a:latin typeface="Calibri"/>
                <a:cs typeface="Calibri"/>
              </a:rPr>
              <a:t>e</a:t>
            </a:r>
            <a:r>
              <a:rPr sz="1200" dirty="0">
                <a:latin typeface="Calibri"/>
                <a:cs typeface="Calibri"/>
              </a:rPr>
              <a:t>z</a:t>
            </a:r>
            <a:r>
              <a:rPr sz="1200" spc="-10" dirty="0">
                <a:latin typeface="Calibri"/>
                <a:cs typeface="Calibri"/>
              </a:rPr>
              <a:t>u</a:t>
            </a:r>
            <a:r>
              <a:rPr sz="1200" dirty="0">
                <a:latin typeface="Calibri"/>
                <a:cs typeface="Calibri"/>
              </a:rPr>
              <a:t>ela</a:t>
            </a:r>
            <a:r>
              <a:rPr sz="1200" spc="-5" dirty="0">
                <a:latin typeface="Calibri"/>
                <a:cs typeface="Calibri"/>
              </a:rPr>
              <a:t> (</a:t>
            </a:r>
            <a:r>
              <a:rPr sz="1200" spc="-10" dirty="0">
                <a:latin typeface="Calibri"/>
                <a:cs typeface="Calibri"/>
              </a:rPr>
              <a:t>R</a:t>
            </a:r>
            <a:r>
              <a:rPr sz="1200" dirty="0">
                <a:latin typeface="Calibri"/>
                <a:cs typeface="Calibri"/>
              </a:rPr>
              <a:t>e</a:t>
            </a:r>
            <a:r>
              <a:rPr sz="1200" spc="-5" dirty="0">
                <a:latin typeface="Calibri"/>
                <a:cs typeface="Calibri"/>
              </a:rPr>
              <a:t>p</a:t>
            </a:r>
            <a:r>
              <a:rPr sz="1200" spc="5" dirty="0">
                <a:latin typeface="Calibri"/>
                <a:cs typeface="Calibri"/>
              </a:rPr>
              <a:t>.</a:t>
            </a:r>
            <a:r>
              <a:rPr sz="1200" spc="-5" dirty="0">
                <a:latin typeface="Calibri"/>
                <a:cs typeface="Calibri"/>
              </a:rPr>
              <a:t>B</a:t>
            </a:r>
            <a:r>
              <a:rPr sz="1200" spc="-10" dirty="0">
                <a:latin typeface="Calibri"/>
                <a:cs typeface="Calibri"/>
              </a:rPr>
              <a:t>o</a:t>
            </a:r>
            <a:r>
              <a:rPr sz="1200" dirty="0">
                <a:latin typeface="Calibri"/>
                <a:cs typeface="Calibri"/>
              </a:rPr>
              <a:t>l.d</a:t>
            </a:r>
            <a:r>
              <a:rPr sz="1200" spc="-10" dirty="0">
                <a:latin typeface="Calibri"/>
                <a:cs typeface="Calibri"/>
              </a:rPr>
              <a:t>e</a:t>
            </a:r>
            <a:r>
              <a:rPr sz="1200" dirty="0">
                <a:latin typeface="Calibri"/>
                <a:cs typeface="Calibri"/>
              </a:rPr>
              <a:t>)</a:t>
            </a:r>
          </a:p>
          <a:p>
            <a:pPr marL="1134745" marR="5080" indent="-19685" algn="r">
              <a:lnSpc>
                <a:spcPct val="78100"/>
              </a:lnSpc>
              <a:spcBef>
                <a:spcPts val="160"/>
              </a:spcBef>
            </a:pPr>
            <a:r>
              <a:rPr sz="1200" spc="-5" dirty="0">
                <a:latin typeface="Calibri"/>
                <a:cs typeface="Calibri"/>
              </a:rPr>
              <a:t>San</a:t>
            </a:r>
            <a:r>
              <a:rPr sz="1200" spc="-15" dirty="0">
                <a:latin typeface="Calibri"/>
                <a:cs typeface="Calibri"/>
              </a:rPr>
              <a:t>t</a:t>
            </a:r>
            <a:r>
              <a:rPr sz="1200" dirty="0">
                <a:latin typeface="Calibri"/>
                <a:cs typeface="Calibri"/>
              </a:rPr>
              <a:t>a </a:t>
            </a:r>
            <a:r>
              <a:rPr sz="1200" spc="-5" dirty="0">
                <a:latin typeface="Calibri"/>
                <a:cs typeface="Calibri"/>
              </a:rPr>
              <a:t>L</a:t>
            </a:r>
            <a:r>
              <a:rPr sz="1200" spc="-10" dirty="0">
                <a:latin typeface="Calibri"/>
                <a:cs typeface="Calibri"/>
              </a:rPr>
              <a:t>u</a:t>
            </a:r>
            <a:r>
              <a:rPr sz="1200" spc="-5" dirty="0">
                <a:latin typeface="Calibri"/>
                <a:cs typeface="Calibri"/>
              </a:rPr>
              <a:t>c</a:t>
            </a:r>
            <a:r>
              <a:rPr sz="1200" dirty="0">
                <a:latin typeface="Calibri"/>
                <a:cs typeface="Calibri"/>
              </a:rPr>
              <a:t>ía  G</a:t>
            </a:r>
            <a:r>
              <a:rPr sz="1200" spc="-10" dirty="0">
                <a:latin typeface="Calibri"/>
                <a:cs typeface="Calibri"/>
              </a:rPr>
              <a:t>u</a:t>
            </a:r>
            <a:r>
              <a:rPr sz="1200" dirty="0">
                <a:latin typeface="Calibri"/>
                <a:cs typeface="Calibri"/>
              </a:rPr>
              <a:t>a</a:t>
            </a:r>
            <a:r>
              <a:rPr sz="1200" spc="5" dirty="0">
                <a:latin typeface="Calibri"/>
                <a:cs typeface="Calibri"/>
              </a:rPr>
              <a:t>t</a:t>
            </a:r>
            <a:r>
              <a:rPr sz="1200" spc="-10" dirty="0">
                <a:latin typeface="Calibri"/>
                <a:cs typeface="Calibri"/>
              </a:rPr>
              <a:t>e</a:t>
            </a:r>
            <a:r>
              <a:rPr sz="1200" dirty="0">
                <a:latin typeface="Calibri"/>
                <a:cs typeface="Calibri"/>
              </a:rPr>
              <a:t>mala</a:t>
            </a:r>
          </a:p>
          <a:p>
            <a:pPr marR="40640" algn="r">
              <a:lnSpc>
                <a:spcPts val="965"/>
              </a:lnSpc>
            </a:pPr>
            <a:r>
              <a:rPr sz="1200" spc="-5" dirty="0">
                <a:latin typeface="Calibri"/>
                <a:cs typeface="Calibri"/>
              </a:rPr>
              <a:t>San</a:t>
            </a:r>
            <a:r>
              <a:rPr sz="1200" spc="-20" dirty="0">
                <a:latin typeface="Calibri"/>
                <a:cs typeface="Calibri"/>
              </a:rPr>
              <a:t> </a:t>
            </a:r>
            <a:r>
              <a:rPr sz="1200" spc="-5" dirty="0">
                <a:latin typeface="Calibri"/>
                <a:cs typeface="Calibri"/>
              </a:rPr>
              <a:t>Vicente</a:t>
            </a:r>
            <a:r>
              <a:rPr sz="1200" spc="-25" dirty="0">
                <a:latin typeface="Calibri"/>
                <a:cs typeface="Calibri"/>
              </a:rPr>
              <a:t> </a:t>
            </a:r>
            <a:r>
              <a:rPr sz="1200" dirty="0">
                <a:latin typeface="Calibri"/>
                <a:cs typeface="Calibri"/>
              </a:rPr>
              <a:t>y</a:t>
            </a:r>
            <a:r>
              <a:rPr sz="1200" spc="-15" dirty="0">
                <a:latin typeface="Calibri"/>
                <a:cs typeface="Calibri"/>
              </a:rPr>
              <a:t> </a:t>
            </a:r>
            <a:r>
              <a:rPr sz="1200" spc="-5" dirty="0">
                <a:latin typeface="Calibri"/>
                <a:cs typeface="Calibri"/>
              </a:rPr>
              <a:t>las</a:t>
            </a:r>
            <a:r>
              <a:rPr sz="1200" spc="-15" dirty="0">
                <a:latin typeface="Calibri"/>
                <a:cs typeface="Calibri"/>
              </a:rPr>
              <a:t> </a:t>
            </a:r>
            <a:r>
              <a:rPr sz="1200" spc="-5" dirty="0">
                <a:latin typeface="Calibri"/>
                <a:cs typeface="Calibri"/>
              </a:rPr>
              <a:t>Granadinas</a:t>
            </a:r>
            <a:endParaRPr sz="1200" dirty="0">
              <a:latin typeface="Calibri"/>
              <a:cs typeface="Calibri"/>
            </a:endParaRPr>
          </a:p>
          <a:p>
            <a:pPr marL="1191260" marR="5080" indent="132715" algn="r">
              <a:lnSpc>
                <a:spcPct val="78000"/>
              </a:lnSpc>
              <a:spcBef>
                <a:spcPts val="160"/>
              </a:spcBef>
            </a:pPr>
            <a:r>
              <a:rPr sz="1200" dirty="0">
                <a:latin typeface="Calibri"/>
                <a:cs typeface="Calibri"/>
              </a:rPr>
              <a:t>Ja</a:t>
            </a:r>
            <a:r>
              <a:rPr sz="1200" spc="-10" dirty="0">
                <a:latin typeface="Calibri"/>
                <a:cs typeface="Calibri"/>
              </a:rPr>
              <a:t>m</a:t>
            </a:r>
            <a:r>
              <a:rPr sz="1200" dirty="0">
                <a:latin typeface="Calibri"/>
                <a:cs typeface="Calibri"/>
              </a:rPr>
              <a:t>aica  </a:t>
            </a:r>
            <a:r>
              <a:rPr sz="1200" spc="-10" dirty="0">
                <a:latin typeface="Calibri"/>
                <a:cs typeface="Calibri"/>
              </a:rPr>
              <a:t>N</a:t>
            </a:r>
            <a:r>
              <a:rPr sz="1200" dirty="0">
                <a:latin typeface="Calibri"/>
                <a:cs typeface="Calibri"/>
              </a:rPr>
              <a:t>i</a:t>
            </a:r>
            <a:r>
              <a:rPr sz="1200" spc="-5" dirty="0">
                <a:latin typeface="Calibri"/>
                <a:cs typeface="Calibri"/>
              </a:rPr>
              <a:t>c</a:t>
            </a:r>
            <a:r>
              <a:rPr sz="1200" dirty="0">
                <a:latin typeface="Calibri"/>
                <a:cs typeface="Calibri"/>
              </a:rPr>
              <a:t>arag</a:t>
            </a:r>
            <a:r>
              <a:rPr sz="1200" spc="-5" dirty="0">
                <a:latin typeface="Calibri"/>
                <a:cs typeface="Calibri"/>
              </a:rPr>
              <a:t>u</a:t>
            </a:r>
            <a:r>
              <a:rPr sz="1200" dirty="0">
                <a:latin typeface="Calibri"/>
                <a:cs typeface="Calibri"/>
              </a:rPr>
              <a:t>a</a:t>
            </a:r>
          </a:p>
          <a:p>
            <a:pPr marR="5715" algn="r">
              <a:lnSpc>
                <a:spcPts val="1125"/>
              </a:lnSpc>
            </a:pPr>
            <a:r>
              <a:rPr sz="1200" spc="-5" dirty="0">
                <a:latin typeface="Calibri"/>
                <a:cs typeface="Calibri"/>
              </a:rPr>
              <a:t>Haití</a:t>
            </a:r>
            <a:endParaRPr sz="1200" dirty="0">
              <a:latin typeface="Calibri"/>
              <a:cs typeface="Calibri"/>
            </a:endParaRPr>
          </a:p>
        </p:txBody>
      </p:sp>
      <p:sp>
        <p:nvSpPr>
          <p:cNvPr id="56" name="object 56"/>
          <p:cNvSpPr txBox="1"/>
          <p:nvPr/>
        </p:nvSpPr>
        <p:spPr>
          <a:xfrm>
            <a:off x="713028" y="3663188"/>
            <a:ext cx="12230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Bolivi</a:t>
            </a:r>
            <a:r>
              <a:rPr sz="1200" dirty="0">
                <a:latin typeface="Calibri"/>
                <a:cs typeface="Calibri"/>
              </a:rPr>
              <a:t>a</a:t>
            </a:r>
            <a:r>
              <a:rPr sz="1200" spc="-10" dirty="0">
                <a:latin typeface="Calibri"/>
                <a:cs typeface="Calibri"/>
              </a:rPr>
              <a:t> </a:t>
            </a:r>
            <a:r>
              <a:rPr sz="1200" spc="-5" dirty="0">
                <a:latin typeface="Calibri"/>
                <a:cs typeface="Calibri"/>
              </a:rPr>
              <a:t>(Es</a:t>
            </a:r>
            <a:r>
              <a:rPr sz="1200" spc="-10" dirty="0">
                <a:latin typeface="Calibri"/>
                <a:cs typeface="Calibri"/>
              </a:rPr>
              <a:t>t</a:t>
            </a:r>
            <a:r>
              <a:rPr sz="1200" spc="-5" dirty="0">
                <a:latin typeface="Calibri"/>
                <a:cs typeface="Calibri"/>
              </a:rPr>
              <a:t>.Pl</a:t>
            </a:r>
            <a:r>
              <a:rPr sz="1200" spc="-10" dirty="0">
                <a:latin typeface="Calibri"/>
                <a:cs typeface="Calibri"/>
              </a:rPr>
              <a:t>u</a:t>
            </a:r>
            <a:r>
              <a:rPr sz="1200" dirty="0">
                <a:latin typeface="Calibri"/>
                <a:cs typeface="Calibri"/>
              </a:rPr>
              <a:t>r.d</a:t>
            </a:r>
            <a:r>
              <a:rPr sz="1200" spc="-10" dirty="0">
                <a:latin typeface="Calibri"/>
                <a:cs typeface="Calibri"/>
              </a:rPr>
              <a:t>e</a:t>
            </a:r>
            <a:r>
              <a:rPr sz="1200" dirty="0">
                <a:latin typeface="Calibri"/>
                <a:cs typeface="Calibri"/>
              </a:rPr>
              <a:t>)</a:t>
            </a:r>
          </a:p>
        </p:txBody>
      </p:sp>
      <p:sp>
        <p:nvSpPr>
          <p:cNvPr id="57" name="object 57"/>
          <p:cNvSpPr txBox="1"/>
          <p:nvPr/>
        </p:nvSpPr>
        <p:spPr>
          <a:xfrm>
            <a:off x="813308" y="3520185"/>
            <a:ext cx="112395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Trinidad</a:t>
            </a:r>
            <a:r>
              <a:rPr sz="1200" spc="-35" dirty="0">
                <a:latin typeface="Calibri"/>
                <a:cs typeface="Calibri"/>
              </a:rPr>
              <a:t> </a:t>
            </a:r>
            <a:r>
              <a:rPr sz="1200" dirty="0">
                <a:latin typeface="Calibri"/>
                <a:cs typeface="Calibri"/>
              </a:rPr>
              <a:t>y</a:t>
            </a:r>
            <a:r>
              <a:rPr sz="1200" spc="-35" dirty="0">
                <a:latin typeface="Calibri"/>
                <a:cs typeface="Calibri"/>
              </a:rPr>
              <a:t> </a:t>
            </a:r>
            <a:r>
              <a:rPr sz="1200" spc="-5" dirty="0">
                <a:latin typeface="Calibri"/>
                <a:cs typeface="Calibri"/>
              </a:rPr>
              <a:t>Tabago</a:t>
            </a:r>
            <a:endParaRPr sz="1200" dirty="0">
              <a:latin typeface="Calibri"/>
              <a:cs typeface="Calibri"/>
            </a:endParaRPr>
          </a:p>
        </p:txBody>
      </p:sp>
      <p:sp>
        <p:nvSpPr>
          <p:cNvPr id="58" name="object 58"/>
          <p:cNvSpPr txBox="1"/>
          <p:nvPr/>
        </p:nvSpPr>
        <p:spPr>
          <a:xfrm>
            <a:off x="1330833" y="3377565"/>
            <a:ext cx="6057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B</a:t>
            </a:r>
            <a:r>
              <a:rPr sz="1200" dirty="0">
                <a:latin typeface="Calibri"/>
                <a:cs typeface="Calibri"/>
              </a:rPr>
              <a:t>ar</a:t>
            </a:r>
            <a:r>
              <a:rPr sz="1200" spc="-5" dirty="0">
                <a:latin typeface="Calibri"/>
                <a:cs typeface="Calibri"/>
              </a:rPr>
              <a:t>b</a:t>
            </a:r>
            <a:r>
              <a:rPr sz="1200" dirty="0">
                <a:latin typeface="Calibri"/>
                <a:cs typeface="Calibri"/>
              </a:rPr>
              <a:t>a</a:t>
            </a:r>
            <a:r>
              <a:rPr sz="1200" spc="-5" dirty="0">
                <a:latin typeface="Calibri"/>
                <a:cs typeface="Calibri"/>
              </a:rPr>
              <a:t>dos</a:t>
            </a:r>
            <a:endParaRPr sz="1200" dirty="0">
              <a:latin typeface="Calibri"/>
              <a:cs typeface="Calibri"/>
            </a:endParaRPr>
          </a:p>
        </p:txBody>
      </p:sp>
      <p:sp>
        <p:nvSpPr>
          <p:cNvPr id="59" name="object 59"/>
          <p:cNvSpPr txBox="1"/>
          <p:nvPr/>
        </p:nvSpPr>
        <p:spPr>
          <a:xfrm>
            <a:off x="538073" y="1377518"/>
            <a:ext cx="1399540" cy="2065655"/>
          </a:xfrm>
          <a:prstGeom prst="rect">
            <a:avLst/>
          </a:prstGeom>
        </p:spPr>
        <p:txBody>
          <a:bodyPr vert="horz" wrap="square" lIns="0" tIns="52705" rIns="0" bIns="0" rtlCol="0">
            <a:spAutoFit/>
          </a:bodyPr>
          <a:lstStyle/>
          <a:p>
            <a:pPr marL="862330" marR="5080" indent="217170" algn="just">
              <a:lnSpc>
                <a:spcPct val="78200"/>
              </a:lnSpc>
              <a:spcBef>
                <a:spcPts val="415"/>
              </a:spcBef>
            </a:pPr>
            <a:r>
              <a:rPr sz="1200" spc="-10" dirty="0">
                <a:latin typeface="Calibri"/>
                <a:cs typeface="Calibri"/>
              </a:rPr>
              <a:t>C</a:t>
            </a:r>
            <a:r>
              <a:rPr sz="1200" dirty="0">
                <a:latin typeface="Calibri"/>
                <a:cs typeface="Calibri"/>
              </a:rPr>
              <a:t>h</a:t>
            </a:r>
            <a:r>
              <a:rPr sz="1200" spc="-15" dirty="0">
                <a:latin typeface="Calibri"/>
                <a:cs typeface="Calibri"/>
              </a:rPr>
              <a:t>i</a:t>
            </a:r>
            <a:r>
              <a:rPr sz="1200" dirty="0">
                <a:latin typeface="Calibri"/>
                <a:cs typeface="Calibri"/>
              </a:rPr>
              <a:t>le  Ur</a:t>
            </a:r>
            <a:r>
              <a:rPr sz="1200" spc="-10" dirty="0">
                <a:latin typeface="Calibri"/>
                <a:cs typeface="Calibri"/>
              </a:rPr>
              <a:t>u</a:t>
            </a:r>
            <a:r>
              <a:rPr sz="1200" dirty="0">
                <a:latin typeface="Calibri"/>
                <a:cs typeface="Calibri"/>
              </a:rPr>
              <a:t>gu</a:t>
            </a:r>
            <a:r>
              <a:rPr sz="1200" spc="-15" dirty="0">
                <a:latin typeface="Calibri"/>
                <a:cs typeface="Calibri"/>
              </a:rPr>
              <a:t>a</a:t>
            </a:r>
            <a:r>
              <a:rPr sz="1200" dirty="0">
                <a:latin typeface="Calibri"/>
                <a:cs typeface="Calibri"/>
              </a:rPr>
              <a:t>y  </a:t>
            </a:r>
            <a:r>
              <a:rPr sz="1200" spc="-5" dirty="0">
                <a:latin typeface="Calibri"/>
                <a:cs typeface="Calibri"/>
              </a:rPr>
              <a:t>Ecuador</a:t>
            </a:r>
            <a:endParaRPr sz="1200" dirty="0">
              <a:latin typeface="Calibri"/>
              <a:cs typeface="Calibri"/>
            </a:endParaRPr>
          </a:p>
          <a:p>
            <a:pPr marR="6350" algn="r">
              <a:lnSpc>
                <a:spcPts val="965"/>
              </a:lnSpc>
            </a:pPr>
            <a:r>
              <a:rPr sz="1200" spc="-5" dirty="0">
                <a:latin typeface="Calibri"/>
                <a:cs typeface="Calibri"/>
              </a:rPr>
              <a:t>E</a:t>
            </a:r>
            <a:r>
              <a:rPr sz="1200" dirty="0">
                <a:latin typeface="Calibri"/>
                <a:cs typeface="Calibri"/>
              </a:rPr>
              <a:t>l</a:t>
            </a:r>
            <a:r>
              <a:rPr sz="1200" spc="-10" dirty="0">
                <a:latin typeface="Calibri"/>
                <a:cs typeface="Calibri"/>
              </a:rPr>
              <a:t> </a:t>
            </a:r>
            <a:r>
              <a:rPr sz="1200" spc="-5" dirty="0">
                <a:latin typeface="Calibri"/>
                <a:cs typeface="Calibri"/>
              </a:rPr>
              <a:t>Salv</a:t>
            </a:r>
            <a:r>
              <a:rPr sz="1200" spc="-15" dirty="0">
                <a:latin typeface="Calibri"/>
                <a:cs typeface="Calibri"/>
              </a:rPr>
              <a:t>a</a:t>
            </a:r>
            <a:r>
              <a:rPr sz="1200" dirty="0">
                <a:latin typeface="Calibri"/>
                <a:cs typeface="Calibri"/>
              </a:rPr>
              <a:t>d</a:t>
            </a:r>
            <a:r>
              <a:rPr sz="1200" spc="-10" dirty="0">
                <a:latin typeface="Calibri"/>
                <a:cs typeface="Calibri"/>
              </a:rPr>
              <a:t>o</a:t>
            </a:r>
            <a:r>
              <a:rPr sz="1200" dirty="0">
                <a:latin typeface="Calibri"/>
                <a:cs typeface="Calibri"/>
              </a:rPr>
              <a:t>r</a:t>
            </a:r>
          </a:p>
          <a:p>
            <a:pPr marL="12700" marR="5715" indent="875030" algn="r">
              <a:lnSpc>
                <a:spcPct val="78000"/>
              </a:lnSpc>
              <a:spcBef>
                <a:spcPts val="160"/>
              </a:spcBef>
            </a:pPr>
            <a:r>
              <a:rPr sz="1200" dirty="0">
                <a:latin typeface="Calibri"/>
                <a:cs typeface="Calibri"/>
              </a:rPr>
              <a:t>P</a:t>
            </a:r>
            <a:r>
              <a:rPr sz="1200" spc="-10" dirty="0">
                <a:latin typeface="Calibri"/>
                <a:cs typeface="Calibri"/>
              </a:rPr>
              <a:t>a</a:t>
            </a:r>
            <a:r>
              <a:rPr sz="1200" dirty="0">
                <a:latin typeface="Calibri"/>
                <a:cs typeface="Calibri"/>
              </a:rPr>
              <a:t>na</a:t>
            </a:r>
            <a:r>
              <a:rPr sz="1200" spc="-10" dirty="0">
                <a:latin typeface="Calibri"/>
                <a:cs typeface="Calibri"/>
              </a:rPr>
              <a:t>m</a:t>
            </a:r>
            <a:r>
              <a:rPr sz="1200" dirty="0">
                <a:latin typeface="Calibri"/>
                <a:cs typeface="Calibri"/>
              </a:rPr>
              <a:t>á  Re</a:t>
            </a:r>
            <a:r>
              <a:rPr sz="1200" spc="-10" dirty="0">
                <a:latin typeface="Calibri"/>
                <a:cs typeface="Calibri"/>
              </a:rPr>
              <a:t>p</a:t>
            </a:r>
            <a:r>
              <a:rPr sz="1200" dirty="0">
                <a:latin typeface="Calibri"/>
                <a:cs typeface="Calibri"/>
              </a:rPr>
              <a:t>ú</a:t>
            </a:r>
            <a:r>
              <a:rPr sz="1200" spc="-10" dirty="0">
                <a:latin typeface="Calibri"/>
                <a:cs typeface="Calibri"/>
              </a:rPr>
              <a:t>b</a:t>
            </a:r>
            <a:r>
              <a:rPr sz="1200" dirty="0">
                <a:latin typeface="Calibri"/>
                <a:cs typeface="Calibri"/>
              </a:rPr>
              <a:t>li</a:t>
            </a:r>
            <a:r>
              <a:rPr sz="1200" spc="-5" dirty="0">
                <a:latin typeface="Calibri"/>
                <a:cs typeface="Calibri"/>
              </a:rPr>
              <a:t>c</a:t>
            </a:r>
            <a:r>
              <a:rPr sz="1200" dirty="0">
                <a:latin typeface="Calibri"/>
                <a:cs typeface="Calibri"/>
              </a:rPr>
              <a:t>a</a:t>
            </a:r>
            <a:r>
              <a:rPr sz="1200" spc="-10" dirty="0">
                <a:latin typeface="Calibri"/>
                <a:cs typeface="Calibri"/>
              </a:rPr>
              <a:t> </a:t>
            </a:r>
            <a:r>
              <a:rPr sz="1200" dirty="0">
                <a:latin typeface="Calibri"/>
                <a:cs typeface="Calibri"/>
              </a:rPr>
              <a:t>D</a:t>
            </a:r>
            <a:r>
              <a:rPr sz="1200" spc="-10" dirty="0">
                <a:latin typeface="Calibri"/>
                <a:cs typeface="Calibri"/>
              </a:rPr>
              <a:t>o</a:t>
            </a:r>
            <a:r>
              <a:rPr sz="1200" dirty="0">
                <a:latin typeface="Calibri"/>
                <a:cs typeface="Calibri"/>
              </a:rPr>
              <a:t>mi</a:t>
            </a:r>
            <a:r>
              <a:rPr sz="1200" spc="-5" dirty="0">
                <a:latin typeface="Calibri"/>
                <a:cs typeface="Calibri"/>
              </a:rPr>
              <a:t>n</a:t>
            </a:r>
            <a:r>
              <a:rPr sz="1200" dirty="0">
                <a:latin typeface="Calibri"/>
                <a:cs typeface="Calibri"/>
              </a:rPr>
              <a:t>i</a:t>
            </a:r>
            <a:r>
              <a:rPr sz="1200" spc="-5" dirty="0">
                <a:latin typeface="Calibri"/>
                <a:cs typeface="Calibri"/>
              </a:rPr>
              <a:t>c</a:t>
            </a:r>
            <a:r>
              <a:rPr sz="1200" dirty="0">
                <a:latin typeface="Calibri"/>
                <a:cs typeface="Calibri"/>
              </a:rPr>
              <a:t>a</a:t>
            </a:r>
            <a:r>
              <a:rPr sz="1200" spc="-5" dirty="0">
                <a:latin typeface="Calibri"/>
                <a:cs typeface="Calibri"/>
              </a:rPr>
              <a:t>n</a:t>
            </a:r>
            <a:r>
              <a:rPr sz="1200" dirty="0">
                <a:latin typeface="Calibri"/>
                <a:cs typeface="Calibri"/>
              </a:rPr>
              <a:t>a</a:t>
            </a:r>
          </a:p>
          <a:p>
            <a:pPr marL="248920" marR="5080" indent="529590" algn="just">
              <a:lnSpc>
                <a:spcPct val="78100"/>
              </a:lnSpc>
            </a:pPr>
            <a:r>
              <a:rPr sz="1200" dirty="0">
                <a:latin typeface="Calibri"/>
                <a:cs typeface="Calibri"/>
              </a:rPr>
              <a:t>Ar</a:t>
            </a:r>
            <a:r>
              <a:rPr sz="1200" spc="-15" dirty="0">
                <a:latin typeface="Calibri"/>
                <a:cs typeface="Calibri"/>
              </a:rPr>
              <a:t>g</a:t>
            </a:r>
            <a:r>
              <a:rPr sz="1200" dirty="0">
                <a:latin typeface="Calibri"/>
                <a:cs typeface="Calibri"/>
              </a:rPr>
              <a:t>e</a:t>
            </a:r>
            <a:r>
              <a:rPr sz="1200" spc="5" dirty="0">
                <a:latin typeface="Calibri"/>
                <a:cs typeface="Calibri"/>
              </a:rPr>
              <a:t>n</a:t>
            </a:r>
            <a:r>
              <a:rPr sz="1200" spc="-10" dirty="0">
                <a:latin typeface="Calibri"/>
                <a:cs typeface="Calibri"/>
              </a:rPr>
              <a:t>t</a:t>
            </a:r>
            <a:r>
              <a:rPr sz="1200" dirty="0">
                <a:latin typeface="Calibri"/>
                <a:cs typeface="Calibri"/>
              </a:rPr>
              <a:t>i</a:t>
            </a:r>
            <a:r>
              <a:rPr sz="1200" spc="-10" dirty="0">
                <a:latin typeface="Calibri"/>
                <a:cs typeface="Calibri"/>
              </a:rPr>
              <a:t>n</a:t>
            </a:r>
            <a:r>
              <a:rPr sz="1200" dirty="0">
                <a:latin typeface="Calibri"/>
                <a:cs typeface="Calibri"/>
              </a:rPr>
              <a:t>a  </a:t>
            </a:r>
            <a:r>
              <a:rPr sz="1200" spc="-5" dirty="0">
                <a:latin typeface="Calibri"/>
                <a:cs typeface="Calibri"/>
              </a:rPr>
              <a:t>Saint Kitts </a:t>
            </a:r>
            <a:r>
              <a:rPr sz="1200" dirty="0">
                <a:latin typeface="Calibri"/>
                <a:cs typeface="Calibri"/>
              </a:rPr>
              <a:t>y </a:t>
            </a:r>
            <a:r>
              <a:rPr sz="1200" spc="-5" dirty="0">
                <a:latin typeface="Calibri"/>
                <a:cs typeface="Calibri"/>
              </a:rPr>
              <a:t>Nevis </a:t>
            </a:r>
            <a:r>
              <a:rPr sz="1200" dirty="0">
                <a:latin typeface="Calibri"/>
                <a:cs typeface="Calibri"/>
              </a:rPr>
              <a:t> </a:t>
            </a:r>
            <a:r>
              <a:rPr sz="1200" spc="-5" dirty="0">
                <a:latin typeface="Calibri"/>
                <a:cs typeface="Calibri"/>
              </a:rPr>
              <a:t>Antigua</a:t>
            </a:r>
            <a:r>
              <a:rPr sz="1200" spc="-45" dirty="0">
                <a:latin typeface="Calibri"/>
                <a:cs typeface="Calibri"/>
              </a:rPr>
              <a:t> </a:t>
            </a:r>
            <a:r>
              <a:rPr sz="1200" dirty="0">
                <a:latin typeface="Calibri"/>
                <a:cs typeface="Calibri"/>
              </a:rPr>
              <a:t>y</a:t>
            </a:r>
            <a:r>
              <a:rPr sz="1200" spc="-35" dirty="0">
                <a:latin typeface="Calibri"/>
                <a:cs typeface="Calibri"/>
              </a:rPr>
              <a:t> </a:t>
            </a:r>
            <a:r>
              <a:rPr sz="1200" spc="-5" dirty="0">
                <a:latin typeface="Calibri"/>
                <a:cs typeface="Calibri"/>
              </a:rPr>
              <a:t>Barbuda</a:t>
            </a:r>
            <a:endParaRPr sz="1200" dirty="0">
              <a:latin typeface="Calibri"/>
              <a:cs typeface="Calibri"/>
            </a:endParaRPr>
          </a:p>
          <a:p>
            <a:pPr marL="752475" marR="5080" indent="295275" algn="r">
              <a:lnSpc>
                <a:spcPct val="78100"/>
              </a:lnSpc>
            </a:pPr>
            <a:r>
              <a:rPr sz="1200" spc="-5" dirty="0">
                <a:latin typeface="Calibri"/>
                <a:cs typeface="Calibri"/>
              </a:rPr>
              <a:t>B</a:t>
            </a:r>
            <a:r>
              <a:rPr sz="1200" dirty="0">
                <a:latin typeface="Calibri"/>
                <a:cs typeface="Calibri"/>
              </a:rPr>
              <a:t>rasil  </a:t>
            </a:r>
            <a:r>
              <a:rPr sz="1200" spc="-5" dirty="0">
                <a:latin typeface="Calibri"/>
                <a:cs typeface="Calibri"/>
              </a:rPr>
              <a:t>Cuba </a:t>
            </a:r>
            <a:r>
              <a:rPr sz="1200" dirty="0">
                <a:latin typeface="Calibri"/>
                <a:cs typeface="Calibri"/>
              </a:rPr>
              <a:t> </a:t>
            </a:r>
            <a:r>
              <a:rPr sz="1200" spc="-5" dirty="0">
                <a:latin typeface="Calibri"/>
                <a:cs typeface="Calibri"/>
              </a:rPr>
              <a:t>Cost</a:t>
            </a:r>
            <a:r>
              <a:rPr sz="1200" dirty="0">
                <a:latin typeface="Calibri"/>
                <a:cs typeface="Calibri"/>
              </a:rPr>
              <a:t>a Ri</a:t>
            </a:r>
            <a:r>
              <a:rPr sz="1200" spc="-10" dirty="0">
                <a:latin typeface="Calibri"/>
                <a:cs typeface="Calibri"/>
              </a:rPr>
              <a:t>c</a:t>
            </a:r>
            <a:r>
              <a:rPr sz="1200" dirty="0">
                <a:latin typeface="Calibri"/>
                <a:cs typeface="Calibri"/>
              </a:rPr>
              <a:t>a  </a:t>
            </a:r>
            <a:r>
              <a:rPr sz="1200" spc="-5" dirty="0">
                <a:latin typeface="Calibri"/>
                <a:cs typeface="Calibri"/>
              </a:rPr>
              <a:t>México </a:t>
            </a:r>
            <a:r>
              <a:rPr sz="1200" dirty="0">
                <a:latin typeface="Calibri"/>
                <a:cs typeface="Calibri"/>
              </a:rPr>
              <a:t> </a:t>
            </a:r>
            <a:r>
              <a:rPr sz="1200" spc="-5" dirty="0">
                <a:latin typeface="Calibri"/>
                <a:cs typeface="Calibri"/>
              </a:rPr>
              <a:t>Colombia</a:t>
            </a:r>
            <a:endParaRPr sz="12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5049" y="423799"/>
            <a:ext cx="9121140" cy="513715"/>
          </a:xfrm>
          <a:prstGeom prst="rect">
            <a:avLst/>
          </a:prstGeom>
        </p:spPr>
        <p:txBody>
          <a:bodyPr vert="horz" wrap="square" lIns="0" tIns="13335" rIns="0" bIns="0" rtlCol="0">
            <a:spAutoFit/>
          </a:bodyPr>
          <a:lstStyle/>
          <a:p>
            <a:pPr marL="12700">
              <a:lnSpc>
                <a:spcPct val="100000"/>
              </a:lnSpc>
              <a:spcBef>
                <a:spcPts val="105"/>
              </a:spcBef>
            </a:pPr>
            <a:r>
              <a:rPr sz="3200" spc="-25" dirty="0"/>
              <a:t>Persistente</a:t>
            </a:r>
            <a:r>
              <a:rPr sz="3200" spc="-30" dirty="0"/>
              <a:t> </a:t>
            </a:r>
            <a:r>
              <a:rPr sz="3200" spc="-10" dirty="0"/>
              <a:t>déficit</a:t>
            </a:r>
            <a:r>
              <a:rPr sz="3200" spc="-5" dirty="0"/>
              <a:t> </a:t>
            </a:r>
            <a:r>
              <a:rPr sz="3200" spc="-10" dirty="0"/>
              <a:t>comercial</a:t>
            </a:r>
            <a:r>
              <a:rPr sz="3200" spc="-30" dirty="0"/>
              <a:t> </a:t>
            </a:r>
            <a:r>
              <a:rPr sz="3200" spc="-5" dirty="0"/>
              <a:t>en</a:t>
            </a:r>
            <a:r>
              <a:rPr sz="3200" dirty="0"/>
              <a:t> </a:t>
            </a:r>
            <a:r>
              <a:rPr sz="3200" spc="-5" dirty="0"/>
              <a:t>el</a:t>
            </a:r>
            <a:r>
              <a:rPr sz="3200" dirty="0"/>
              <a:t> </a:t>
            </a:r>
            <a:r>
              <a:rPr sz="3200" spc="-5" dirty="0"/>
              <a:t>sector</a:t>
            </a:r>
            <a:r>
              <a:rPr sz="3200" spc="5" dirty="0"/>
              <a:t> </a:t>
            </a:r>
            <a:r>
              <a:rPr sz="3200" spc="-5" dirty="0"/>
              <a:t>farmacéutico</a:t>
            </a:r>
            <a:endParaRPr sz="3200" dirty="0"/>
          </a:p>
        </p:txBody>
      </p:sp>
      <p:sp>
        <p:nvSpPr>
          <p:cNvPr id="3" name="object 3"/>
          <p:cNvSpPr txBox="1"/>
          <p:nvPr/>
        </p:nvSpPr>
        <p:spPr>
          <a:xfrm>
            <a:off x="1157732" y="6223812"/>
            <a:ext cx="25692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Fuente:</a:t>
            </a:r>
            <a:r>
              <a:rPr sz="1200" spc="-40" dirty="0">
                <a:latin typeface="Calibri"/>
                <a:cs typeface="Calibri"/>
              </a:rPr>
              <a:t> </a:t>
            </a:r>
            <a:r>
              <a:rPr sz="1200" spc="-15" dirty="0">
                <a:latin typeface="Calibri"/>
                <a:cs typeface="Calibri"/>
              </a:rPr>
              <a:t>CEPAL,</a:t>
            </a:r>
            <a:r>
              <a:rPr sz="1200" spc="-10" dirty="0">
                <a:latin typeface="Calibri"/>
                <a:cs typeface="Calibri"/>
              </a:rPr>
              <a:t> con</a:t>
            </a:r>
            <a:r>
              <a:rPr sz="1200" spc="5" dirty="0">
                <a:latin typeface="Calibri"/>
                <a:cs typeface="Calibri"/>
              </a:rPr>
              <a:t> </a:t>
            </a:r>
            <a:r>
              <a:rPr sz="1200" spc="-10" dirty="0">
                <a:latin typeface="Calibri"/>
                <a:cs typeface="Calibri"/>
              </a:rPr>
              <a:t>datos</a:t>
            </a:r>
            <a:r>
              <a:rPr sz="1200" spc="-20" dirty="0">
                <a:latin typeface="Calibri"/>
                <a:cs typeface="Calibri"/>
              </a:rPr>
              <a:t> </a:t>
            </a:r>
            <a:r>
              <a:rPr sz="1200" dirty="0">
                <a:latin typeface="Calibri"/>
                <a:cs typeface="Calibri"/>
              </a:rPr>
              <a:t>de</a:t>
            </a:r>
            <a:r>
              <a:rPr sz="1200" spc="-10" dirty="0">
                <a:latin typeface="Calibri"/>
                <a:cs typeface="Calibri"/>
              </a:rPr>
              <a:t> </a:t>
            </a:r>
            <a:r>
              <a:rPr sz="1200" spc="-5" dirty="0">
                <a:latin typeface="Calibri"/>
                <a:cs typeface="Calibri"/>
              </a:rPr>
              <a:t>COMTRADE.</a:t>
            </a:r>
            <a:endParaRPr sz="1200" dirty="0">
              <a:latin typeface="Calibri"/>
              <a:cs typeface="Calibri"/>
            </a:endParaRPr>
          </a:p>
        </p:txBody>
      </p:sp>
      <p:sp>
        <p:nvSpPr>
          <p:cNvPr id="4" name="object 4"/>
          <p:cNvSpPr/>
          <p:nvPr/>
        </p:nvSpPr>
        <p:spPr>
          <a:xfrm>
            <a:off x="1850135" y="2020823"/>
            <a:ext cx="9110980" cy="0"/>
          </a:xfrm>
          <a:custGeom>
            <a:avLst/>
            <a:gdLst/>
            <a:ahLst/>
            <a:cxnLst/>
            <a:rect l="l" t="t" r="r" b="b"/>
            <a:pathLst>
              <a:path w="9110980">
                <a:moveTo>
                  <a:pt x="0" y="0"/>
                </a:moveTo>
                <a:lnTo>
                  <a:pt x="9110471" y="0"/>
                </a:lnTo>
              </a:path>
            </a:pathLst>
          </a:custGeom>
          <a:ln w="9144">
            <a:solidFill>
              <a:srgbClr val="D9D9D9"/>
            </a:solidFill>
          </a:ln>
        </p:spPr>
        <p:txBody>
          <a:bodyPr wrap="square" lIns="0" tIns="0" rIns="0" bIns="0" rtlCol="0"/>
          <a:lstStyle/>
          <a:p>
            <a:endParaRPr dirty="0"/>
          </a:p>
        </p:txBody>
      </p:sp>
      <p:grpSp>
        <p:nvGrpSpPr>
          <p:cNvPr id="5" name="object 5"/>
          <p:cNvGrpSpPr/>
          <p:nvPr/>
        </p:nvGrpSpPr>
        <p:grpSpPr>
          <a:xfrm>
            <a:off x="1845373" y="2403348"/>
            <a:ext cx="9120505" cy="2853690"/>
            <a:chOff x="1845373" y="2403348"/>
            <a:chExt cx="9120505" cy="2853690"/>
          </a:xfrm>
        </p:grpSpPr>
        <p:sp>
          <p:nvSpPr>
            <p:cNvPr id="6" name="object 6"/>
            <p:cNvSpPr/>
            <p:nvPr/>
          </p:nvSpPr>
          <p:spPr>
            <a:xfrm>
              <a:off x="1850135" y="4328160"/>
              <a:ext cx="9110980" cy="923925"/>
            </a:xfrm>
            <a:custGeom>
              <a:avLst/>
              <a:gdLst/>
              <a:ahLst/>
              <a:cxnLst/>
              <a:rect l="l" t="t" r="r" b="b"/>
              <a:pathLst>
                <a:path w="9110980" h="923925">
                  <a:moveTo>
                    <a:pt x="0" y="923543"/>
                  </a:moveTo>
                  <a:lnTo>
                    <a:pt x="9110471" y="923543"/>
                  </a:lnTo>
                </a:path>
                <a:path w="9110980" h="923925">
                  <a:moveTo>
                    <a:pt x="0" y="461771"/>
                  </a:moveTo>
                  <a:lnTo>
                    <a:pt x="9110471" y="461771"/>
                  </a:lnTo>
                </a:path>
                <a:path w="9110980" h="923925">
                  <a:moveTo>
                    <a:pt x="0" y="0"/>
                  </a:moveTo>
                  <a:lnTo>
                    <a:pt x="9110471" y="0"/>
                  </a:lnTo>
                </a:path>
              </a:pathLst>
            </a:custGeom>
            <a:ln w="9144">
              <a:solidFill>
                <a:srgbClr val="D9D9D9"/>
              </a:solidFill>
            </a:ln>
          </p:spPr>
          <p:txBody>
            <a:bodyPr wrap="square" lIns="0" tIns="0" rIns="0" bIns="0" rtlCol="0"/>
            <a:lstStyle/>
            <a:p>
              <a:endParaRPr dirty="0"/>
            </a:p>
          </p:txBody>
        </p:sp>
        <p:sp>
          <p:nvSpPr>
            <p:cNvPr id="7" name="object 7"/>
            <p:cNvSpPr/>
            <p:nvPr/>
          </p:nvSpPr>
          <p:spPr>
            <a:xfrm>
              <a:off x="2052827" y="3605784"/>
              <a:ext cx="186055" cy="260985"/>
            </a:xfrm>
            <a:custGeom>
              <a:avLst/>
              <a:gdLst/>
              <a:ahLst/>
              <a:cxnLst/>
              <a:rect l="l" t="t" r="r" b="b"/>
              <a:pathLst>
                <a:path w="186055" h="260985">
                  <a:moveTo>
                    <a:pt x="185928" y="0"/>
                  </a:moveTo>
                  <a:lnTo>
                    <a:pt x="0" y="0"/>
                  </a:lnTo>
                  <a:lnTo>
                    <a:pt x="0" y="260603"/>
                  </a:lnTo>
                  <a:lnTo>
                    <a:pt x="185928" y="260603"/>
                  </a:lnTo>
                  <a:lnTo>
                    <a:pt x="185928" y="0"/>
                  </a:lnTo>
                  <a:close/>
                </a:path>
              </a:pathLst>
            </a:custGeom>
            <a:solidFill>
              <a:srgbClr val="001F5F"/>
            </a:solidFill>
          </p:spPr>
          <p:txBody>
            <a:bodyPr wrap="square" lIns="0" tIns="0" rIns="0" bIns="0" rtlCol="0"/>
            <a:lstStyle/>
            <a:p>
              <a:endParaRPr dirty="0"/>
            </a:p>
          </p:txBody>
        </p:sp>
        <p:sp>
          <p:nvSpPr>
            <p:cNvPr id="8" name="object 8"/>
            <p:cNvSpPr/>
            <p:nvPr/>
          </p:nvSpPr>
          <p:spPr>
            <a:xfrm>
              <a:off x="2474975" y="3404616"/>
              <a:ext cx="641985" cy="0"/>
            </a:xfrm>
            <a:custGeom>
              <a:avLst/>
              <a:gdLst/>
              <a:ahLst/>
              <a:cxnLst/>
              <a:rect l="l" t="t" r="r" b="b"/>
              <a:pathLst>
                <a:path w="641985">
                  <a:moveTo>
                    <a:pt x="0" y="0"/>
                  </a:moveTo>
                  <a:lnTo>
                    <a:pt x="406907" y="0"/>
                  </a:lnTo>
                </a:path>
                <a:path w="641985">
                  <a:moveTo>
                    <a:pt x="592836" y="0"/>
                  </a:moveTo>
                  <a:lnTo>
                    <a:pt x="641604" y="0"/>
                  </a:lnTo>
                </a:path>
              </a:pathLst>
            </a:custGeom>
            <a:ln w="9144">
              <a:solidFill>
                <a:srgbClr val="D9D9D9"/>
              </a:solidFill>
            </a:ln>
          </p:spPr>
          <p:txBody>
            <a:bodyPr wrap="square" lIns="0" tIns="0" rIns="0" bIns="0" rtlCol="0"/>
            <a:lstStyle/>
            <a:p>
              <a:endParaRPr dirty="0"/>
            </a:p>
          </p:txBody>
        </p:sp>
        <p:sp>
          <p:nvSpPr>
            <p:cNvPr id="9" name="object 9"/>
            <p:cNvSpPr/>
            <p:nvPr/>
          </p:nvSpPr>
          <p:spPr>
            <a:xfrm>
              <a:off x="2881883" y="3336036"/>
              <a:ext cx="186055" cy="530860"/>
            </a:xfrm>
            <a:custGeom>
              <a:avLst/>
              <a:gdLst/>
              <a:ahLst/>
              <a:cxnLst/>
              <a:rect l="l" t="t" r="r" b="b"/>
              <a:pathLst>
                <a:path w="186055" h="530860">
                  <a:moveTo>
                    <a:pt x="185928" y="0"/>
                  </a:moveTo>
                  <a:lnTo>
                    <a:pt x="0" y="0"/>
                  </a:lnTo>
                  <a:lnTo>
                    <a:pt x="0" y="530351"/>
                  </a:lnTo>
                  <a:lnTo>
                    <a:pt x="185928" y="530351"/>
                  </a:lnTo>
                  <a:lnTo>
                    <a:pt x="185928" y="0"/>
                  </a:lnTo>
                  <a:close/>
                </a:path>
              </a:pathLst>
            </a:custGeom>
            <a:solidFill>
              <a:srgbClr val="001F5F"/>
            </a:solidFill>
          </p:spPr>
          <p:txBody>
            <a:bodyPr wrap="square" lIns="0" tIns="0" rIns="0" bIns="0" rtlCol="0"/>
            <a:lstStyle/>
            <a:p>
              <a:endParaRPr dirty="0"/>
            </a:p>
          </p:txBody>
        </p:sp>
        <p:sp>
          <p:nvSpPr>
            <p:cNvPr id="10" name="object 10"/>
            <p:cNvSpPr/>
            <p:nvPr/>
          </p:nvSpPr>
          <p:spPr>
            <a:xfrm>
              <a:off x="3302507" y="3404616"/>
              <a:ext cx="643255" cy="0"/>
            </a:xfrm>
            <a:custGeom>
              <a:avLst/>
              <a:gdLst/>
              <a:ahLst/>
              <a:cxnLst/>
              <a:rect l="l" t="t" r="r" b="b"/>
              <a:pathLst>
                <a:path w="643254">
                  <a:moveTo>
                    <a:pt x="0" y="0"/>
                  </a:moveTo>
                  <a:lnTo>
                    <a:pt x="406907" y="0"/>
                  </a:lnTo>
                </a:path>
                <a:path w="643254">
                  <a:moveTo>
                    <a:pt x="592836" y="0"/>
                  </a:moveTo>
                  <a:lnTo>
                    <a:pt x="643127" y="0"/>
                  </a:lnTo>
                </a:path>
              </a:pathLst>
            </a:custGeom>
            <a:ln w="9144">
              <a:solidFill>
                <a:srgbClr val="D9D9D9"/>
              </a:solidFill>
            </a:ln>
          </p:spPr>
          <p:txBody>
            <a:bodyPr wrap="square" lIns="0" tIns="0" rIns="0" bIns="0" rtlCol="0"/>
            <a:lstStyle/>
            <a:p>
              <a:endParaRPr dirty="0"/>
            </a:p>
          </p:txBody>
        </p:sp>
        <p:sp>
          <p:nvSpPr>
            <p:cNvPr id="11" name="object 11"/>
            <p:cNvSpPr/>
            <p:nvPr/>
          </p:nvSpPr>
          <p:spPr>
            <a:xfrm>
              <a:off x="3709415" y="3334512"/>
              <a:ext cx="186055" cy="532130"/>
            </a:xfrm>
            <a:custGeom>
              <a:avLst/>
              <a:gdLst/>
              <a:ahLst/>
              <a:cxnLst/>
              <a:rect l="l" t="t" r="r" b="b"/>
              <a:pathLst>
                <a:path w="186054" h="532129">
                  <a:moveTo>
                    <a:pt x="185928" y="0"/>
                  </a:moveTo>
                  <a:lnTo>
                    <a:pt x="0" y="0"/>
                  </a:lnTo>
                  <a:lnTo>
                    <a:pt x="0" y="531876"/>
                  </a:lnTo>
                  <a:lnTo>
                    <a:pt x="185928" y="531876"/>
                  </a:lnTo>
                  <a:lnTo>
                    <a:pt x="185928" y="0"/>
                  </a:lnTo>
                  <a:close/>
                </a:path>
              </a:pathLst>
            </a:custGeom>
            <a:solidFill>
              <a:srgbClr val="001F5F"/>
            </a:solidFill>
          </p:spPr>
          <p:txBody>
            <a:bodyPr wrap="square" lIns="0" tIns="0" rIns="0" bIns="0" rtlCol="0"/>
            <a:lstStyle/>
            <a:p>
              <a:endParaRPr dirty="0"/>
            </a:p>
          </p:txBody>
        </p:sp>
        <p:sp>
          <p:nvSpPr>
            <p:cNvPr id="12" name="object 12"/>
            <p:cNvSpPr/>
            <p:nvPr/>
          </p:nvSpPr>
          <p:spPr>
            <a:xfrm>
              <a:off x="4131563" y="3404616"/>
              <a:ext cx="641985" cy="0"/>
            </a:xfrm>
            <a:custGeom>
              <a:avLst/>
              <a:gdLst/>
              <a:ahLst/>
              <a:cxnLst/>
              <a:rect l="l" t="t" r="r" b="b"/>
              <a:pathLst>
                <a:path w="641985">
                  <a:moveTo>
                    <a:pt x="0" y="0"/>
                  </a:moveTo>
                  <a:lnTo>
                    <a:pt x="406908" y="0"/>
                  </a:lnTo>
                </a:path>
                <a:path w="641985">
                  <a:moveTo>
                    <a:pt x="592836" y="0"/>
                  </a:moveTo>
                  <a:lnTo>
                    <a:pt x="641603" y="0"/>
                  </a:lnTo>
                </a:path>
              </a:pathLst>
            </a:custGeom>
            <a:ln w="9144">
              <a:solidFill>
                <a:srgbClr val="D9D9D9"/>
              </a:solidFill>
            </a:ln>
          </p:spPr>
          <p:txBody>
            <a:bodyPr wrap="square" lIns="0" tIns="0" rIns="0" bIns="0" rtlCol="0"/>
            <a:lstStyle/>
            <a:p>
              <a:endParaRPr dirty="0"/>
            </a:p>
          </p:txBody>
        </p:sp>
        <p:sp>
          <p:nvSpPr>
            <p:cNvPr id="13" name="object 13"/>
            <p:cNvSpPr/>
            <p:nvPr/>
          </p:nvSpPr>
          <p:spPr>
            <a:xfrm>
              <a:off x="4538471" y="3349752"/>
              <a:ext cx="186055" cy="516890"/>
            </a:xfrm>
            <a:custGeom>
              <a:avLst/>
              <a:gdLst/>
              <a:ahLst/>
              <a:cxnLst/>
              <a:rect l="l" t="t" r="r" b="b"/>
              <a:pathLst>
                <a:path w="186054" h="516889">
                  <a:moveTo>
                    <a:pt x="185927" y="0"/>
                  </a:moveTo>
                  <a:lnTo>
                    <a:pt x="0" y="0"/>
                  </a:lnTo>
                  <a:lnTo>
                    <a:pt x="0" y="516636"/>
                  </a:lnTo>
                  <a:lnTo>
                    <a:pt x="185927" y="516636"/>
                  </a:lnTo>
                  <a:lnTo>
                    <a:pt x="185927" y="0"/>
                  </a:lnTo>
                  <a:close/>
                </a:path>
              </a:pathLst>
            </a:custGeom>
            <a:solidFill>
              <a:srgbClr val="001F5F"/>
            </a:solidFill>
          </p:spPr>
          <p:txBody>
            <a:bodyPr wrap="square" lIns="0" tIns="0" rIns="0" bIns="0" rtlCol="0"/>
            <a:lstStyle/>
            <a:p>
              <a:endParaRPr dirty="0"/>
            </a:p>
          </p:txBody>
        </p:sp>
        <p:sp>
          <p:nvSpPr>
            <p:cNvPr id="14" name="object 14"/>
            <p:cNvSpPr/>
            <p:nvPr/>
          </p:nvSpPr>
          <p:spPr>
            <a:xfrm>
              <a:off x="4959095" y="3404616"/>
              <a:ext cx="643255" cy="0"/>
            </a:xfrm>
            <a:custGeom>
              <a:avLst/>
              <a:gdLst/>
              <a:ahLst/>
              <a:cxnLst/>
              <a:rect l="l" t="t" r="r" b="b"/>
              <a:pathLst>
                <a:path w="643254">
                  <a:moveTo>
                    <a:pt x="0" y="0"/>
                  </a:moveTo>
                  <a:lnTo>
                    <a:pt x="643127" y="0"/>
                  </a:lnTo>
                </a:path>
              </a:pathLst>
            </a:custGeom>
            <a:ln w="9144">
              <a:solidFill>
                <a:srgbClr val="D9D9D9"/>
              </a:solidFill>
            </a:ln>
          </p:spPr>
          <p:txBody>
            <a:bodyPr wrap="square" lIns="0" tIns="0" rIns="0" bIns="0" rtlCol="0"/>
            <a:lstStyle/>
            <a:p>
              <a:endParaRPr dirty="0"/>
            </a:p>
          </p:txBody>
        </p:sp>
        <p:sp>
          <p:nvSpPr>
            <p:cNvPr id="15" name="object 15"/>
            <p:cNvSpPr/>
            <p:nvPr/>
          </p:nvSpPr>
          <p:spPr>
            <a:xfrm>
              <a:off x="5366003" y="3444240"/>
              <a:ext cx="186055" cy="422275"/>
            </a:xfrm>
            <a:custGeom>
              <a:avLst/>
              <a:gdLst/>
              <a:ahLst/>
              <a:cxnLst/>
              <a:rect l="l" t="t" r="r" b="b"/>
              <a:pathLst>
                <a:path w="186054" h="422275">
                  <a:moveTo>
                    <a:pt x="185928" y="0"/>
                  </a:moveTo>
                  <a:lnTo>
                    <a:pt x="0" y="0"/>
                  </a:lnTo>
                  <a:lnTo>
                    <a:pt x="0" y="422148"/>
                  </a:lnTo>
                  <a:lnTo>
                    <a:pt x="185928" y="422148"/>
                  </a:lnTo>
                  <a:lnTo>
                    <a:pt x="185928" y="0"/>
                  </a:lnTo>
                  <a:close/>
                </a:path>
              </a:pathLst>
            </a:custGeom>
            <a:solidFill>
              <a:srgbClr val="001F5F"/>
            </a:solidFill>
          </p:spPr>
          <p:txBody>
            <a:bodyPr wrap="square" lIns="0" tIns="0" rIns="0" bIns="0" rtlCol="0"/>
            <a:lstStyle/>
            <a:p>
              <a:endParaRPr dirty="0"/>
            </a:p>
          </p:txBody>
        </p:sp>
        <p:sp>
          <p:nvSpPr>
            <p:cNvPr id="16" name="object 16"/>
            <p:cNvSpPr/>
            <p:nvPr/>
          </p:nvSpPr>
          <p:spPr>
            <a:xfrm>
              <a:off x="5788151" y="3404616"/>
              <a:ext cx="641985" cy="0"/>
            </a:xfrm>
            <a:custGeom>
              <a:avLst/>
              <a:gdLst/>
              <a:ahLst/>
              <a:cxnLst/>
              <a:rect l="l" t="t" r="r" b="b"/>
              <a:pathLst>
                <a:path w="641985">
                  <a:moveTo>
                    <a:pt x="0" y="0"/>
                  </a:moveTo>
                  <a:lnTo>
                    <a:pt x="641603" y="0"/>
                  </a:lnTo>
                </a:path>
              </a:pathLst>
            </a:custGeom>
            <a:ln w="9144">
              <a:solidFill>
                <a:srgbClr val="D9D9D9"/>
              </a:solidFill>
            </a:ln>
          </p:spPr>
          <p:txBody>
            <a:bodyPr wrap="square" lIns="0" tIns="0" rIns="0" bIns="0" rtlCol="0"/>
            <a:lstStyle/>
            <a:p>
              <a:endParaRPr dirty="0"/>
            </a:p>
          </p:txBody>
        </p:sp>
        <p:sp>
          <p:nvSpPr>
            <p:cNvPr id="17" name="object 17"/>
            <p:cNvSpPr/>
            <p:nvPr/>
          </p:nvSpPr>
          <p:spPr>
            <a:xfrm>
              <a:off x="6195060" y="3445763"/>
              <a:ext cx="4326890" cy="421005"/>
            </a:xfrm>
            <a:custGeom>
              <a:avLst/>
              <a:gdLst/>
              <a:ahLst/>
              <a:cxnLst/>
              <a:rect l="l" t="t" r="r" b="b"/>
              <a:pathLst>
                <a:path w="4326890" h="421004">
                  <a:moveTo>
                    <a:pt x="185928" y="0"/>
                  </a:moveTo>
                  <a:lnTo>
                    <a:pt x="0" y="0"/>
                  </a:lnTo>
                  <a:lnTo>
                    <a:pt x="0" y="420624"/>
                  </a:lnTo>
                  <a:lnTo>
                    <a:pt x="185928" y="420624"/>
                  </a:lnTo>
                  <a:lnTo>
                    <a:pt x="185928" y="0"/>
                  </a:lnTo>
                  <a:close/>
                </a:path>
                <a:path w="4326890" h="421004">
                  <a:moveTo>
                    <a:pt x="1013460" y="32004"/>
                  </a:moveTo>
                  <a:lnTo>
                    <a:pt x="827532" y="32004"/>
                  </a:lnTo>
                  <a:lnTo>
                    <a:pt x="827532" y="420624"/>
                  </a:lnTo>
                  <a:lnTo>
                    <a:pt x="1013460" y="420624"/>
                  </a:lnTo>
                  <a:lnTo>
                    <a:pt x="1013460" y="32004"/>
                  </a:lnTo>
                  <a:close/>
                </a:path>
                <a:path w="4326890" h="421004">
                  <a:moveTo>
                    <a:pt x="1842516" y="60960"/>
                  </a:moveTo>
                  <a:lnTo>
                    <a:pt x="1656588" y="60960"/>
                  </a:lnTo>
                  <a:lnTo>
                    <a:pt x="1656588" y="420624"/>
                  </a:lnTo>
                  <a:lnTo>
                    <a:pt x="1842516" y="420624"/>
                  </a:lnTo>
                  <a:lnTo>
                    <a:pt x="1842516" y="60960"/>
                  </a:lnTo>
                  <a:close/>
                </a:path>
                <a:path w="4326890" h="421004">
                  <a:moveTo>
                    <a:pt x="2670048" y="74676"/>
                  </a:moveTo>
                  <a:lnTo>
                    <a:pt x="2484120" y="74676"/>
                  </a:lnTo>
                  <a:lnTo>
                    <a:pt x="2484120" y="420624"/>
                  </a:lnTo>
                  <a:lnTo>
                    <a:pt x="2670048" y="420624"/>
                  </a:lnTo>
                  <a:lnTo>
                    <a:pt x="2670048" y="74676"/>
                  </a:lnTo>
                  <a:close/>
                </a:path>
                <a:path w="4326890" h="421004">
                  <a:moveTo>
                    <a:pt x="3499104" y="102108"/>
                  </a:moveTo>
                  <a:lnTo>
                    <a:pt x="3313176" y="102108"/>
                  </a:lnTo>
                  <a:lnTo>
                    <a:pt x="3313176" y="420624"/>
                  </a:lnTo>
                  <a:lnTo>
                    <a:pt x="3499104" y="420624"/>
                  </a:lnTo>
                  <a:lnTo>
                    <a:pt x="3499104" y="102108"/>
                  </a:lnTo>
                  <a:close/>
                </a:path>
                <a:path w="4326890" h="421004">
                  <a:moveTo>
                    <a:pt x="4326636" y="132588"/>
                  </a:moveTo>
                  <a:lnTo>
                    <a:pt x="4140708" y="132588"/>
                  </a:lnTo>
                  <a:lnTo>
                    <a:pt x="4140708" y="420624"/>
                  </a:lnTo>
                  <a:lnTo>
                    <a:pt x="4326636" y="420624"/>
                  </a:lnTo>
                  <a:lnTo>
                    <a:pt x="4326636" y="132588"/>
                  </a:lnTo>
                  <a:close/>
                </a:path>
              </a:pathLst>
            </a:custGeom>
            <a:solidFill>
              <a:srgbClr val="001F5F"/>
            </a:solidFill>
          </p:spPr>
          <p:txBody>
            <a:bodyPr wrap="square" lIns="0" tIns="0" rIns="0" bIns="0" rtlCol="0"/>
            <a:lstStyle/>
            <a:p>
              <a:endParaRPr dirty="0"/>
            </a:p>
          </p:txBody>
        </p:sp>
        <p:sp>
          <p:nvSpPr>
            <p:cNvPr id="18" name="object 18"/>
            <p:cNvSpPr/>
            <p:nvPr/>
          </p:nvSpPr>
          <p:spPr>
            <a:xfrm>
              <a:off x="1850135" y="2942844"/>
              <a:ext cx="1266825" cy="462280"/>
            </a:xfrm>
            <a:custGeom>
              <a:avLst/>
              <a:gdLst/>
              <a:ahLst/>
              <a:cxnLst/>
              <a:rect l="l" t="t" r="r" b="b"/>
              <a:pathLst>
                <a:path w="1266825" h="462279">
                  <a:moveTo>
                    <a:pt x="0" y="461771"/>
                  </a:moveTo>
                  <a:lnTo>
                    <a:pt x="438912" y="461771"/>
                  </a:lnTo>
                </a:path>
                <a:path w="1266825" h="462279">
                  <a:moveTo>
                    <a:pt x="0" y="0"/>
                  </a:moveTo>
                  <a:lnTo>
                    <a:pt x="438912" y="0"/>
                  </a:lnTo>
                </a:path>
                <a:path w="1266825" h="462279">
                  <a:moveTo>
                    <a:pt x="624839" y="0"/>
                  </a:moveTo>
                  <a:lnTo>
                    <a:pt x="1266444" y="0"/>
                  </a:lnTo>
                </a:path>
              </a:pathLst>
            </a:custGeom>
            <a:ln w="9144">
              <a:solidFill>
                <a:srgbClr val="D9D9D9"/>
              </a:solidFill>
            </a:ln>
          </p:spPr>
          <p:txBody>
            <a:bodyPr wrap="square" lIns="0" tIns="0" rIns="0" bIns="0" rtlCol="0"/>
            <a:lstStyle/>
            <a:p>
              <a:endParaRPr dirty="0"/>
            </a:p>
          </p:txBody>
        </p:sp>
        <p:sp>
          <p:nvSpPr>
            <p:cNvPr id="19" name="object 19"/>
            <p:cNvSpPr/>
            <p:nvPr/>
          </p:nvSpPr>
          <p:spPr>
            <a:xfrm>
              <a:off x="2289047" y="2680716"/>
              <a:ext cx="186055" cy="1186180"/>
            </a:xfrm>
            <a:custGeom>
              <a:avLst/>
              <a:gdLst/>
              <a:ahLst/>
              <a:cxnLst/>
              <a:rect l="l" t="t" r="r" b="b"/>
              <a:pathLst>
                <a:path w="186055" h="1186179">
                  <a:moveTo>
                    <a:pt x="185927" y="0"/>
                  </a:moveTo>
                  <a:lnTo>
                    <a:pt x="0" y="0"/>
                  </a:lnTo>
                  <a:lnTo>
                    <a:pt x="0" y="1185672"/>
                  </a:lnTo>
                  <a:lnTo>
                    <a:pt x="185927" y="1185672"/>
                  </a:lnTo>
                  <a:lnTo>
                    <a:pt x="185927" y="0"/>
                  </a:lnTo>
                  <a:close/>
                </a:path>
              </a:pathLst>
            </a:custGeom>
            <a:solidFill>
              <a:srgbClr val="F4B083"/>
            </a:solidFill>
          </p:spPr>
          <p:txBody>
            <a:bodyPr wrap="square" lIns="0" tIns="0" rIns="0" bIns="0" rtlCol="0"/>
            <a:lstStyle/>
            <a:p>
              <a:endParaRPr dirty="0"/>
            </a:p>
          </p:txBody>
        </p:sp>
        <p:sp>
          <p:nvSpPr>
            <p:cNvPr id="20" name="object 20"/>
            <p:cNvSpPr/>
            <p:nvPr/>
          </p:nvSpPr>
          <p:spPr>
            <a:xfrm>
              <a:off x="1850135" y="2482596"/>
              <a:ext cx="2095500" cy="460375"/>
            </a:xfrm>
            <a:custGeom>
              <a:avLst/>
              <a:gdLst/>
              <a:ahLst/>
              <a:cxnLst/>
              <a:rect l="l" t="t" r="r" b="b"/>
              <a:pathLst>
                <a:path w="2095500" h="460375">
                  <a:moveTo>
                    <a:pt x="1452372" y="460248"/>
                  </a:moveTo>
                  <a:lnTo>
                    <a:pt x="2095500" y="460248"/>
                  </a:lnTo>
                </a:path>
                <a:path w="2095500" h="460375">
                  <a:moveTo>
                    <a:pt x="0" y="0"/>
                  </a:moveTo>
                  <a:lnTo>
                    <a:pt x="2095500" y="0"/>
                  </a:lnTo>
                </a:path>
              </a:pathLst>
            </a:custGeom>
            <a:ln w="9144">
              <a:solidFill>
                <a:srgbClr val="D9D9D9"/>
              </a:solidFill>
            </a:ln>
          </p:spPr>
          <p:txBody>
            <a:bodyPr wrap="square" lIns="0" tIns="0" rIns="0" bIns="0" rtlCol="0"/>
            <a:lstStyle/>
            <a:p>
              <a:endParaRPr dirty="0"/>
            </a:p>
          </p:txBody>
        </p:sp>
        <p:sp>
          <p:nvSpPr>
            <p:cNvPr id="21" name="object 21"/>
            <p:cNvSpPr/>
            <p:nvPr/>
          </p:nvSpPr>
          <p:spPr>
            <a:xfrm>
              <a:off x="3116579" y="2499360"/>
              <a:ext cx="186055" cy="1367155"/>
            </a:xfrm>
            <a:custGeom>
              <a:avLst/>
              <a:gdLst/>
              <a:ahLst/>
              <a:cxnLst/>
              <a:rect l="l" t="t" r="r" b="b"/>
              <a:pathLst>
                <a:path w="186054" h="1367154">
                  <a:moveTo>
                    <a:pt x="185928" y="0"/>
                  </a:moveTo>
                  <a:lnTo>
                    <a:pt x="0" y="0"/>
                  </a:lnTo>
                  <a:lnTo>
                    <a:pt x="0" y="1367027"/>
                  </a:lnTo>
                  <a:lnTo>
                    <a:pt x="185928" y="1367027"/>
                  </a:lnTo>
                  <a:lnTo>
                    <a:pt x="185928" y="0"/>
                  </a:lnTo>
                  <a:close/>
                </a:path>
              </a:pathLst>
            </a:custGeom>
            <a:solidFill>
              <a:srgbClr val="F4B083"/>
            </a:solidFill>
          </p:spPr>
          <p:txBody>
            <a:bodyPr wrap="square" lIns="0" tIns="0" rIns="0" bIns="0" rtlCol="0"/>
            <a:lstStyle/>
            <a:p>
              <a:endParaRPr dirty="0"/>
            </a:p>
          </p:txBody>
        </p:sp>
        <p:sp>
          <p:nvSpPr>
            <p:cNvPr id="22" name="object 22"/>
            <p:cNvSpPr/>
            <p:nvPr/>
          </p:nvSpPr>
          <p:spPr>
            <a:xfrm>
              <a:off x="4131563" y="2482596"/>
              <a:ext cx="641985" cy="460375"/>
            </a:xfrm>
            <a:custGeom>
              <a:avLst/>
              <a:gdLst/>
              <a:ahLst/>
              <a:cxnLst/>
              <a:rect l="l" t="t" r="r" b="b"/>
              <a:pathLst>
                <a:path w="641985" h="460375">
                  <a:moveTo>
                    <a:pt x="0" y="460248"/>
                  </a:moveTo>
                  <a:lnTo>
                    <a:pt x="641603" y="460248"/>
                  </a:lnTo>
                </a:path>
                <a:path w="641985" h="460375">
                  <a:moveTo>
                    <a:pt x="0" y="0"/>
                  </a:moveTo>
                  <a:lnTo>
                    <a:pt x="641603" y="0"/>
                  </a:lnTo>
                </a:path>
              </a:pathLst>
            </a:custGeom>
            <a:ln w="9144">
              <a:solidFill>
                <a:srgbClr val="D9D9D9"/>
              </a:solidFill>
            </a:ln>
          </p:spPr>
          <p:txBody>
            <a:bodyPr wrap="square" lIns="0" tIns="0" rIns="0" bIns="0" rtlCol="0"/>
            <a:lstStyle/>
            <a:p>
              <a:endParaRPr dirty="0"/>
            </a:p>
          </p:txBody>
        </p:sp>
        <p:sp>
          <p:nvSpPr>
            <p:cNvPr id="23" name="object 23"/>
            <p:cNvSpPr/>
            <p:nvPr/>
          </p:nvSpPr>
          <p:spPr>
            <a:xfrm>
              <a:off x="3945635" y="2456688"/>
              <a:ext cx="186055" cy="1409700"/>
            </a:xfrm>
            <a:custGeom>
              <a:avLst/>
              <a:gdLst/>
              <a:ahLst/>
              <a:cxnLst/>
              <a:rect l="l" t="t" r="r" b="b"/>
              <a:pathLst>
                <a:path w="186054" h="1409700">
                  <a:moveTo>
                    <a:pt x="185927" y="0"/>
                  </a:moveTo>
                  <a:lnTo>
                    <a:pt x="0" y="0"/>
                  </a:lnTo>
                  <a:lnTo>
                    <a:pt x="0" y="1409700"/>
                  </a:lnTo>
                  <a:lnTo>
                    <a:pt x="185927" y="1409700"/>
                  </a:lnTo>
                  <a:lnTo>
                    <a:pt x="185927" y="0"/>
                  </a:lnTo>
                  <a:close/>
                </a:path>
              </a:pathLst>
            </a:custGeom>
            <a:solidFill>
              <a:srgbClr val="F4B083"/>
            </a:solidFill>
          </p:spPr>
          <p:txBody>
            <a:bodyPr wrap="square" lIns="0" tIns="0" rIns="0" bIns="0" rtlCol="0"/>
            <a:lstStyle/>
            <a:p>
              <a:endParaRPr dirty="0"/>
            </a:p>
          </p:txBody>
        </p:sp>
        <p:sp>
          <p:nvSpPr>
            <p:cNvPr id="24" name="object 24"/>
            <p:cNvSpPr/>
            <p:nvPr/>
          </p:nvSpPr>
          <p:spPr>
            <a:xfrm>
              <a:off x="4959095" y="2482596"/>
              <a:ext cx="3956685" cy="460375"/>
            </a:xfrm>
            <a:custGeom>
              <a:avLst/>
              <a:gdLst/>
              <a:ahLst/>
              <a:cxnLst/>
              <a:rect l="l" t="t" r="r" b="b"/>
              <a:pathLst>
                <a:path w="3956684" h="460375">
                  <a:moveTo>
                    <a:pt x="0" y="460248"/>
                  </a:moveTo>
                  <a:lnTo>
                    <a:pt x="643127" y="460248"/>
                  </a:lnTo>
                </a:path>
                <a:path w="3956684" h="460375">
                  <a:moveTo>
                    <a:pt x="0" y="0"/>
                  </a:moveTo>
                  <a:lnTo>
                    <a:pt x="3956304" y="0"/>
                  </a:lnTo>
                </a:path>
              </a:pathLst>
            </a:custGeom>
            <a:ln w="9144">
              <a:solidFill>
                <a:srgbClr val="D9D9D9"/>
              </a:solidFill>
            </a:ln>
          </p:spPr>
          <p:txBody>
            <a:bodyPr wrap="square" lIns="0" tIns="0" rIns="0" bIns="0" rtlCol="0"/>
            <a:lstStyle/>
            <a:p>
              <a:endParaRPr dirty="0"/>
            </a:p>
          </p:txBody>
        </p:sp>
        <p:sp>
          <p:nvSpPr>
            <p:cNvPr id="25" name="object 25"/>
            <p:cNvSpPr/>
            <p:nvPr/>
          </p:nvSpPr>
          <p:spPr>
            <a:xfrm>
              <a:off x="4773167" y="2412492"/>
              <a:ext cx="186055" cy="1454150"/>
            </a:xfrm>
            <a:custGeom>
              <a:avLst/>
              <a:gdLst/>
              <a:ahLst/>
              <a:cxnLst/>
              <a:rect l="l" t="t" r="r" b="b"/>
              <a:pathLst>
                <a:path w="186054" h="1454150">
                  <a:moveTo>
                    <a:pt x="185928" y="0"/>
                  </a:moveTo>
                  <a:lnTo>
                    <a:pt x="0" y="0"/>
                  </a:lnTo>
                  <a:lnTo>
                    <a:pt x="0" y="1453896"/>
                  </a:lnTo>
                  <a:lnTo>
                    <a:pt x="185928" y="1453896"/>
                  </a:lnTo>
                  <a:lnTo>
                    <a:pt x="185928" y="0"/>
                  </a:lnTo>
                  <a:close/>
                </a:path>
              </a:pathLst>
            </a:custGeom>
            <a:solidFill>
              <a:srgbClr val="F4B083"/>
            </a:solidFill>
          </p:spPr>
          <p:txBody>
            <a:bodyPr wrap="square" lIns="0" tIns="0" rIns="0" bIns="0" rtlCol="0"/>
            <a:lstStyle/>
            <a:p>
              <a:endParaRPr dirty="0"/>
            </a:p>
          </p:txBody>
        </p:sp>
        <p:sp>
          <p:nvSpPr>
            <p:cNvPr id="26" name="object 26"/>
            <p:cNvSpPr/>
            <p:nvPr/>
          </p:nvSpPr>
          <p:spPr>
            <a:xfrm>
              <a:off x="5788151" y="2942844"/>
              <a:ext cx="641985" cy="0"/>
            </a:xfrm>
            <a:custGeom>
              <a:avLst/>
              <a:gdLst/>
              <a:ahLst/>
              <a:cxnLst/>
              <a:rect l="l" t="t" r="r" b="b"/>
              <a:pathLst>
                <a:path w="641985">
                  <a:moveTo>
                    <a:pt x="0" y="0"/>
                  </a:moveTo>
                  <a:lnTo>
                    <a:pt x="641603" y="0"/>
                  </a:lnTo>
                </a:path>
              </a:pathLst>
            </a:custGeom>
            <a:ln w="9144">
              <a:solidFill>
                <a:srgbClr val="D9D9D9"/>
              </a:solidFill>
            </a:ln>
          </p:spPr>
          <p:txBody>
            <a:bodyPr wrap="square" lIns="0" tIns="0" rIns="0" bIns="0" rtlCol="0"/>
            <a:lstStyle/>
            <a:p>
              <a:endParaRPr dirty="0"/>
            </a:p>
          </p:txBody>
        </p:sp>
        <p:sp>
          <p:nvSpPr>
            <p:cNvPr id="27" name="object 27"/>
            <p:cNvSpPr/>
            <p:nvPr/>
          </p:nvSpPr>
          <p:spPr>
            <a:xfrm>
              <a:off x="5602223" y="2499360"/>
              <a:ext cx="186055" cy="1367155"/>
            </a:xfrm>
            <a:custGeom>
              <a:avLst/>
              <a:gdLst/>
              <a:ahLst/>
              <a:cxnLst/>
              <a:rect l="l" t="t" r="r" b="b"/>
              <a:pathLst>
                <a:path w="186054" h="1367154">
                  <a:moveTo>
                    <a:pt x="185927" y="0"/>
                  </a:moveTo>
                  <a:lnTo>
                    <a:pt x="0" y="0"/>
                  </a:lnTo>
                  <a:lnTo>
                    <a:pt x="0" y="1367027"/>
                  </a:lnTo>
                  <a:lnTo>
                    <a:pt x="185927" y="1367027"/>
                  </a:lnTo>
                  <a:lnTo>
                    <a:pt x="185927" y="0"/>
                  </a:lnTo>
                  <a:close/>
                </a:path>
              </a:pathLst>
            </a:custGeom>
            <a:solidFill>
              <a:srgbClr val="F4B083"/>
            </a:solidFill>
          </p:spPr>
          <p:txBody>
            <a:bodyPr wrap="square" lIns="0" tIns="0" rIns="0" bIns="0" rtlCol="0"/>
            <a:lstStyle/>
            <a:p>
              <a:endParaRPr dirty="0"/>
            </a:p>
          </p:txBody>
        </p:sp>
        <p:sp>
          <p:nvSpPr>
            <p:cNvPr id="28" name="object 28"/>
            <p:cNvSpPr/>
            <p:nvPr/>
          </p:nvSpPr>
          <p:spPr>
            <a:xfrm>
              <a:off x="6615683" y="2942844"/>
              <a:ext cx="643255" cy="462280"/>
            </a:xfrm>
            <a:custGeom>
              <a:avLst/>
              <a:gdLst/>
              <a:ahLst/>
              <a:cxnLst/>
              <a:rect l="l" t="t" r="r" b="b"/>
              <a:pathLst>
                <a:path w="643254" h="462279">
                  <a:moveTo>
                    <a:pt x="0" y="461771"/>
                  </a:moveTo>
                  <a:lnTo>
                    <a:pt x="643127" y="461771"/>
                  </a:lnTo>
                </a:path>
                <a:path w="643254" h="462279">
                  <a:moveTo>
                    <a:pt x="0" y="0"/>
                  </a:moveTo>
                  <a:lnTo>
                    <a:pt x="643127" y="0"/>
                  </a:lnTo>
                </a:path>
              </a:pathLst>
            </a:custGeom>
            <a:ln w="9144">
              <a:solidFill>
                <a:srgbClr val="D9D9D9"/>
              </a:solidFill>
            </a:ln>
          </p:spPr>
          <p:txBody>
            <a:bodyPr wrap="square" lIns="0" tIns="0" rIns="0" bIns="0" rtlCol="0"/>
            <a:lstStyle/>
            <a:p>
              <a:endParaRPr dirty="0"/>
            </a:p>
          </p:txBody>
        </p:sp>
        <p:sp>
          <p:nvSpPr>
            <p:cNvPr id="29" name="object 29"/>
            <p:cNvSpPr/>
            <p:nvPr/>
          </p:nvSpPr>
          <p:spPr>
            <a:xfrm>
              <a:off x="6429755" y="2523744"/>
              <a:ext cx="186055" cy="1343025"/>
            </a:xfrm>
            <a:custGeom>
              <a:avLst/>
              <a:gdLst/>
              <a:ahLst/>
              <a:cxnLst/>
              <a:rect l="l" t="t" r="r" b="b"/>
              <a:pathLst>
                <a:path w="186054" h="1343025">
                  <a:moveTo>
                    <a:pt x="185927" y="0"/>
                  </a:moveTo>
                  <a:lnTo>
                    <a:pt x="0" y="0"/>
                  </a:lnTo>
                  <a:lnTo>
                    <a:pt x="0" y="1342643"/>
                  </a:lnTo>
                  <a:lnTo>
                    <a:pt x="185927" y="1342643"/>
                  </a:lnTo>
                  <a:lnTo>
                    <a:pt x="185927" y="0"/>
                  </a:lnTo>
                  <a:close/>
                </a:path>
              </a:pathLst>
            </a:custGeom>
            <a:solidFill>
              <a:srgbClr val="F4B083"/>
            </a:solidFill>
          </p:spPr>
          <p:txBody>
            <a:bodyPr wrap="square" lIns="0" tIns="0" rIns="0" bIns="0" rtlCol="0"/>
            <a:lstStyle/>
            <a:p>
              <a:endParaRPr dirty="0"/>
            </a:p>
          </p:txBody>
        </p:sp>
        <p:sp>
          <p:nvSpPr>
            <p:cNvPr id="30" name="object 30"/>
            <p:cNvSpPr/>
            <p:nvPr/>
          </p:nvSpPr>
          <p:spPr>
            <a:xfrm>
              <a:off x="7444739" y="2942844"/>
              <a:ext cx="643255" cy="462280"/>
            </a:xfrm>
            <a:custGeom>
              <a:avLst/>
              <a:gdLst/>
              <a:ahLst/>
              <a:cxnLst/>
              <a:rect l="l" t="t" r="r" b="b"/>
              <a:pathLst>
                <a:path w="643254" h="462279">
                  <a:moveTo>
                    <a:pt x="0" y="461771"/>
                  </a:moveTo>
                  <a:lnTo>
                    <a:pt x="643127" y="461771"/>
                  </a:lnTo>
                </a:path>
                <a:path w="643254" h="462279">
                  <a:moveTo>
                    <a:pt x="0" y="0"/>
                  </a:moveTo>
                  <a:lnTo>
                    <a:pt x="643127" y="0"/>
                  </a:lnTo>
                </a:path>
              </a:pathLst>
            </a:custGeom>
            <a:ln w="9144">
              <a:solidFill>
                <a:srgbClr val="D9D9D9"/>
              </a:solidFill>
            </a:ln>
          </p:spPr>
          <p:txBody>
            <a:bodyPr wrap="square" lIns="0" tIns="0" rIns="0" bIns="0" rtlCol="0"/>
            <a:lstStyle/>
            <a:p>
              <a:endParaRPr dirty="0"/>
            </a:p>
          </p:txBody>
        </p:sp>
        <p:sp>
          <p:nvSpPr>
            <p:cNvPr id="31" name="object 31"/>
            <p:cNvSpPr/>
            <p:nvPr/>
          </p:nvSpPr>
          <p:spPr>
            <a:xfrm>
              <a:off x="7258811" y="2583180"/>
              <a:ext cx="186055" cy="1283335"/>
            </a:xfrm>
            <a:custGeom>
              <a:avLst/>
              <a:gdLst/>
              <a:ahLst/>
              <a:cxnLst/>
              <a:rect l="l" t="t" r="r" b="b"/>
              <a:pathLst>
                <a:path w="186054" h="1283335">
                  <a:moveTo>
                    <a:pt x="185928" y="0"/>
                  </a:moveTo>
                  <a:lnTo>
                    <a:pt x="0" y="0"/>
                  </a:lnTo>
                  <a:lnTo>
                    <a:pt x="0" y="1283208"/>
                  </a:lnTo>
                  <a:lnTo>
                    <a:pt x="185928" y="1283208"/>
                  </a:lnTo>
                  <a:lnTo>
                    <a:pt x="185928" y="0"/>
                  </a:lnTo>
                  <a:close/>
                </a:path>
              </a:pathLst>
            </a:custGeom>
            <a:solidFill>
              <a:srgbClr val="F4B083"/>
            </a:solidFill>
          </p:spPr>
          <p:txBody>
            <a:bodyPr wrap="square" lIns="0" tIns="0" rIns="0" bIns="0" rtlCol="0"/>
            <a:lstStyle/>
            <a:p>
              <a:endParaRPr dirty="0"/>
            </a:p>
          </p:txBody>
        </p:sp>
        <p:sp>
          <p:nvSpPr>
            <p:cNvPr id="32" name="object 32"/>
            <p:cNvSpPr/>
            <p:nvPr/>
          </p:nvSpPr>
          <p:spPr>
            <a:xfrm>
              <a:off x="8272271" y="2942844"/>
              <a:ext cx="643255" cy="462280"/>
            </a:xfrm>
            <a:custGeom>
              <a:avLst/>
              <a:gdLst/>
              <a:ahLst/>
              <a:cxnLst/>
              <a:rect l="l" t="t" r="r" b="b"/>
              <a:pathLst>
                <a:path w="643254" h="462279">
                  <a:moveTo>
                    <a:pt x="0" y="461771"/>
                  </a:moveTo>
                  <a:lnTo>
                    <a:pt x="643127" y="461771"/>
                  </a:lnTo>
                </a:path>
                <a:path w="643254" h="462279">
                  <a:moveTo>
                    <a:pt x="0" y="0"/>
                  </a:moveTo>
                  <a:lnTo>
                    <a:pt x="643127" y="0"/>
                  </a:lnTo>
                </a:path>
              </a:pathLst>
            </a:custGeom>
            <a:ln w="9144">
              <a:solidFill>
                <a:srgbClr val="D9D9D9"/>
              </a:solidFill>
            </a:ln>
          </p:spPr>
          <p:txBody>
            <a:bodyPr wrap="square" lIns="0" tIns="0" rIns="0" bIns="0" rtlCol="0"/>
            <a:lstStyle/>
            <a:p>
              <a:endParaRPr dirty="0"/>
            </a:p>
          </p:txBody>
        </p:sp>
        <p:sp>
          <p:nvSpPr>
            <p:cNvPr id="33" name="object 33"/>
            <p:cNvSpPr/>
            <p:nvPr/>
          </p:nvSpPr>
          <p:spPr>
            <a:xfrm>
              <a:off x="8087867" y="2548128"/>
              <a:ext cx="184785" cy="1318260"/>
            </a:xfrm>
            <a:custGeom>
              <a:avLst/>
              <a:gdLst/>
              <a:ahLst/>
              <a:cxnLst/>
              <a:rect l="l" t="t" r="r" b="b"/>
              <a:pathLst>
                <a:path w="184784" h="1318260">
                  <a:moveTo>
                    <a:pt x="184403" y="0"/>
                  </a:moveTo>
                  <a:lnTo>
                    <a:pt x="0" y="0"/>
                  </a:lnTo>
                  <a:lnTo>
                    <a:pt x="0" y="1318260"/>
                  </a:lnTo>
                  <a:lnTo>
                    <a:pt x="184403" y="1318260"/>
                  </a:lnTo>
                  <a:lnTo>
                    <a:pt x="184403" y="0"/>
                  </a:lnTo>
                  <a:close/>
                </a:path>
              </a:pathLst>
            </a:custGeom>
            <a:solidFill>
              <a:srgbClr val="F4B083"/>
            </a:solidFill>
          </p:spPr>
          <p:txBody>
            <a:bodyPr wrap="square" lIns="0" tIns="0" rIns="0" bIns="0" rtlCol="0"/>
            <a:lstStyle/>
            <a:p>
              <a:endParaRPr dirty="0"/>
            </a:p>
          </p:txBody>
        </p:sp>
        <p:sp>
          <p:nvSpPr>
            <p:cNvPr id="34" name="object 34"/>
            <p:cNvSpPr/>
            <p:nvPr/>
          </p:nvSpPr>
          <p:spPr>
            <a:xfrm>
              <a:off x="9101328" y="2482596"/>
              <a:ext cx="643255" cy="922019"/>
            </a:xfrm>
            <a:custGeom>
              <a:avLst/>
              <a:gdLst/>
              <a:ahLst/>
              <a:cxnLst/>
              <a:rect l="l" t="t" r="r" b="b"/>
              <a:pathLst>
                <a:path w="643254" h="922020">
                  <a:moveTo>
                    <a:pt x="0" y="922019"/>
                  </a:moveTo>
                  <a:lnTo>
                    <a:pt x="643127" y="922019"/>
                  </a:lnTo>
                </a:path>
                <a:path w="643254" h="922020">
                  <a:moveTo>
                    <a:pt x="0" y="460248"/>
                  </a:moveTo>
                  <a:lnTo>
                    <a:pt x="643127" y="460248"/>
                  </a:lnTo>
                </a:path>
                <a:path w="643254" h="922020">
                  <a:moveTo>
                    <a:pt x="0" y="0"/>
                  </a:moveTo>
                  <a:lnTo>
                    <a:pt x="643127" y="0"/>
                  </a:lnTo>
                </a:path>
              </a:pathLst>
            </a:custGeom>
            <a:ln w="9144">
              <a:solidFill>
                <a:srgbClr val="D9D9D9"/>
              </a:solidFill>
            </a:ln>
          </p:spPr>
          <p:txBody>
            <a:bodyPr wrap="square" lIns="0" tIns="0" rIns="0" bIns="0" rtlCol="0"/>
            <a:lstStyle/>
            <a:p>
              <a:endParaRPr dirty="0"/>
            </a:p>
          </p:txBody>
        </p:sp>
        <p:sp>
          <p:nvSpPr>
            <p:cNvPr id="35" name="object 35"/>
            <p:cNvSpPr/>
            <p:nvPr/>
          </p:nvSpPr>
          <p:spPr>
            <a:xfrm>
              <a:off x="8915400" y="2403348"/>
              <a:ext cx="186055" cy="1463040"/>
            </a:xfrm>
            <a:custGeom>
              <a:avLst/>
              <a:gdLst/>
              <a:ahLst/>
              <a:cxnLst/>
              <a:rect l="l" t="t" r="r" b="b"/>
              <a:pathLst>
                <a:path w="186054" h="1463039">
                  <a:moveTo>
                    <a:pt x="185927" y="0"/>
                  </a:moveTo>
                  <a:lnTo>
                    <a:pt x="0" y="0"/>
                  </a:lnTo>
                  <a:lnTo>
                    <a:pt x="0" y="1463039"/>
                  </a:lnTo>
                  <a:lnTo>
                    <a:pt x="185927" y="1463039"/>
                  </a:lnTo>
                  <a:lnTo>
                    <a:pt x="185927" y="0"/>
                  </a:lnTo>
                  <a:close/>
                </a:path>
              </a:pathLst>
            </a:custGeom>
            <a:solidFill>
              <a:srgbClr val="F4B083"/>
            </a:solidFill>
          </p:spPr>
          <p:txBody>
            <a:bodyPr wrap="square" lIns="0" tIns="0" rIns="0" bIns="0" rtlCol="0"/>
            <a:lstStyle/>
            <a:p>
              <a:endParaRPr dirty="0"/>
            </a:p>
          </p:txBody>
        </p:sp>
        <p:sp>
          <p:nvSpPr>
            <p:cNvPr id="36" name="object 36"/>
            <p:cNvSpPr/>
            <p:nvPr/>
          </p:nvSpPr>
          <p:spPr>
            <a:xfrm>
              <a:off x="9928859" y="2942844"/>
              <a:ext cx="643255" cy="462280"/>
            </a:xfrm>
            <a:custGeom>
              <a:avLst/>
              <a:gdLst/>
              <a:ahLst/>
              <a:cxnLst/>
              <a:rect l="l" t="t" r="r" b="b"/>
              <a:pathLst>
                <a:path w="643254" h="462279">
                  <a:moveTo>
                    <a:pt x="0" y="461771"/>
                  </a:moveTo>
                  <a:lnTo>
                    <a:pt x="643128" y="461771"/>
                  </a:lnTo>
                </a:path>
                <a:path w="643254" h="462279">
                  <a:moveTo>
                    <a:pt x="0" y="0"/>
                  </a:moveTo>
                  <a:lnTo>
                    <a:pt x="643128" y="0"/>
                  </a:lnTo>
                </a:path>
              </a:pathLst>
            </a:custGeom>
            <a:ln w="9144">
              <a:solidFill>
                <a:srgbClr val="D9D9D9"/>
              </a:solidFill>
            </a:ln>
          </p:spPr>
          <p:txBody>
            <a:bodyPr wrap="square" lIns="0" tIns="0" rIns="0" bIns="0" rtlCol="0"/>
            <a:lstStyle/>
            <a:p>
              <a:endParaRPr dirty="0"/>
            </a:p>
          </p:txBody>
        </p:sp>
        <p:sp>
          <p:nvSpPr>
            <p:cNvPr id="37" name="object 37"/>
            <p:cNvSpPr/>
            <p:nvPr/>
          </p:nvSpPr>
          <p:spPr>
            <a:xfrm>
              <a:off x="9928859" y="2479548"/>
              <a:ext cx="1031875" cy="5080"/>
            </a:xfrm>
            <a:custGeom>
              <a:avLst/>
              <a:gdLst/>
              <a:ahLst/>
              <a:cxnLst/>
              <a:rect l="l" t="t" r="r" b="b"/>
              <a:pathLst>
                <a:path w="1031875" h="5080">
                  <a:moveTo>
                    <a:pt x="0" y="4572"/>
                  </a:moveTo>
                  <a:lnTo>
                    <a:pt x="1031748" y="4572"/>
                  </a:lnTo>
                </a:path>
                <a:path w="1031875" h="5080">
                  <a:moveTo>
                    <a:pt x="0" y="0"/>
                  </a:moveTo>
                  <a:lnTo>
                    <a:pt x="1031748" y="0"/>
                  </a:lnTo>
                </a:path>
              </a:pathLst>
            </a:custGeom>
            <a:ln w="6096">
              <a:solidFill>
                <a:srgbClr val="D9D9D9"/>
              </a:solidFill>
            </a:ln>
          </p:spPr>
          <p:txBody>
            <a:bodyPr wrap="square" lIns="0" tIns="0" rIns="0" bIns="0" rtlCol="0"/>
            <a:lstStyle/>
            <a:p>
              <a:endParaRPr dirty="0"/>
            </a:p>
          </p:txBody>
        </p:sp>
        <p:sp>
          <p:nvSpPr>
            <p:cNvPr id="38" name="object 38"/>
            <p:cNvSpPr/>
            <p:nvPr/>
          </p:nvSpPr>
          <p:spPr>
            <a:xfrm>
              <a:off x="9744455" y="2427732"/>
              <a:ext cx="184785" cy="1438910"/>
            </a:xfrm>
            <a:custGeom>
              <a:avLst/>
              <a:gdLst/>
              <a:ahLst/>
              <a:cxnLst/>
              <a:rect l="l" t="t" r="r" b="b"/>
              <a:pathLst>
                <a:path w="184784" h="1438910">
                  <a:moveTo>
                    <a:pt x="184403" y="0"/>
                  </a:moveTo>
                  <a:lnTo>
                    <a:pt x="0" y="0"/>
                  </a:lnTo>
                  <a:lnTo>
                    <a:pt x="0" y="1438655"/>
                  </a:lnTo>
                  <a:lnTo>
                    <a:pt x="184403" y="1438655"/>
                  </a:lnTo>
                  <a:lnTo>
                    <a:pt x="184403" y="0"/>
                  </a:lnTo>
                  <a:close/>
                </a:path>
              </a:pathLst>
            </a:custGeom>
            <a:solidFill>
              <a:srgbClr val="F4B083"/>
            </a:solidFill>
          </p:spPr>
          <p:txBody>
            <a:bodyPr wrap="square" lIns="0" tIns="0" rIns="0" bIns="0" rtlCol="0"/>
            <a:lstStyle/>
            <a:p>
              <a:endParaRPr dirty="0"/>
            </a:p>
          </p:txBody>
        </p:sp>
        <p:sp>
          <p:nvSpPr>
            <p:cNvPr id="39" name="object 39"/>
            <p:cNvSpPr/>
            <p:nvPr/>
          </p:nvSpPr>
          <p:spPr>
            <a:xfrm>
              <a:off x="10757916" y="2942844"/>
              <a:ext cx="203200" cy="462280"/>
            </a:xfrm>
            <a:custGeom>
              <a:avLst/>
              <a:gdLst/>
              <a:ahLst/>
              <a:cxnLst/>
              <a:rect l="l" t="t" r="r" b="b"/>
              <a:pathLst>
                <a:path w="203200" h="462279">
                  <a:moveTo>
                    <a:pt x="0" y="461771"/>
                  </a:moveTo>
                  <a:lnTo>
                    <a:pt x="202691" y="461771"/>
                  </a:lnTo>
                </a:path>
                <a:path w="203200" h="462279">
                  <a:moveTo>
                    <a:pt x="0" y="0"/>
                  </a:moveTo>
                  <a:lnTo>
                    <a:pt x="202691" y="0"/>
                  </a:lnTo>
                </a:path>
              </a:pathLst>
            </a:custGeom>
            <a:ln w="9144">
              <a:solidFill>
                <a:srgbClr val="D9D9D9"/>
              </a:solidFill>
            </a:ln>
          </p:spPr>
          <p:txBody>
            <a:bodyPr wrap="square" lIns="0" tIns="0" rIns="0" bIns="0" rtlCol="0"/>
            <a:lstStyle/>
            <a:p>
              <a:endParaRPr dirty="0"/>
            </a:p>
          </p:txBody>
        </p:sp>
        <p:sp>
          <p:nvSpPr>
            <p:cNvPr id="40" name="object 40"/>
            <p:cNvSpPr/>
            <p:nvPr/>
          </p:nvSpPr>
          <p:spPr>
            <a:xfrm>
              <a:off x="10571988" y="2481072"/>
              <a:ext cx="186055" cy="1385570"/>
            </a:xfrm>
            <a:custGeom>
              <a:avLst/>
              <a:gdLst/>
              <a:ahLst/>
              <a:cxnLst/>
              <a:rect l="l" t="t" r="r" b="b"/>
              <a:pathLst>
                <a:path w="186054" h="1385570">
                  <a:moveTo>
                    <a:pt x="185927" y="0"/>
                  </a:moveTo>
                  <a:lnTo>
                    <a:pt x="0" y="0"/>
                  </a:lnTo>
                  <a:lnTo>
                    <a:pt x="0" y="1385315"/>
                  </a:lnTo>
                  <a:lnTo>
                    <a:pt x="185927" y="1385315"/>
                  </a:lnTo>
                  <a:lnTo>
                    <a:pt x="185927" y="0"/>
                  </a:lnTo>
                  <a:close/>
                </a:path>
              </a:pathLst>
            </a:custGeom>
            <a:solidFill>
              <a:srgbClr val="F4B083"/>
            </a:solidFill>
          </p:spPr>
          <p:txBody>
            <a:bodyPr wrap="square" lIns="0" tIns="0" rIns="0" bIns="0" rtlCol="0"/>
            <a:lstStyle/>
            <a:p>
              <a:endParaRPr dirty="0"/>
            </a:p>
          </p:txBody>
        </p:sp>
        <p:sp>
          <p:nvSpPr>
            <p:cNvPr id="41" name="object 41"/>
            <p:cNvSpPr/>
            <p:nvPr/>
          </p:nvSpPr>
          <p:spPr>
            <a:xfrm>
              <a:off x="1850135" y="3866388"/>
              <a:ext cx="9110980" cy="0"/>
            </a:xfrm>
            <a:custGeom>
              <a:avLst/>
              <a:gdLst/>
              <a:ahLst/>
              <a:cxnLst/>
              <a:rect l="l" t="t" r="r" b="b"/>
              <a:pathLst>
                <a:path w="9110980">
                  <a:moveTo>
                    <a:pt x="0" y="0"/>
                  </a:moveTo>
                  <a:lnTo>
                    <a:pt x="9110471" y="0"/>
                  </a:lnTo>
                </a:path>
              </a:pathLst>
            </a:custGeom>
            <a:ln w="9144">
              <a:solidFill>
                <a:srgbClr val="000000"/>
              </a:solidFill>
            </a:ln>
          </p:spPr>
          <p:txBody>
            <a:bodyPr wrap="square" lIns="0" tIns="0" rIns="0" bIns="0" rtlCol="0"/>
            <a:lstStyle/>
            <a:p>
              <a:endParaRPr dirty="0"/>
            </a:p>
          </p:txBody>
        </p:sp>
        <p:sp>
          <p:nvSpPr>
            <p:cNvPr id="42" name="object 42"/>
            <p:cNvSpPr/>
            <p:nvPr/>
          </p:nvSpPr>
          <p:spPr>
            <a:xfrm>
              <a:off x="2263901" y="4702302"/>
              <a:ext cx="8282940" cy="285115"/>
            </a:xfrm>
            <a:custGeom>
              <a:avLst/>
              <a:gdLst/>
              <a:ahLst/>
              <a:cxnLst/>
              <a:rect l="l" t="t" r="r" b="b"/>
              <a:pathLst>
                <a:path w="8282940" h="285114">
                  <a:moveTo>
                    <a:pt x="0" y="89916"/>
                  </a:moveTo>
                  <a:lnTo>
                    <a:pt x="829056" y="0"/>
                  </a:lnTo>
                  <a:lnTo>
                    <a:pt x="1656588" y="42672"/>
                  </a:lnTo>
                  <a:lnTo>
                    <a:pt x="2485644" y="102108"/>
                  </a:lnTo>
                  <a:lnTo>
                    <a:pt x="3313176" y="108204"/>
                  </a:lnTo>
                  <a:lnTo>
                    <a:pt x="4142232" y="86868"/>
                  </a:lnTo>
                  <a:lnTo>
                    <a:pt x="4969764" y="57912"/>
                  </a:lnTo>
                  <a:lnTo>
                    <a:pt x="5798820" y="121920"/>
                  </a:lnTo>
                  <a:lnTo>
                    <a:pt x="6626352" y="280416"/>
                  </a:lnTo>
                  <a:lnTo>
                    <a:pt x="7455408" y="284988"/>
                  </a:lnTo>
                  <a:lnTo>
                    <a:pt x="8282940" y="262128"/>
                  </a:lnTo>
                </a:path>
              </a:pathLst>
            </a:custGeom>
            <a:ln w="38100">
              <a:solidFill>
                <a:srgbClr val="C00000"/>
              </a:solidFill>
            </a:ln>
          </p:spPr>
          <p:txBody>
            <a:bodyPr wrap="square" lIns="0" tIns="0" rIns="0" bIns="0" rtlCol="0"/>
            <a:lstStyle/>
            <a:p>
              <a:endParaRPr dirty="0"/>
            </a:p>
          </p:txBody>
        </p:sp>
      </p:grpSp>
      <p:sp>
        <p:nvSpPr>
          <p:cNvPr id="43" name="object 43"/>
          <p:cNvSpPr txBox="1"/>
          <p:nvPr/>
        </p:nvSpPr>
        <p:spPr>
          <a:xfrm>
            <a:off x="1279397" y="1145489"/>
            <a:ext cx="8289290" cy="4188460"/>
          </a:xfrm>
          <a:prstGeom prst="rect">
            <a:avLst/>
          </a:prstGeom>
        </p:spPr>
        <p:txBody>
          <a:bodyPr vert="horz" wrap="square" lIns="0" tIns="12065" rIns="0" bIns="0" rtlCol="0">
            <a:spAutoFit/>
          </a:bodyPr>
          <a:lstStyle/>
          <a:p>
            <a:pPr marL="1171575" algn="ctr">
              <a:lnSpc>
                <a:spcPct val="100000"/>
              </a:lnSpc>
              <a:spcBef>
                <a:spcPts val="95"/>
              </a:spcBef>
            </a:pPr>
            <a:r>
              <a:rPr sz="1600" b="1" spc="-5" dirty="0">
                <a:latin typeface="Calibri"/>
                <a:cs typeface="Calibri"/>
              </a:rPr>
              <a:t>AMÉRICA</a:t>
            </a:r>
            <a:r>
              <a:rPr sz="1600" b="1" spc="20" dirty="0">
                <a:latin typeface="Calibri"/>
                <a:cs typeface="Calibri"/>
              </a:rPr>
              <a:t> </a:t>
            </a:r>
            <a:r>
              <a:rPr sz="1600" b="1" spc="-25" dirty="0">
                <a:latin typeface="Calibri"/>
                <a:cs typeface="Calibri"/>
              </a:rPr>
              <a:t>LATINA</a:t>
            </a:r>
            <a:r>
              <a:rPr sz="1600" b="1" dirty="0">
                <a:latin typeface="Calibri"/>
                <a:cs typeface="Calibri"/>
              </a:rPr>
              <a:t> </a:t>
            </a:r>
            <a:r>
              <a:rPr sz="1600" b="1" spc="-5" dirty="0">
                <a:latin typeface="Calibri"/>
                <a:cs typeface="Calibri"/>
              </a:rPr>
              <a:t>Y</a:t>
            </a:r>
            <a:r>
              <a:rPr sz="1600" b="1" spc="10" dirty="0">
                <a:latin typeface="Calibri"/>
                <a:cs typeface="Calibri"/>
              </a:rPr>
              <a:t> </a:t>
            </a:r>
            <a:r>
              <a:rPr sz="1600" b="1" spc="-5" dirty="0">
                <a:latin typeface="Calibri"/>
                <a:cs typeface="Calibri"/>
              </a:rPr>
              <a:t>EL CARIBE:</a:t>
            </a:r>
            <a:r>
              <a:rPr sz="1600" b="1" spc="10" dirty="0">
                <a:latin typeface="Calibri"/>
                <a:cs typeface="Calibri"/>
              </a:rPr>
              <a:t> </a:t>
            </a:r>
            <a:r>
              <a:rPr sz="1600" b="1" spc="-10" dirty="0">
                <a:latin typeface="Calibri"/>
                <a:cs typeface="Calibri"/>
              </a:rPr>
              <a:t>COMERCIO</a:t>
            </a:r>
            <a:r>
              <a:rPr sz="1600" b="1" spc="45" dirty="0">
                <a:latin typeface="Calibri"/>
                <a:cs typeface="Calibri"/>
              </a:rPr>
              <a:t> </a:t>
            </a:r>
            <a:r>
              <a:rPr sz="1600" b="1" spc="-10" dirty="0">
                <a:latin typeface="Calibri"/>
                <a:cs typeface="Calibri"/>
              </a:rPr>
              <a:t>INTERNACIONAL</a:t>
            </a:r>
            <a:r>
              <a:rPr sz="1600" b="1" dirty="0">
                <a:latin typeface="Calibri"/>
                <a:cs typeface="Calibri"/>
              </a:rPr>
              <a:t> </a:t>
            </a:r>
            <a:r>
              <a:rPr sz="1600" b="1" spc="-10" dirty="0">
                <a:latin typeface="Calibri"/>
                <a:cs typeface="Calibri"/>
              </a:rPr>
              <a:t>DE</a:t>
            </a:r>
            <a:endParaRPr sz="1600" dirty="0">
              <a:latin typeface="Calibri"/>
              <a:cs typeface="Calibri"/>
            </a:endParaRPr>
          </a:p>
          <a:p>
            <a:pPr marL="1172845" algn="ctr">
              <a:lnSpc>
                <a:spcPct val="100000"/>
              </a:lnSpc>
              <a:spcBef>
                <a:spcPts val="5"/>
              </a:spcBef>
            </a:pPr>
            <a:r>
              <a:rPr sz="1600" b="1" spc="-15" dirty="0">
                <a:latin typeface="Calibri"/>
                <a:cs typeface="Calibri"/>
              </a:rPr>
              <a:t>PRODUCTOS</a:t>
            </a:r>
            <a:r>
              <a:rPr sz="1600" b="1" spc="45" dirty="0">
                <a:latin typeface="Calibri"/>
                <a:cs typeface="Calibri"/>
              </a:rPr>
              <a:t> </a:t>
            </a:r>
            <a:r>
              <a:rPr sz="1600" b="1" spc="-20" dirty="0">
                <a:latin typeface="Calibri"/>
                <a:cs typeface="Calibri"/>
              </a:rPr>
              <a:t>FARMACÉUTICOS</a:t>
            </a:r>
            <a:r>
              <a:rPr sz="1600" b="1" spc="80" dirty="0">
                <a:latin typeface="Calibri"/>
                <a:cs typeface="Calibri"/>
              </a:rPr>
              <a:t> </a:t>
            </a:r>
            <a:r>
              <a:rPr sz="1600" b="1" spc="-10" dirty="0">
                <a:latin typeface="Calibri"/>
                <a:cs typeface="Calibri"/>
              </a:rPr>
              <a:t>(MEDICAMENTOS</a:t>
            </a:r>
            <a:r>
              <a:rPr sz="1600" b="1" spc="65" dirty="0">
                <a:latin typeface="Calibri"/>
                <a:cs typeface="Calibri"/>
              </a:rPr>
              <a:t> </a:t>
            </a:r>
            <a:r>
              <a:rPr sz="1600" b="1" spc="-5" dirty="0">
                <a:latin typeface="Calibri"/>
                <a:cs typeface="Calibri"/>
              </a:rPr>
              <a:t>Y</a:t>
            </a:r>
            <a:r>
              <a:rPr sz="1600" b="1" spc="20" dirty="0">
                <a:latin typeface="Calibri"/>
                <a:cs typeface="Calibri"/>
              </a:rPr>
              <a:t> </a:t>
            </a:r>
            <a:r>
              <a:rPr sz="1600" b="1" spc="-10" dirty="0">
                <a:latin typeface="Calibri"/>
                <a:cs typeface="Calibri"/>
              </a:rPr>
              <a:t>PRINCIPIOS</a:t>
            </a:r>
            <a:r>
              <a:rPr sz="1600" b="1" spc="30" dirty="0">
                <a:latin typeface="Calibri"/>
                <a:cs typeface="Calibri"/>
              </a:rPr>
              <a:t> </a:t>
            </a:r>
            <a:r>
              <a:rPr sz="1600" b="1" spc="-15" dirty="0">
                <a:latin typeface="Calibri"/>
                <a:cs typeface="Calibri"/>
              </a:rPr>
              <a:t>ACTIVOS),</a:t>
            </a:r>
            <a:r>
              <a:rPr sz="1600" b="1" spc="50" dirty="0">
                <a:latin typeface="Calibri"/>
                <a:cs typeface="Calibri"/>
              </a:rPr>
              <a:t> </a:t>
            </a:r>
            <a:r>
              <a:rPr sz="1600" b="1" spc="-5" dirty="0">
                <a:latin typeface="Calibri"/>
                <a:cs typeface="Calibri"/>
              </a:rPr>
              <a:t>2010-2020</a:t>
            </a:r>
            <a:endParaRPr sz="1600" dirty="0">
              <a:latin typeface="Calibri"/>
              <a:cs typeface="Calibri"/>
            </a:endParaRPr>
          </a:p>
          <a:p>
            <a:pPr marL="1171575" algn="ctr">
              <a:lnSpc>
                <a:spcPct val="100000"/>
              </a:lnSpc>
            </a:pPr>
            <a:r>
              <a:rPr sz="1600" i="1" spc="-10" dirty="0">
                <a:latin typeface="Calibri"/>
                <a:cs typeface="Calibri"/>
              </a:rPr>
              <a:t>(En</a:t>
            </a:r>
            <a:r>
              <a:rPr sz="1600" i="1" dirty="0">
                <a:latin typeface="Calibri"/>
                <a:cs typeface="Calibri"/>
              </a:rPr>
              <a:t> </a:t>
            </a:r>
            <a:r>
              <a:rPr sz="1600" i="1" spc="-5" dirty="0">
                <a:latin typeface="Calibri"/>
                <a:cs typeface="Calibri"/>
              </a:rPr>
              <a:t>millones</a:t>
            </a:r>
            <a:r>
              <a:rPr sz="1600" i="1" spc="-25" dirty="0">
                <a:latin typeface="Calibri"/>
                <a:cs typeface="Calibri"/>
              </a:rPr>
              <a:t> </a:t>
            </a:r>
            <a:r>
              <a:rPr sz="1600" i="1" spc="-5" dirty="0">
                <a:latin typeface="Calibri"/>
                <a:cs typeface="Calibri"/>
              </a:rPr>
              <a:t>de </a:t>
            </a:r>
            <a:r>
              <a:rPr sz="1600" i="1" spc="-10" dirty="0">
                <a:latin typeface="Calibri"/>
                <a:cs typeface="Calibri"/>
              </a:rPr>
              <a:t>dólares)</a:t>
            </a:r>
            <a:endParaRPr sz="1600" dirty="0">
              <a:latin typeface="Calibri"/>
              <a:cs typeface="Calibri"/>
            </a:endParaRPr>
          </a:p>
          <a:p>
            <a:pPr marR="7839709" algn="r">
              <a:lnSpc>
                <a:spcPct val="100000"/>
              </a:lnSpc>
              <a:spcBef>
                <a:spcPts val="244"/>
              </a:spcBef>
            </a:pPr>
            <a:r>
              <a:rPr sz="1100" spc="-10" dirty="0">
                <a:latin typeface="Calibri"/>
                <a:cs typeface="Calibri"/>
              </a:rPr>
              <a:t>4</a:t>
            </a:r>
            <a:r>
              <a:rPr sz="1100" dirty="0">
                <a:latin typeface="Calibri"/>
                <a:cs typeface="Calibri"/>
              </a:rPr>
              <a:t>0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69"/>
              </a:spcBef>
            </a:pPr>
            <a:r>
              <a:rPr sz="1100" spc="-10" dirty="0">
                <a:latin typeface="Calibri"/>
                <a:cs typeface="Calibri"/>
              </a:rPr>
              <a:t>3</a:t>
            </a:r>
            <a:r>
              <a:rPr sz="1100" dirty="0">
                <a:latin typeface="Calibri"/>
                <a:cs typeface="Calibri"/>
              </a:rPr>
              <a:t>0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75"/>
              </a:spcBef>
            </a:pPr>
            <a:r>
              <a:rPr sz="1100" spc="-10" dirty="0">
                <a:latin typeface="Calibri"/>
                <a:cs typeface="Calibri"/>
              </a:rPr>
              <a:t>2</a:t>
            </a:r>
            <a:r>
              <a:rPr sz="1100" dirty="0">
                <a:latin typeface="Calibri"/>
                <a:cs typeface="Calibri"/>
              </a:rPr>
              <a:t>0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75"/>
              </a:spcBef>
            </a:pPr>
            <a:r>
              <a:rPr sz="1100" spc="-10" dirty="0">
                <a:latin typeface="Calibri"/>
                <a:cs typeface="Calibri"/>
              </a:rPr>
              <a:t>1</a:t>
            </a:r>
            <a:r>
              <a:rPr sz="1100" dirty="0">
                <a:latin typeface="Calibri"/>
                <a:cs typeface="Calibri"/>
              </a:rPr>
              <a:t>0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69"/>
              </a:spcBef>
            </a:pPr>
            <a:r>
              <a:rPr sz="1100" dirty="0">
                <a:latin typeface="Calibri"/>
                <a:cs typeface="Calibri"/>
              </a:rPr>
              <a:t>0</a:t>
            </a:r>
          </a:p>
          <a:p>
            <a:pPr>
              <a:lnSpc>
                <a:spcPct val="100000"/>
              </a:lnSpc>
            </a:pPr>
            <a:endParaRPr sz="1100" dirty="0">
              <a:latin typeface="Calibri"/>
              <a:cs typeface="Calibri"/>
            </a:endParaRPr>
          </a:p>
          <a:p>
            <a:pPr marR="7839709" algn="r">
              <a:lnSpc>
                <a:spcPct val="100000"/>
              </a:lnSpc>
              <a:spcBef>
                <a:spcPts val="975"/>
              </a:spcBef>
            </a:pPr>
            <a:r>
              <a:rPr sz="1100" spc="-5" dirty="0">
                <a:latin typeface="Calibri"/>
                <a:cs typeface="Calibri"/>
              </a:rPr>
              <a:t>-1</a:t>
            </a:r>
            <a:r>
              <a:rPr sz="1100" dirty="0">
                <a:latin typeface="Calibri"/>
                <a:cs typeface="Calibri"/>
              </a:rPr>
              <a:t>0</a:t>
            </a:r>
            <a:r>
              <a:rPr sz="1100" spc="-5" dirty="0">
                <a:latin typeface="Calibri"/>
                <a:cs typeface="Calibri"/>
              </a:rPr>
              <a:t>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69"/>
              </a:spcBef>
            </a:pPr>
            <a:r>
              <a:rPr sz="1100" spc="-5" dirty="0">
                <a:latin typeface="Calibri"/>
                <a:cs typeface="Calibri"/>
              </a:rPr>
              <a:t>-2</a:t>
            </a:r>
            <a:r>
              <a:rPr sz="1100" dirty="0">
                <a:latin typeface="Calibri"/>
                <a:cs typeface="Calibri"/>
              </a:rPr>
              <a:t>0</a:t>
            </a:r>
            <a:r>
              <a:rPr sz="1100" spc="-5" dirty="0">
                <a:latin typeface="Calibri"/>
                <a:cs typeface="Calibri"/>
              </a:rPr>
              <a:t> </a:t>
            </a:r>
            <a:r>
              <a:rPr sz="1100" spc="-10" dirty="0">
                <a:latin typeface="Calibri"/>
                <a:cs typeface="Calibri"/>
              </a:rPr>
              <a:t>0</a:t>
            </a:r>
            <a:r>
              <a:rPr sz="1100" dirty="0">
                <a:latin typeface="Calibri"/>
                <a:cs typeface="Calibri"/>
              </a:rPr>
              <a:t>00</a:t>
            </a:r>
          </a:p>
          <a:p>
            <a:pPr>
              <a:lnSpc>
                <a:spcPct val="100000"/>
              </a:lnSpc>
            </a:pPr>
            <a:endParaRPr sz="1100" dirty="0">
              <a:latin typeface="Calibri"/>
              <a:cs typeface="Calibri"/>
            </a:endParaRPr>
          </a:p>
          <a:p>
            <a:pPr marR="7839709" algn="r">
              <a:lnSpc>
                <a:spcPct val="100000"/>
              </a:lnSpc>
              <a:spcBef>
                <a:spcPts val="975"/>
              </a:spcBef>
            </a:pPr>
            <a:r>
              <a:rPr sz="1100" spc="-5" dirty="0">
                <a:latin typeface="Calibri"/>
                <a:cs typeface="Calibri"/>
              </a:rPr>
              <a:t>-3</a:t>
            </a:r>
            <a:r>
              <a:rPr sz="1100" dirty="0">
                <a:latin typeface="Calibri"/>
                <a:cs typeface="Calibri"/>
              </a:rPr>
              <a:t>0</a:t>
            </a:r>
            <a:r>
              <a:rPr sz="1100" spc="-5" dirty="0">
                <a:latin typeface="Calibri"/>
                <a:cs typeface="Calibri"/>
              </a:rPr>
              <a:t> </a:t>
            </a:r>
            <a:r>
              <a:rPr sz="1100" spc="-10" dirty="0">
                <a:latin typeface="Calibri"/>
                <a:cs typeface="Calibri"/>
              </a:rPr>
              <a:t>0</a:t>
            </a:r>
            <a:r>
              <a:rPr sz="1100" dirty="0">
                <a:latin typeface="Calibri"/>
                <a:cs typeface="Calibri"/>
              </a:rPr>
              <a:t>00</a:t>
            </a:r>
          </a:p>
        </p:txBody>
      </p:sp>
      <p:sp>
        <p:nvSpPr>
          <p:cNvPr id="44" name="object 44"/>
          <p:cNvSpPr txBox="1"/>
          <p:nvPr/>
        </p:nvSpPr>
        <p:spPr>
          <a:xfrm>
            <a:off x="2045335"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0</a:t>
            </a:r>
            <a:endParaRPr sz="1600" dirty="0">
              <a:latin typeface="Calibri"/>
              <a:cs typeface="Calibri"/>
            </a:endParaRPr>
          </a:p>
        </p:txBody>
      </p:sp>
      <p:sp>
        <p:nvSpPr>
          <p:cNvPr id="45" name="object 45"/>
          <p:cNvSpPr txBox="1"/>
          <p:nvPr/>
        </p:nvSpPr>
        <p:spPr>
          <a:xfrm>
            <a:off x="2873755"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1</a:t>
            </a:r>
            <a:endParaRPr sz="1600" dirty="0">
              <a:latin typeface="Calibri"/>
              <a:cs typeface="Calibri"/>
            </a:endParaRPr>
          </a:p>
        </p:txBody>
      </p:sp>
      <p:sp>
        <p:nvSpPr>
          <p:cNvPr id="46" name="object 46"/>
          <p:cNvSpPr txBox="1"/>
          <p:nvPr/>
        </p:nvSpPr>
        <p:spPr>
          <a:xfrm>
            <a:off x="3702177"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2</a:t>
            </a:r>
            <a:endParaRPr sz="1600" dirty="0">
              <a:latin typeface="Calibri"/>
              <a:cs typeface="Calibri"/>
            </a:endParaRPr>
          </a:p>
        </p:txBody>
      </p:sp>
      <p:sp>
        <p:nvSpPr>
          <p:cNvPr id="47" name="object 47"/>
          <p:cNvSpPr txBox="1"/>
          <p:nvPr/>
        </p:nvSpPr>
        <p:spPr>
          <a:xfrm>
            <a:off x="7844155"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7</a:t>
            </a:r>
            <a:endParaRPr sz="1600" dirty="0">
              <a:latin typeface="Calibri"/>
              <a:cs typeface="Calibri"/>
            </a:endParaRPr>
          </a:p>
        </p:txBody>
      </p:sp>
      <p:sp>
        <p:nvSpPr>
          <p:cNvPr id="48" name="object 48"/>
          <p:cNvSpPr txBox="1"/>
          <p:nvPr/>
        </p:nvSpPr>
        <p:spPr>
          <a:xfrm>
            <a:off x="8672576"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8</a:t>
            </a:r>
            <a:endParaRPr sz="1600" dirty="0">
              <a:latin typeface="Calibri"/>
              <a:cs typeface="Calibri"/>
            </a:endParaRPr>
          </a:p>
        </p:txBody>
      </p:sp>
      <p:sp>
        <p:nvSpPr>
          <p:cNvPr id="49" name="object 49"/>
          <p:cNvSpPr txBox="1"/>
          <p:nvPr/>
        </p:nvSpPr>
        <p:spPr>
          <a:xfrm>
            <a:off x="9500996"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9</a:t>
            </a:r>
            <a:endParaRPr sz="1600" dirty="0">
              <a:latin typeface="Calibri"/>
              <a:cs typeface="Calibri"/>
            </a:endParaRPr>
          </a:p>
        </p:txBody>
      </p:sp>
      <p:sp>
        <p:nvSpPr>
          <p:cNvPr id="50" name="object 50"/>
          <p:cNvSpPr txBox="1"/>
          <p:nvPr/>
        </p:nvSpPr>
        <p:spPr>
          <a:xfrm>
            <a:off x="10329418" y="5360670"/>
            <a:ext cx="43751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2</a:t>
            </a:r>
            <a:r>
              <a:rPr sz="1600" spc="-10" dirty="0">
                <a:latin typeface="Calibri"/>
                <a:cs typeface="Calibri"/>
              </a:rPr>
              <a:t>0</a:t>
            </a:r>
            <a:r>
              <a:rPr sz="1600" dirty="0">
                <a:latin typeface="Calibri"/>
                <a:cs typeface="Calibri"/>
              </a:rPr>
              <a:t>2</a:t>
            </a:r>
            <a:r>
              <a:rPr sz="1600" spc="-5" dirty="0">
                <a:latin typeface="Calibri"/>
                <a:cs typeface="Calibri"/>
              </a:rPr>
              <a:t>0</a:t>
            </a:r>
            <a:endParaRPr sz="1600" dirty="0">
              <a:latin typeface="Calibri"/>
              <a:cs typeface="Calibri"/>
            </a:endParaRPr>
          </a:p>
        </p:txBody>
      </p:sp>
      <p:sp>
        <p:nvSpPr>
          <p:cNvPr id="51" name="object 51"/>
          <p:cNvSpPr/>
          <p:nvPr/>
        </p:nvSpPr>
        <p:spPr>
          <a:xfrm>
            <a:off x="4122420" y="5905500"/>
            <a:ext cx="243840" cy="111760"/>
          </a:xfrm>
          <a:custGeom>
            <a:avLst/>
            <a:gdLst/>
            <a:ahLst/>
            <a:cxnLst/>
            <a:rect l="l" t="t" r="r" b="b"/>
            <a:pathLst>
              <a:path w="243839" h="111760">
                <a:moveTo>
                  <a:pt x="243839" y="0"/>
                </a:moveTo>
                <a:lnTo>
                  <a:pt x="0" y="0"/>
                </a:lnTo>
                <a:lnTo>
                  <a:pt x="0" y="111252"/>
                </a:lnTo>
                <a:lnTo>
                  <a:pt x="243839" y="111252"/>
                </a:lnTo>
                <a:lnTo>
                  <a:pt x="243839" y="0"/>
                </a:lnTo>
                <a:close/>
              </a:path>
            </a:pathLst>
          </a:custGeom>
          <a:solidFill>
            <a:srgbClr val="001F5F"/>
          </a:solidFill>
        </p:spPr>
        <p:txBody>
          <a:bodyPr wrap="square" lIns="0" tIns="0" rIns="0" bIns="0" rtlCol="0"/>
          <a:lstStyle/>
          <a:p>
            <a:endParaRPr dirty="0"/>
          </a:p>
        </p:txBody>
      </p:sp>
      <p:sp>
        <p:nvSpPr>
          <p:cNvPr id="52" name="object 52"/>
          <p:cNvSpPr txBox="1"/>
          <p:nvPr/>
        </p:nvSpPr>
        <p:spPr>
          <a:xfrm>
            <a:off x="4379214" y="5360670"/>
            <a:ext cx="1417320" cy="713740"/>
          </a:xfrm>
          <a:prstGeom prst="rect">
            <a:avLst/>
          </a:prstGeom>
        </p:spPr>
        <p:txBody>
          <a:bodyPr vert="horz" wrap="square" lIns="0" tIns="12065" rIns="0" bIns="0" rtlCol="0">
            <a:spAutoFit/>
          </a:bodyPr>
          <a:lstStyle/>
          <a:p>
            <a:pPr marL="163830">
              <a:lnSpc>
                <a:spcPct val="100000"/>
              </a:lnSpc>
              <a:spcBef>
                <a:spcPts val="95"/>
              </a:spcBef>
              <a:tabLst>
                <a:tab pos="992505" algn="l"/>
              </a:tabLst>
            </a:pPr>
            <a:r>
              <a:rPr sz="1600" dirty="0">
                <a:latin typeface="Calibri"/>
                <a:cs typeface="Calibri"/>
              </a:rPr>
              <a:t>2</a:t>
            </a:r>
            <a:r>
              <a:rPr sz="1600" spc="-10" dirty="0">
                <a:latin typeface="Calibri"/>
                <a:cs typeface="Calibri"/>
              </a:rPr>
              <a:t>0</a:t>
            </a:r>
            <a:r>
              <a:rPr sz="1600" dirty="0">
                <a:latin typeface="Calibri"/>
                <a:cs typeface="Calibri"/>
              </a:rPr>
              <a:t>1</a:t>
            </a:r>
            <a:r>
              <a:rPr sz="1600" spc="-5" dirty="0">
                <a:latin typeface="Calibri"/>
                <a:cs typeface="Calibri"/>
              </a:rPr>
              <a:t>3</a:t>
            </a:r>
            <a:r>
              <a:rPr sz="1600" dirty="0">
                <a:latin typeface="Calibri"/>
                <a:cs typeface="Calibri"/>
              </a:rPr>
              <a:t>	2</a:t>
            </a:r>
            <a:r>
              <a:rPr sz="1600" spc="-10" dirty="0">
                <a:latin typeface="Calibri"/>
                <a:cs typeface="Calibri"/>
              </a:rPr>
              <a:t>0</a:t>
            </a:r>
            <a:r>
              <a:rPr sz="1600" dirty="0">
                <a:latin typeface="Calibri"/>
                <a:cs typeface="Calibri"/>
              </a:rPr>
              <a:t>1</a:t>
            </a:r>
            <a:r>
              <a:rPr sz="1600" spc="-5" dirty="0">
                <a:latin typeface="Calibri"/>
                <a:cs typeface="Calibri"/>
              </a:rPr>
              <a:t>4</a:t>
            </a:r>
            <a:endParaRPr sz="1600" dirty="0">
              <a:latin typeface="Calibri"/>
              <a:cs typeface="Calibri"/>
            </a:endParaRPr>
          </a:p>
          <a:p>
            <a:pPr>
              <a:lnSpc>
                <a:spcPct val="100000"/>
              </a:lnSpc>
              <a:spcBef>
                <a:spcPts val="55"/>
              </a:spcBef>
            </a:pPr>
            <a:endParaRPr sz="1250" dirty="0">
              <a:latin typeface="Calibri"/>
              <a:cs typeface="Calibri"/>
            </a:endParaRPr>
          </a:p>
          <a:p>
            <a:pPr marL="12700">
              <a:lnSpc>
                <a:spcPct val="100000"/>
              </a:lnSpc>
            </a:pPr>
            <a:r>
              <a:rPr sz="1600" spc="-5" dirty="0">
                <a:latin typeface="Calibri"/>
                <a:cs typeface="Calibri"/>
              </a:rPr>
              <a:t>Exportaciones</a:t>
            </a:r>
            <a:endParaRPr sz="1600" dirty="0">
              <a:latin typeface="Calibri"/>
              <a:cs typeface="Calibri"/>
            </a:endParaRPr>
          </a:p>
        </p:txBody>
      </p:sp>
      <p:sp>
        <p:nvSpPr>
          <p:cNvPr id="53" name="object 53"/>
          <p:cNvSpPr/>
          <p:nvPr/>
        </p:nvSpPr>
        <p:spPr>
          <a:xfrm>
            <a:off x="6286500" y="5905500"/>
            <a:ext cx="243840" cy="111760"/>
          </a:xfrm>
          <a:custGeom>
            <a:avLst/>
            <a:gdLst/>
            <a:ahLst/>
            <a:cxnLst/>
            <a:rect l="l" t="t" r="r" b="b"/>
            <a:pathLst>
              <a:path w="243840" h="111760">
                <a:moveTo>
                  <a:pt x="243840" y="0"/>
                </a:moveTo>
                <a:lnTo>
                  <a:pt x="0" y="0"/>
                </a:lnTo>
                <a:lnTo>
                  <a:pt x="0" y="111252"/>
                </a:lnTo>
                <a:lnTo>
                  <a:pt x="243840" y="111252"/>
                </a:lnTo>
                <a:lnTo>
                  <a:pt x="243840" y="0"/>
                </a:lnTo>
                <a:close/>
              </a:path>
            </a:pathLst>
          </a:custGeom>
          <a:solidFill>
            <a:srgbClr val="F4B083"/>
          </a:solidFill>
        </p:spPr>
        <p:txBody>
          <a:bodyPr wrap="square" lIns="0" tIns="0" rIns="0" bIns="0" rtlCol="0"/>
          <a:lstStyle/>
          <a:p>
            <a:endParaRPr dirty="0"/>
          </a:p>
        </p:txBody>
      </p:sp>
      <p:sp>
        <p:nvSpPr>
          <p:cNvPr id="54" name="object 54"/>
          <p:cNvSpPr txBox="1"/>
          <p:nvPr/>
        </p:nvSpPr>
        <p:spPr>
          <a:xfrm>
            <a:off x="6187566" y="5360670"/>
            <a:ext cx="1571625" cy="713740"/>
          </a:xfrm>
          <a:prstGeom prst="rect">
            <a:avLst/>
          </a:prstGeom>
        </p:spPr>
        <p:txBody>
          <a:bodyPr vert="horz" wrap="square" lIns="0" tIns="12065" rIns="0" bIns="0" rtlCol="0">
            <a:spAutoFit/>
          </a:bodyPr>
          <a:lstStyle/>
          <a:p>
            <a:pPr marL="12700">
              <a:lnSpc>
                <a:spcPct val="100000"/>
              </a:lnSpc>
              <a:spcBef>
                <a:spcPts val="95"/>
              </a:spcBef>
              <a:tabLst>
                <a:tab pos="840740" algn="l"/>
              </a:tabLst>
            </a:pPr>
            <a:r>
              <a:rPr sz="1600" spc="-5" dirty="0">
                <a:latin typeface="Calibri"/>
                <a:cs typeface="Calibri"/>
              </a:rPr>
              <a:t>2015	2016</a:t>
            </a:r>
            <a:endParaRPr sz="1600" dirty="0">
              <a:latin typeface="Calibri"/>
              <a:cs typeface="Calibri"/>
            </a:endParaRPr>
          </a:p>
          <a:p>
            <a:pPr>
              <a:lnSpc>
                <a:spcPct val="100000"/>
              </a:lnSpc>
              <a:spcBef>
                <a:spcPts val="55"/>
              </a:spcBef>
            </a:pPr>
            <a:endParaRPr sz="1250" dirty="0">
              <a:latin typeface="Calibri"/>
              <a:cs typeface="Calibri"/>
            </a:endParaRPr>
          </a:p>
          <a:p>
            <a:pPr marL="368935">
              <a:lnSpc>
                <a:spcPct val="100000"/>
              </a:lnSpc>
            </a:pPr>
            <a:r>
              <a:rPr sz="1600" spc="-5" dirty="0">
                <a:latin typeface="Calibri"/>
                <a:cs typeface="Calibri"/>
              </a:rPr>
              <a:t>Importaciones</a:t>
            </a:r>
            <a:endParaRPr sz="1600" dirty="0">
              <a:latin typeface="Calibri"/>
              <a:cs typeface="Calibri"/>
            </a:endParaRPr>
          </a:p>
        </p:txBody>
      </p:sp>
      <p:sp>
        <p:nvSpPr>
          <p:cNvPr id="55" name="object 55"/>
          <p:cNvSpPr/>
          <p:nvPr/>
        </p:nvSpPr>
        <p:spPr>
          <a:xfrm>
            <a:off x="8477250" y="5961126"/>
            <a:ext cx="243840" cy="0"/>
          </a:xfrm>
          <a:custGeom>
            <a:avLst/>
            <a:gdLst/>
            <a:ahLst/>
            <a:cxnLst/>
            <a:rect l="l" t="t" r="r" b="b"/>
            <a:pathLst>
              <a:path w="243840">
                <a:moveTo>
                  <a:pt x="0" y="0"/>
                </a:moveTo>
                <a:lnTo>
                  <a:pt x="243840" y="0"/>
                </a:lnTo>
              </a:path>
            </a:pathLst>
          </a:custGeom>
          <a:ln w="38100">
            <a:solidFill>
              <a:srgbClr val="C00000"/>
            </a:solidFill>
          </a:ln>
        </p:spPr>
        <p:txBody>
          <a:bodyPr wrap="square" lIns="0" tIns="0" rIns="0" bIns="0" rtlCol="0"/>
          <a:lstStyle/>
          <a:p>
            <a:endParaRPr dirty="0"/>
          </a:p>
        </p:txBody>
      </p:sp>
      <p:sp>
        <p:nvSpPr>
          <p:cNvPr id="56" name="object 56"/>
          <p:cNvSpPr txBox="1"/>
          <p:nvPr/>
        </p:nvSpPr>
        <p:spPr>
          <a:xfrm>
            <a:off x="8735059" y="5805322"/>
            <a:ext cx="476250"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Calibri"/>
                <a:cs typeface="Calibri"/>
              </a:rPr>
              <a:t>Sa</a:t>
            </a:r>
            <a:r>
              <a:rPr sz="1600" spc="-5" dirty="0">
                <a:latin typeface="Calibri"/>
                <a:cs typeface="Calibri"/>
              </a:rPr>
              <a:t>l</a:t>
            </a:r>
            <a:r>
              <a:rPr sz="1600" spc="-10" dirty="0">
                <a:latin typeface="Calibri"/>
                <a:cs typeface="Calibri"/>
              </a:rPr>
              <a:t>do</a:t>
            </a:r>
            <a:endParaRPr sz="16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dkUpDiag">
          <a:fgClr>
            <a:schemeClr val="accent1"/>
          </a:fgClr>
          <a:bgClr>
            <a:schemeClr val="bg1"/>
          </a:bgClr>
        </a:pattFill>
        <a:effectLst/>
      </p:bgPr>
    </p:bg>
    <p:spTree>
      <p:nvGrpSpPr>
        <p:cNvPr id="1" name=""/>
        <p:cNvGrpSpPr/>
        <p:nvPr/>
      </p:nvGrpSpPr>
      <p:grpSpPr>
        <a:xfrm>
          <a:off x="0" y="0"/>
          <a:ext cx="0" cy="0"/>
          <a:chOff x="0" y="0"/>
          <a:chExt cx="0" cy="0"/>
        </a:xfrm>
      </p:grpSpPr>
      <p:sp>
        <p:nvSpPr>
          <p:cNvPr id="2" name="object 2"/>
          <p:cNvSpPr txBox="1"/>
          <p:nvPr/>
        </p:nvSpPr>
        <p:spPr>
          <a:xfrm>
            <a:off x="450595" y="774572"/>
            <a:ext cx="5282565" cy="629018"/>
          </a:xfrm>
          <a:prstGeom prst="rect">
            <a:avLst/>
          </a:prstGeom>
        </p:spPr>
        <p:txBody>
          <a:bodyPr vert="horz" wrap="square" lIns="0" tIns="13335" rIns="0" bIns="0" rtlCol="0">
            <a:spAutoFit/>
          </a:bodyPr>
          <a:lstStyle/>
          <a:p>
            <a:pPr marL="241300" marR="5080" indent="-228600">
              <a:lnSpc>
                <a:spcPct val="100000"/>
              </a:lnSpc>
              <a:spcBef>
                <a:spcPts val="105"/>
              </a:spcBef>
              <a:buClr>
                <a:srgbClr val="800000"/>
              </a:buClr>
              <a:buFont typeface="Arial MT"/>
              <a:buChar char="•"/>
              <a:tabLst>
                <a:tab pos="240665" algn="l"/>
                <a:tab pos="241300" algn="l"/>
              </a:tabLst>
            </a:pPr>
            <a:r>
              <a:rPr sz="2000" b="1" dirty="0">
                <a:latin typeface="Calibri"/>
                <a:cs typeface="Calibri"/>
              </a:rPr>
              <a:t>L</a:t>
            </a:r>
            <a:r>
              <a:rPr lang="es-ES" sz="2000" b="1" dirty="0">
                <a:latin typeface="Calibri"/>
                <a:cs typeface="Calibri"/>
              </a:rPr>
              <a:t>A INDUSTRIA FARMOQUÍMICA DETENTAN EL CAMBIO TECNOLÓGICO</a:t>
            </a:r>
            <a:r>
              <a:rPr sz="2000" b="1" spc="-5" dirty="0">
                <a:latin typeface="Calibri"/>
                <a:cs typeface="Calibri"/>
              </a:rPr>
              <a:t>.</a:t>
            </a:r>
            <a:endParaRPr sz="2000" dirty="0">
              <a:latin typeface="Calibri"/>
              <a:cs typeface="Calibri"/>
            </a:endParaRPr>
          </a:p>
        </p:txBody>
      </p:sp>
      <p:sp>
        <p:nvSpPr>
          <p:cNvPr id="3" name="object 3"/>
          <p:cNvSpPr txBox="1"/>
          <p:nvPr/>
        </p:nvSpPr>
        <p:spPr>
          <a:xfrm>
            <a:off x="450595" y="1384172"/>
            <a:ext cx="5205095" cy="2783454"/>
          </a:xfrm>
          <a:prstGeom prst="rect">
            <a:avLst/>
          </a:prstGeom>
        </p:spPr>
        <p:txBody>
          <a:bodyPr vert="horz" wrap="square" lIns="0" tIns="13335" rIns="0" bIns="0" rtlCol="0">
            <a:spAutoFit/>
          </a:bodyPr>
          <a:lstStyle/>
          <a:p>
            <a:pPr marL="241300" marR="426720" indent="-228600">
              <a:lnSpc>
                <a:spcPct val="100000"/>
              </a:lnSpc>
              <a:spcBef>
                <a:spcPts val="105"/>
              </a:spcBef>
              <a:buClr>
                <a:srgbClr val="800000"/>
              </a:buClr>
              <a:buFont typeface="Arial MT"/>
              <a:buChar char="•"/>
              <a:tabLst>
                <a:tab pos="240665" algn="l"/>
                <a:tab pos="241300" algn="l"/>
              </a:tabLst>
            </a:pPr>
            <a:r>
              <a:rPr sz="2000" b="1" dirty="0">
                <a:latin typeface="Calibri"/>
                <a:cs typeface="Calibri"/>
              </a:rPr>
              <a:t>En la </a:t>
            </a:r>
            <a:r>
              <a:rPr sz="2000" b="1" spc="-10" dirty="0">
                <a:latin typeface="Calibri"/>
                <a:cs typeface="Calibri"/>
              </a:rPr>
              <a:t>región </a:t>
            </a:r>
            <a:r>
              <a:rPr sz="2000" b="1" dirty="0">
                <a:latin typeface="Calibri"/>
                <a:cs typeface="Calibri"/>
              </a:rPr>
              <a:t>sólo </a:t>
            </a:r>
            <a:r>
              <a:rPr sz="2000" b="1" spc="-10" dirty="0">
                <a:latin typeface="Calibri"/>
                <a:cs typeface="Calibri"/>
              </a:rPr>
              <a:t>representan </a:t>
            </a:r>
            <a:r>
              <a:rPr sz="2000" b="1" spc="-5" dirty="0">
                <a:latin typeface="Calibri"/>
                <a:cs typeface="Calibri"/>
              </a:rPr>
              <a:t>el </a:t>
            </a:r>
            <a:r>
              <a:rPr sz="2000" b="1" dirty="0">
                <a:latin typeface="Calibri"/>
                <a:cs typeface="Calibri"/>
              </a:rPr>
              <a:t>8% </a:t>
            </a:r>
            <a:r>
              <a:rPr sz="2000" b="1" spc="-5" dirty="0">
                <a:latin typeface="Calibri"/>
                <a:cs typeface="Calibri"/>
              </a:rPr>
              <a:t>vs. </a:t>
            </a:r>
            <a:r>
              <a:rPr sz="2000" b="1" dirty="0">
                <a:latin typeface="Calibri"/>
                <a:cs typeface="Calibri"/>
              </a:rPr>
              <a:t>51% </a:t>
            </a:r>
            <a:r>
              <a:rPr sz="2000" b="1" spc="-440" dirty="0">
                <a:latin typeface="Calibri"/>
                <a:cs typeface="Calibri"/>
              </a:rPr>
              <a:t> </a:t>
            </a:r>
            <a:r>
              <a:rPr sz="2000" b="1" dirty="0">
                <a:latin typeface="Calibri"/>
                <a:cs typeface="Calibri"/>
              </a:rPr>
              <a:t>mundial.</a:t>
            </a:r>
            <a:endParaRPr sz="2000" dirty="0">
              <a:latin typeface="Calibri"/>
              <a:cs typeface="Calibri"/>
            </a:endParaRPr>
          </a:p>
          <a:p>
            <a:pPr marL="241300" marR="245110" indent="-228600">
              <a:lnSpc>
                <a:spcPct val="100000"/>
              </a:lnSpc>
              <a:buClr>
                <a:srgbClr val="C00000"/>
              </a:buClr>
              <a:buFont typeface="Arial MT"/>
              <a:buChar char="•"/>
              <a:tabLst>
                <a:tab pos="240665" algn="l"/>
                <a:tab pos="241300" algn="l"/>
              </a:tabLst>
            </a:pPr>
            <a:r>
              <a:rPr sz="2000" b="1" spc="-5" dirty="0">
                <a:latin typeface="Calibri"/>
                <a:cs typeface="Calibri"/>
              </a:rPr>
              <a:t>Empresas transnacionales </a:t>
            </a:r>
            <a:r>
              <a:rPr sz="2000" b="1" dirty="0">
                <a:latin typeface="Calibri"/>
                <a:cs typeface="Calibri"/>
              </a:rPr>
              <a:t>se </a:t>
            </a:r>
            <a:r>
              <a:rPr sz="2000" b="1" spc="-10" dirty="0">
                <a:latin typeface="Calibri"/>
                <a:cs typeface="Calibri"/>
              </a:rPr>
              <a:t>concentran </a:t>
            </a:r>
            <a:r>
              <a:rPr sz="2000" b="1" spc="-5" dirty="0">
                <a:latin typeface="Calibri"/>
                <a:cs typeface="Calibri"/>
              </a:rPr>
              <a:t>en </a:t>
            </a:r>
            <a:r>
              <a:rPr sz="2000" b="1" dirty="0">
                <a:latin typeface="Calibri"/>
                <a:cs typeface="Calibri"/>
              </a:rPr>
              <a:t> </a:t>
            </a:r>
            <a:r>
              <a:rPr sz="2000" b="1" spc="-5" dirty="0">
                <a:latin typeface="Calibri"/>
                <a:cs typeface="Calibri"/>
              </a:rPr>
              <a:t>mercados</a:t>
            </a:r>
            <a:r>
              <a:rPr sz="2000" b="1" spc="-25" dirty="0">
                <a:latin typeface="Calibri"/>
                <a:cs typeface="Calibri"/>
              </a:rPr>
              <a:t> </a:t>
            </a:r>
            <a:r>
              <a:rPr sz="2000" b="1" spc="-5" dirty="0">
                <a:latin typeface="Calibri"/>
                <a:cs typeface="Calibri"/>
              </a:rPr>
              <a:t>oligopólicos</a:t>
            </a:r>
            <a:r>
              <a:rPr sz="2000" b="1" spc="-45" dirty="0">
                <a:latin typeface="Calibri"/>
                <a:cs typeface="Calibri"/>
              </a:rPr>
              <a:t> </a:t>
            </a:r>
            <a:r>
              <a:rPr sz="2000" b="1" dirty="0">
                <a:latin typeface="Calibri"/>
                <a:cs typeface="Calibri"/>
              </a:rPr>
              <a:t>de</a:t>
            </a:r>
            <a:r>
              <a:rPr sz="2000" b="1" spc="-5" dirty="0">
                <a:latin typeface="Calibri"/>
                <a:cs typeface="Calibri"/>
              </a:rPr>
              <a:t> medicamentos</a:t>
            </a:r>
            <a:r>
              <a:rPr sz="2000" b="1" spc="-35" dirty="0">
                <a:latin typeface="Calibri"/>
                <a:cs typeface="Calibri"/>
              </a:rPr>
              <a:t> </a:t>
            </a:r>
            <a:r>
              <a:rPr lang="es-ES" sz="2000" b="1" spc="-5" dirty="0">
                <a:latin typeface="Calibri"/>
                <a:cs typeface="Calibri"/>
              </a:rPr>
              <a:t> (TRIPS)</a:t>
            </a:r>
            <a:endParaRPr sz="2000" dirty="0">
              <a:latin typeface="Calibri"/>
              <a:cs typeface="Calibri"/>
            </a:endParaRPr>
          </a:p>
          <a:p>
            <a:pPr marL="241300" marR="5080" indent="-228600">
              <a:lnSpc>
                <a:spcPct val="100000"/>
              </a:lnSpc>
              <a:buClr>
                <a:srgbClr val="C00000"/>
              </a:buClr>
              <a:buFont typeface="Arial MT"/>
              <a:buChar char="•"/>
              <a:tabLst>
                <a:tab pos="240665" algn="l"/>
                <a:tab pos="241300" algn="l"/>
              </a:tabLst>
            </a:pPr>
            <a:r>
              <a:rPr sz="2000" b="1" spc="-5" dirty="0">
                <a:latin typeface="Calibri"/>
                <a:cs typeface="Calibri"/>
              </a:rPr>
              <a:t>Empresas </a:t>
            </a:r>
            <a:r>
              <a:rPr sz="2000" b="1" dirty="0">
                <a:latin typeface="Calibri"/>
                <a:cs typeface="Calibri"/>
              </a:rPr>
              <a:t>nacional</a:t>
            </a:r>
            <a:r>
              <a:rPr lang="es-ES" sz="2000" b="1" dirty="0">
                <a:latin typeface="Calibri"/>
                <a:cs typeface="Calibri"/>
              </a:rPr>
              <a:t>es sobresalen en el </a:t>
            </a:r>
            <a:r>
              <a:rPr sz="2000" b="1" spc="-10" dirty="0">
                <a:latin typeface="Calibri"/>
                <a:cs typeface="Calibri"/>
              </a:rPr>
              <a:t>mercado</a:t>
            </a:r>
            <a:r>
              <a:rPr sz="2000" b="1" spc="-15" dirty="0">
                <a:latin typeface="Calibri"/>
                <a:cs typeface="Calibri"/>
              </a:rPr>
              <a:t> </a:t>
            </a:r>
            <a:r>
              <a:rPr sz="2000" b="1" dirty="0">
                <a:latin typeface="Calibri"/>
                <a:cs typeface="Calibri"/>
              </a:rPr>
              <a:t>de</a:t>
            </a:r>
            <a:r>
              <a:rPr sz="2000" b="1" spc="10" dirty="0">
                <a:latin typeface="Calibri"/>
                <a:cs typeface="Calibri"/>
              </a:rPr>
              <a:t> </a:t>
            </a:r>
            <a:r>
              <a:rPr sz="2000" b="1" spc="-10" dirty="0">
                <a:latin typeface="Calibri"/>
                <a:cs typeface="Calibri"/>
              </a:rPr>
              <a:t>genéricos</a:t>
            </a:r>
            <a:r>
              <a:rPr sz="2000" b="1" dirty="0">
                <a:latin typeface="Calibri"/>
                <a:cs typeface="Calibri"/>
              </a:rPr>
              <a:t> y</a:t>
            </a:r>
            <a:r>
              <a:rPr sz="2000" b="1" spc="10" dirty="0">
                <a:latin typeface="Calibri"/>
                <a:cs typeface="Calibri"/>
              </a:rPr>
              <a:t> </a:t>
            </a:r>
            <a:r>
              <a:rPr sz="2000" b="1" spc="-5" dirty="0">
                <a:latin typeface="Calibri"/>
                <a:cs typeface="Calibri"/>
              </a:rPr>
              <a:t>biosimilares</a:t>
            </a:r>
            <a:endParaRPr sz="2000" dirty="0">
              <a:latin typeface="Calibri"/>
              <a:cs typeface="Calibri"/>
            </a:endParaRPr>
          </a:p>
          <a:p>
            <a:pPr marL="241300" marR="452120" indent="-228600">
              <a:lnSpc>
                <a:spcPct val="100000"/>
              </a:lnSpc>
              <a:spcBef>
                <a:spcPts val="5"/>
              </a:spcBef>
              <a:buClr>
                <a:srgbClr val="C00000"/>
              </a:buClr>
              <a:buFont typeface="Arial MT"/>
              <a:buChar char="•"/>
              <a:tabLst>
                <a:tab pos="240665" algn="l"/>
                <a:tab pos="241300" algn="l"/>
              </a:tabLst>
            </a:pPr>
            <a:r>
              <a:rPr sz="2000" b="1" spc="-20" dirty="0">
                <a:latin typeface="Calibri"/>
                <a:cs typeface="Calibri"/>
              </a:rPr>
              <a:t>Falta</a:t>
            </a:r>
            <a:r>
              <a:rPr sz="2000" b="1" spc="-15" dirty="0">
                <a:latin typeface="Calibri"/>
                <a:cs typeface="Calibri"/>
              </a:rPr>
              <a:t> </a:t>
            </a:r>
            <a:r>
              <a:rPr sz="2000" b="1" dirty="0">
                <a:latin typeface="Calibri"/>
                <a:cs typeface="Calibri"/>
              </a:rPr>
              <a:t>de </a:t>
            </a:r>
            <a:r>
              <a:rPr sz="2000" b="1" spc="-10" dirty="0">
                <a:latin typeface="Calibri"/>
                <a:cs typeface="Calibri"/>
              </a:rPr>
              <a:t>transparencia </a:t>
            </a:r>
            <a:r>
              <a:rPr sz="2000" b="1" spc="-5" dirty="0">
                <a:latin typeface="Calibri"/>
                <a:cs typeface="Calibri"/>
              </a:rPr>
              <a:t>en</a:t>
            </a:r>
            <a:r>
              <a:rPr sz="2000" b="1" dirty="0">
                <a:latin typeface="Calibri"/>
                <a:cs typeface="Calibri"/>
              </a:rPr>
              <a:t> </a:t>
            </a:r>
            <a:r>
              <a:rPr sz="2000" b="1" spc="-10" dirty="0">
                <a:latin typeface="Calibri"/>
                <a:cs typeface="Calibri"/>
              </a:rPr>
              <a:t>ciertos </a:t>
            </a:r>
            <a:r>
              <a:rPr sz="2000" b="1" spc="-5" dirty="0">
                <a:latin typeface="Calibri"/>
                <a:cs typeface="Calibri"/>
              </a:rPr>
              <a:t>mercados </a:t>
            </a:r>
            <a:r>
              <a:rPr sz="2000" b="1" spc="-440" dirty="0">
                <a:latin typeface="Calibri"/>
                <a:cs typeface="Calibri"/>
              </a:rPr>
              <a:t> </a:t>
            </a:r>
            <a:r>
              <a:rPr sz="2000" b="1" spc="-10" dirty="0">
                <a:latin typeface="Calibri"/>
                <a:cs typeface="Calibri"/>
              </a:rPr>
              <a:t>farmacéuticos</a:t>
            </a:r>
            <a:endParaRPr sz="2000" dirty="0">
              <a:latin typeface="Calibri"/>
              <a:cs typeface="Calibri"/>
            </a:endParaRPr>
          </a:p>
        </p:txBody>
      </p:sp>
      <p:sp>
        <p:nvSpPr>
          <p:cNvPr id="4" name="object 4"/>
          <p:cNvSpPr txBox="1"/>
          <p:nvPr/>
        </p:nvSpPr>
        <p:spPr>
          <a:xfrm>
            <a:off x="450595" y="4433061"/>
            <a:ext cx="5184140" cy="1855470"/>
          </a:xfrm>
          <a:prstGeom prst="rect">
            <a:avLst/>
          </a:prstGeom>
        </p:spPr>
        <p:txBody>
          <a:bodyPr vert="horz" wrap="square" lIns="0" tIns="12700" rIns="0" bIns="0" rtlCol="0">
            <a:spAutoFit/>
          </a:bodyPr>
          <a:lstStyle/>
          <a:p>
            <a:pPr marL="241300" marR="5080" indent="-228600">
              <a:lnSpc>
                <a:spcPct val="100000"/>
              </a:lnSpc>
              <a:spcBef>
                <a:spcPts val="100"/>
              </a:spcBef>
              <a:buClr>
                <a:srgbClr val="800000"/>
              </a:buClr>
              <a:buFont typeface="Arial MT"/>
              <a:buChar char="•"/>
              <a:tabLst>
                <a:tab pos="240665" algn="l"/>
                <a:tab pos="241300" algn="l"/>
              </a:tabLst>
            </a:pPr>
            <a:r>
              <a:rPr sz="2000" b="1" dirty="0">
                <a:latin typeface="Calibri"/>
                <a:cs typeface="Calibri"/>
              </a:rPr>
              <a:t>La</a:t>
            </a:r>
            <a:r>
              <a:rPr sz="2000" b="1" spc="-5" dirty="0">
                <a:latin typeface="Calibri"/>
                <a:cs typeface="Calibri"/>
              </a:rPr>
              <a:t> </a:t>
            </a:r>
            <a:r>
              <a:rPr sz="2000" b="1" spc="-10" dirty="0">
                <a:latin typeface="Calibri"/>
                <a:cs typeface="Calibri"/>
              </a:rPr>
              <a:t>farma</a:t>
            </a:r>
            <a:r>
              <a:rPr sz="2000" b="1" spc="-5" dirty="0">
                <a:latin typeface="Calibri"/>
                <a:cs typeface="Calibri"/>
              </a:rPr>
              <a:t> contribuye</a:t>
            </a:r>
            <a:r>
              <a:rPr sz="2000" b="1" spc="-30" dirty="0">
                <a:latin typeface="Calibri"/>
                <a:cs typeface="Calibri"/>
              </a:rPr>
              <a:t> </a:t>
            </a:r>
            <a:r>
              <a:rPr sz="2000" b="1" spc="-5" dirty="0">
                <a:latin typeface="Calibri"/>
                <a:cs typeface="Calibri"/>
              </a:rPr>
              <a:t>con el</a:t>
            </a:r>
            <a:r>
              <a:rPr sz="2000" b="1" spc="-20" dirty="0">
                <a:latin typeface="Calibri"/>
                <a:cs typeface="Calibri"/>
              </a:rPr>
              <a:t> </a:t>
            </a:r>
            <a:r>
              <a:rPr sz="2000" b="1" dirty="0">
                <a:latin typeface="Calibri"/>
                <a:cs typeface="Calibri"/>
              </a:rPr>
              <a:t>1,2%</a:t>
            </a:r>
            <a:r>
              <a:rPr sz="2000" b="1" spc="-25" dirty="0">
                <a:latin typeface="Calibri"/>
                <a:cs typeface="Calibri"/>
              </a:rPr>
              <a:t> </a:t>
            </a:r>
            <a:r>
              <a:rPr sz="2000" b="1" dirty="0">
                <a:latin typeface="Calibri"/>
                <a:cs typeface="Calibri"/>
              </a:rPr>
              <a:t>del</a:t>
            </a:r>
            <a:r>
              <a:rPr sz="2000" b="1" spc="-10" dirty="0">
                <a:latin typeface="Calibri"/>
                <a:cs typeface="Calibri"/>
              </a:rPr>
              <a:t> </a:t>
            </a:r>
            <a:r>
              <a:rPr sz="2000" b="1" dirty="0">
                <a:latin typeface="Calibri"/>
                <a:cs typeface="Calibri"/>
              </a:rPr>
              <a:t>PIB y</a:t>
            </a:r>
            <a:r>
              <a:rPr sz="2000" b="1" spc="-15" dirty="0">
                <a:latin typeface="Calibri"/>
                <a:cs typeface="Calibri"/>
              </a:rPr>
              <a:t> </a:t>
            </a:r>
            <a:r>
              <a:rPr sz="2000" b="1" spc="-10" dirty="0">
                <a:latin typeface="Calibri"/>
                <a:cs typeface="Calibri"/>
              </a:rPr>
              <a:t>cerca </a:t>
            </a:r>
            <a:r>
              <a:rPr sz="2000" b="1" spc="-440" dirty="0">
                <a:latin typeface="Calibri"/>
                <a:cs typeface="Calibri"/>
              </a:rPr>
              <a:t> </a:t>
            </a:r>
            <a:r>
              <a:rPr sz="2000" b="1" dirty="0">
                <a:latin typeface="Calibri"/>
                <a:cs typeface="Calibri"/>
              </a:rPr>
              <a:t>de</a:t>
            </a:r>
            <a:r>
              <a:rPr sz="2000" b="1" spc="-5" dirty="0">
                <a:latin typeface="Calibri"/>
                <a:cs typeface="Calibri"/>
              </a:rPr>
              <a:t> </a:t>
            </a:r>
            <a:r>
              <a:rPr sz="2000" b="1" dirty="0">
                <a:latin typeface="Calibri"/>
                <a:cs typeface="Calibri"/>
              </a:rPr>
              <a:t>0,8%</a:t>
            </a:r>
            <a:r>
              <a:rPr sz="2000" b="1" spc="-15" dirty="0">
                <a:latin typeface="Calibri"/>
                <a:cs typeface="Calibri"/>
              </a:rPr>
              <a:t> </a:t>
            </a:r>
            <a:r>
              <a:rPr sz="2000" b="1" dirty="0">
                <a:latin typeface="Calibri"/>
                <a:cs typeface="Calibri"/>
              </a:rPr>
              <a:t>del</a:t>
            </a:r>
            <a:r>
              <a:rPr sz="2000" b="1" spc="-10" dirty="0">
                <a:latin typeface="Calibri"/>
                <a:cs typeface="Calibri"/>
              </a:rPr>
              <a:t> </a:t>
            </a:r>
            <a:r>
              <a:rPr sz="2000" b="1" dirty="0">
                <a:latin typeface="Calibri"/>
                <a:cs typeface="Calibri"/>
              </a:rPr>
              <a:t>empleo</a:t>
            </a:r>
            <a:r>
              <a:rPr sz="2000" b="1" spc="-10" dirty="0">
                <a:latin typeface="Calibri"/>
                <a:cs typeface="Calibri"/>
              </a:rPr>
              <a:t> </a:t>
            </a:r>
            <a:r>
              <a:rPr sz="2000" b="1" dirty="0">
                <a:latin typeface="Calibri"/>
                <a:cs typeface="Calibri"/>
              </a:rPr>
              <a:t>de </a:t>
            </a:r>
            <a:r>
              <a:rPr sz="2000" b="1" spc="-5" dirty="0">
                <a:latin typeface="Calibri"/>
                <a:cs typeface="Calibri"/>
              </a:rPr>
              <a:t>la </a:t>
            </a:r>
            <a:r>
              <a:rPr sz="2000" b="1" spc="-10" dirty="0">
                <a:latin typeface="Calibri"/>
                <a:cs typeface="Calibri"/>
              </a:rPr>
              <a:t>región</a:t>
            </a:r>
            <a:endParaRPr sz="2000" dirty="0">
              <a:latin typeface="Calibri"/>
              <a:cs typeface="Calibri"/>
            </a:endParaRPr>
          </a:p>
          <a:p>
            <a:pPr marL="241300" indent="-228600">
              <a:lnSpc>
                <a:spcPct val="100000"/>
              </a:lnSpc>
              <a:buClr>
                <a:srgbClr val="800000"/>
              </a:buClr>
              <a:buFont typeface="Arial MT"/>
              <a:buChar char="•"/>
              <a:tabLst>
                <a:tab pos="240665" algn="l"/>
                <a:tab pos="241300" algn="l"/>
              </a:tabLst>
            </a:pPr>
            <a:r>
              <a:rPr sz="2000" b="1" spc="-15" dirty="0">
                <a:latin typeface="Calibri"/>
                <a:cs typeface="Calibri"/>
              </a:rPr>
              <a:t>Mayor</a:t>
            </a:r>
            <a:r>
              <a:rPr sz="2000" b="1" dirty="0">
                <a:latin typeface="Calibri"/>
                <a:cs typeface="Calibri"/>
              </a:rPr>
              <a:t> </a:t>
            </a:r>
            <a:r>
              <a:rPr sz="2000" b="1" spc="-5" dirty="0">
                <a:latin typeface="Calibri"/>
                <a:cs typeface="Calibri"/>
              </a:rPr>
              <a:t>productividad,</a:t>
            </a:r>
            <a:r>
              <a:rPr sz="2000" b="1" spc="-45" dirty="0">
                <a:latin typeface="Calibri"/>
                <a:cs typeface="Calibri"/>
              </a:rPr>
              <a:t> </a:t>
            </a:r>
            <a:r>
              <a:rPr sz="2000" b="1" dirty="0">
                <a:latin typeface="Calibri"/>
                <a:cs typeface="Calibri"/>
              </a:rPr>
              <a:t>más</a:t>
            </a:r>
            <a:r>
              <a:rPr sz="2000" b="1" spc="-10" dirty="0">
                <a:latin typeface="Calibri"/>
                <a:cs typeface="Calibri"/>
              </a:rPr>
              <a:t> innovadora</a:t>
            </a:r>
            <a:endParaRPr sz="2000" dirty="0">
              <a:latin typeface="Calibri"/>
              <a:cs typeface="Calibri"/>
            </a:endParaRPr>
          </a:p>
          <a:p>
            <a:pPr marL="241300" indent="-228600">
              <a:lnSpc>
                <a:spcPct val="100000"/>
              </a:lnSpc>
              <a:spcBef>
                <a:spcPts val="5"/>
              </a:spcBef>
              <a:buClr>
                <a:srgbClr val="800000"/>
              </a:buClr>
              <a:buFont typeface="Arial MT"/>
              <a:buChar char="•"/>
              <a:tabLst>
                <a:tab pos="240665" algn="l"/>
                <a:tab pos="241300" algn="l"/>
              </a:tabLst>
            </a:pPr>
            <a:r>
              <a:rPr sz="2000" b="1" spc="-15" dirty="0">
                <a:latin typeface="Calibri"/>
                <a:cs typeface="Calibri"/>
              </a:rPr>
              <a:t>Mayor</a:t>
            </a:r>
            <a:r>
              <a:rPr sz="2000" b="1" dirty="0">
                <a:latin typeface="Calibri"/>
                <a:cs typeface="Calibri"/>
              </a:rPr>
              <a:t> </a:t>
            </a:r>
            <a:r>
              <a:rPr sz="2000" b="1" spc="-5" dirty="0">
                <a:latin typeface="Calibri"/>
                <a:cs typeface="Calibri"/>
              </a:rPr>
              <a:t>proporción</a:t>
            </a:r>
            <a:r>
              <a:rPr sz="2000" b="1" spc="-35" dirty="0">
                <a:latin typeface="Calibri"/>
                <a:cs typeface="Calibri"/>
              </a:rPr>
              <a:t> </a:t>
            </a:r>
            <a:r>
              <a:rPr sz="2000" b="1" dirty="0">
                <a:latin typeface="Calibri"/>
                <a:cs typeface="Calibri"/>
              </a:rPr>
              <a:t>de</a:t>
            </a:r>
            <a:r>
              <a:rPr sz="2000" b="1" spc="-5" dirty="0">
                <a:latin typeface="Calibri"/>
                <a:cs typeface="Calibri"/>
              </a:rPr>
              <a:t> </a:t>
            </a:r>
            <a:r>
              <a:rPr sz="2000" b="1" spc="-10" dirty="0">
                <a:latin typeface="Calibri"/>
                <a:cs typeface="Calibri"/>
              </a:rPr>
              <a:t>trabajadores</a:t>
            </a:r>
            <a:r>
              <a:rPr sz="2000" b="1" spc="-5" dirty="0">
                <a:latin typeface="Calibri"/>
                <a:cs typeface="Calibri"/>
              </a:rPr>
              <a:t> calificados</a:t>
            </a:r>
            <a:endParaRPr sz="2000" dirty="0">
              <a:latin typeface="Calibri"/>
              <a:cs typeface="Calibri"/>
            </a:endParaRPr>
          </a:p>
          <a:p>
            <a:pPr marL="241300" indent="-228600">
              <a:lnSpc>
                <a:spcPct val="100000"/>
              </a:lnSpc>
              <a:buClr>
                <a:srgbClr val="800000"/>
              </a:buClr>
              <a:buFont typeface="Arial MT"/>
              <a:buChar char="•"/>
              <a:tabLst>
                <a:tab pos="240665" algn="l"/>
                <a:tab pos="241300" algn="l"/>
              </a:tabLst>
            </a:pPr>
            <a:r>
              <a:rPr sz="2000" b="1" spc="-5" dirty="0">
                <a:latin typeface="Calibri"/>
                <a:cs typeface="Calibri"/>
              </a:rPr>
              <a:t>Salarios</a:t>
            </a:r>
            <a:r>
              <a:rPr sz="2000" b="1" spc="-15" dirty="0">
                <a:latin typeface="Calibri"/>
                <a:cs typeface="Calibri"/>
              </a:rPr>
              <a:t> </a:t>
            </a:r>
            <a:r>
              <a:rPr sz="2000" b="1" spc="-5" dirty="0">
                <a:latin typeface="Calibri"/>
                <a:cs typeface="Calibri"/>
              </a:rPr>
              <a:t>más</a:t>
            </a:r>
            <a:r>
              <a:rPr sz="2000" b="1" spc="-10" dirty="0">
                <a:latin typeface="Calibri"/>
                <a:cs typeface="Calibri"/>
              </a:rPr>
              <a:t> altos</a:t>
            </a:r>
            <a:endParaRPr sz="2000" dirty="0">
              <a:latin typeface="Calibri"/>
              <a:cs typeface="Calibri"/>
            </a:endParaRPr>
          </a:p>
          <a:p>
            <a:pPr marL="241300" indent="-228600">
              <a:lnSpc>
                <a:spcPct val="100000"/>
              </a:lnSpc>
              <a:buClr>
                <a:srgbClr val="800000"/>
              </a:buClr>
              <a:buFont typeface="Arial MT"/>
              <a:buChar char="•"/>
              <a:tabLst>
                <a:tab pos="240665" algn="l"/>
                <a:tab pos="241300" algn="l"/>
              </a:tabLst>
            </a:pPr>
            <a:r>
              <a:rPr sz="2000" b="1" dirty="0">
                <a:latin typeface="Calibri"/>
                <a:cs typeface="Calibri"/>
              </a:rPr>
              <a:t>Composición</a:t>
            </a:r>
            <a:r>
              <a:rPr sz="2000" b="1" spc="-55" dirty="0">
                <a:latin typeface="Calibri"/>
                <a:cs typeface="Calibri"/>
              </a:rPr>
              <a:t> </a:t>
            </a:r>
            <a:r>
              <a:rPr sz="2000" b="1" dirty="0">
                <a:latin typeface="Calibri"/>
                <a:cs typeface="Calibri"/>
              </a:rPr>
              <a:t>de</a:t>
            </a:r>
            <a:r>
              <a:rPr sz="2000" b="1" spc="-5" dirty="0">
                <a:latin typeface="Calibri"/>
                <a:cs typeface="Calibri"/>
              </a:rPr>
              <a:t> </a:t>
            </a:r>
            <a:r>
              <a:rPr sz="2000" b="1" spc="-10" dirty="0">
                <a:latin typeface="Calibri"/>
                <a:cs typeface="Calibri"/>
              </a:rPr>
              <a:t>género </a:t>
            </a:r>
            <a:r>
              <a:rPr sz="2000" b="1" spc="-5" dirty="0">
                <a:latin typeface="Calibri"/>
                <a:cs typeface="Calibri"/>
              </a:rPr>
              <a:t>equilibrada</a:t>
            </a:r>
            <a:endParaRPr sz="2000" dirty="0">
              <a:latin typeface="Calibri"/>
              <a:cs typeface="Calibri"/>
            </a:endParaRPr>
          </a:p>
        </p:txBody>
      </p:sp>
      <p:sp>
        <p:nvSpPr>
          <p:cNvPr id="5" name="object 5"/>
          <p:cNvSpPr txBox="1">
            <a:spLocks noGrp="1"/>
          </p:cNvSpPr>
          <p:nvPr>
            <p:ph type="title"/>
          </p:nvPr>
        </p:nvSpPr>
        <p:spPr>
          <a:xfrm>
            <a:off x="805992" y="101853"/>
            <a:ext cx="10584180" cy="513715"/>
          </a:xfrm>
          <a:prstGeom prst="rect">
            <a:avLst/>
          </a:prstGeom>
        </p:spPr>
        <p:txBody>
          <a:bodyPr vert="horz" wrap="square" lIns="0" tIns="12700" rIns="0" bIns="0" rtlCol="0">
            <a:spAutoFit/>
          </a:bodyPr>
          <a:lstStyle/>
          <a:p>
            <a:pPr marL="12700">
              <a:lnSpc>
                <a:spcPct val="100000"/>
              </a:lnSpc>
              <a:spcBef>
                <a:spcPts val="100"/>
              </a:spcBef>
            </a:pPr>
            <a:r>
              <a:rPr sz="3200" spc="-5" dirty="0"/>
              <a:t>Industria</a:t>
            </a:r>
            <a:r>
              <a:rPr sz="3200" spc="-35" dirty="0"/>
              <a:t> </a:t>
            </a:r>
            <a:r>
              <a:rPr sz="3200" spc="-5" dirty="0"/>
              <a:t>farmacéutica:</a:t>
            </a:r>
            <a:r>
              <a:rPr sz="3200" spc="-30" dirty="0"/>
              <a:t> </a:t>
            </a:r>
            <a:r>
              <a:rPr sz="3200" dirty="0"/>
              <a:t>un</a:t>
            </a:r>
            <a:r>
              <a:rPr sz="3200" spc="-5" dirty="0"/>
              <a:t> sector</a:t>
            </a:r>
            <a:r>
              <a:rPr sz="3200" spc="5" dirty="0"/>
              <a:t> </a:t>
            </a:r>
            <a:r>
              <a:rPr sz="3200" spc="-20" dirty="0"/>
              <a:t>estratégico</a:t>
            </a:r>
            <a:r>
              <a:rPr sz="3200" spc="-30" dirty="0"/>
              <a:t> </a:t>
            </a:r>
            <a:r>
              <a:rPr sz="3200" spc="-20" dirty="0"/>
              <a:t>para</a:t>
            </a:r>
            <a:r>
              <a:rPr sz="3200" spc="-10" dirty="0"/>
              <a:t> </a:t>
            </a:r>
            <a:r>
              <a:rPr sz="3200" spc="-5" dirty="0"/>
              <a:t>el</a:t>
            </a:r>
            <a:r>
              <a:rPr sz="3200" dirty="0"/>
              <a:t> </a:t>
            </a:r>
            <a:r>
              <a:rPr sz="3200" spc="-5" dirty="0"/>
              <a:t>desarrollo</a:t>
            </a:r>
            <a:endParaRPr sz="3200" dirty="0"/>
          </a:p>
        </p:txBody>
      </p:sp>
      <p:sp>
        <p:nvSpPr>
          <p:cNvPr id="6" name="object 6"/>
          <p:cNvSpPr txBox="1"/>
          <p:nvPr/>
        </p:nvSpPr>
        <p:spPr>
          <a:xfrm>
            <a:off x="6445758" y="779145"/>
            <a:ext cx="530161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INDICADORES</a:t>
            </a:r>
            <a:r>
              <a:rPr sz="1400" b="1" spc="-10" dirty="0">
                <a:latin typeface="Calibri"/>
                <a:cs typeface="Calibri"/>
              </a:rPr>
              <a:t> </a:t>
            </a:r>
            <a:r>
              <a:rPr sz="1400" b="1" spc="-5" dirty="0">
                <a:latin typeface="Calibri"/>
                <a:cs typeface="Calibri"/>
              </a:rPr>
              <a:t>DE LA</a:t>
            </a:r>
            <a:r>
              <a:rPr sz="1400" b="1" dirty="0">
                <a:latin typeface="Calibri"/>
                <a:cs typeface="Calibri"/>
              </a:rPr>
              <a:t> </a:t>
            </a:r>
            <a:r>
              <a:rPr sz="1400" b="1" spc="-5" dirty="0">
                <a:latin typeface="Calibri"/>
                <a:cs typeface="Calibri"/>
              </a:rPr>
              <a:t>INDUSTRIA</a:t>
            </a:r>
            <a:r>
              <a:rPr sz="1400" b="1" dirty="0">
                <a:latin typeface="Calibri"/>
                <a:cs typeface="Calibri"/>
              </a:rPr>
              <a:t> </a:t>
            </a:r>
            <a:r>
              <a:rPr sz="1400" b="1" spc="-10" dirty="0">
                <a:latin typeface="Calibri"/>
                <a:cs typeface="Calibri"/>
              </a:rPr>
              <a:t>FARMACÉUTICA</a:t>
            </a:r>
            <a:r>
              <a:rPr sz="1400" b="1" spc="-45" dirty="0">
                <a:latin typeface="Calibri"/>
                <a:cs typeface="Calibri"/>
              </a:rPr>
              <a:t> </a:t>
            </a:r>
            <a:r>
              <a:rPr sz="1400" b="1" dirty="0">
                <a:latin typeface="Calibri"/>
                <a:cs typeface="Calibri"/>
              </a:rPr>
              <a:t>Y</a:t>
            </a:r>
            <a:r>
              <a:rPr sz="1400" b="1" spc="-15" dirty="0">
                <a:latin typeface="Calibri"/>
                <a:cs typeface="Calibri"/>
              </a:rPr>
              <a:t> </a:t>
            </a:r>
            <a:r>
              <a:rPr sz="1400" b="1" spc="-5" dirty="0">
                <a:latin typeface="Calibri"/>
                <a:cs typeface="Calibri"/>
              </a:rPr>
              <a:t>LA</a:t>
            </a:r>
            <a:r>
              <a:rPr sz="1400" b="1" spc="5" dirty="0">
                <a:latin typeface="Calibri"/>
                <a:cs typeface="Calibri"/>
              </a:rPr>
              <a:t> </a:t>
            </a:r>
            <a:r>
              <a:rPr sz="1400" b="1" spc="-5" dirty="0">
                <a:latin typeface="Calibri"/>
                <a:cs typeface="Calibri"/>
              </a:rPr>
              <a:t>INDUSTRIA </a:t>
            </a:r>
            <a:r>
              <a:rPr sz="1400" b="1" spc="-40" dirty="0">
                <a:latin typeface="Calibri"/>
                <a:cs typeface="Calibri"/>
              </a:rPr>
              <a:t>TOTAL</a:t>
            </a:r>
            <a:endParaRPr sz="1400" dirty="0">
              <a:latin typeface="Calibri"/>
              <a:cs typeface="Calibri"/>
            </a:endParaRPr>
          </a:p>
        </p:txBody>
      </p:sp>
      <p:grpSp>
        <p:nvGrpSpPr>
          <p:cNvPr id="7" name="object 7"/>
          <p:cNvGrpSpPr/>
          <p:nvPr/>
        </p:nvGrpSpPr>
        <p:grpSpPr>
          <a:xfrm>
            <a:off x="8438197" y="1569529"/>
            <a:ext cx="3481704" cy="4599940"/>
            <a:chOff x="8438197" y="1569529"/>
            <a:chExt cx="3481704" cy="4599940"/>
          </a:xfrm>
        </p:grpSpPr>
        <p:sp>
          <p:nvSpPr>
            <p:cNvPr id="8" name="object 8"/>
            <p:cNvSpPr/>
            <p:nvPr/>
          </p:nvSpPr>
          <p:spPr>
            <a:xfrm>
              <a:off x="8790431" y="1574291"/>
              <a:ext cx="2430780" cy="4590415"/>
            </a:xfrm>
            <a:custGeom>
              <a:avLst/>
              <a:gdLst/>
              <a:ahLst/>
              <a:cxnLst/>
              <a:rect l="l" t="t" r="r" b="b"/>
              <a:pathLst>
                <a:path w="2430779" h="4590415">
                  <a:moveTo>
                    <a:pt x="0" y="4529328"/>
                  </a:moveTo>
                  <a:lnTo>
                    <a:pt x="0" y="4590288"/>
                  </a:lnTo>
                </a:path>
                <a:path w="2430779" h="4590415">
                  <a:moveTo>
                    <a:pt x="0" y="4273296"/>
                  </a:moveTo>
                  <a:lnTo>
                    <a:pt x="0" y="4395216"/>
                  </a:lnTo>
                </a:path>
                <a:path w="2430779" h="4590415">
                  <a:moveTo>
                    <a:pt x="0" y="4018788"/>
                  </a:moveTo>
                  <a:lnTo>
                    <a:pt x="0" y="4140708"/>
                  </a:lnTo>
                </a:path>
                <a:path w="2430779" h="4590415">
                  <a:moveTo>
                    <a:pt x="0" y="3764280"/>
                  </a:moveTo>
                  <a:lnTo>
                    <a:pt x="0" y="3886200"/>
                  </a:lnTo>
                </a:path>
                <a:path w="2430779" h="4590415">
                  <a:moveTo>
                    <a:pt x="347472" y="3764280"/>
                  </a:moveTo>
                  <a:lnTo>
                    <a:pt x="347472" y="3886200"/>
                  </a:lnTo>
                </a:path>
                <a:path w="2430779" h="4590415">
                  <a:moveTo>
                    <a:pt x="694944" y="3764280"/>
                  </a:moveTo>
                  <a:lnTo>
                    <a:pt x="694944" y="3886200"/>
                  </a:lnTo>
                </a:path>
                <a:path w="2430779" h="4590415">
                  <a:moveTo>
                    <a:pt x="1040892" y="3764280"/>
                  </a:moveTo>
                  <a:lnTo>
                    <a:pt x="1040892" y="3886200"/>
                  </a:lnTo>
                </a:path>
                <a:path w="2430779" h="4590415">
                  <a:moveTo>
                    <a:pt x="1388364" y="3764280"/>
                  </a:moveTo>
                  <a:lnTo>
                    <a:pt x="1388364" y="3886200"/>
                  </a:lnTo>
                </a:path>
                <a:path w="2430779" h="4590415">
                  <a:moveTo>
                    <a:pt x="1735836" y="3951732"/>
                  </a:moveTo>
                  <a:lnTo>
                    <a:pt x="1735836" y="4140708"/>
                  </a:lnTo>
                </a:path>
                <a:path w="2430779" h="4590415">
                  <a:moveTo>
                    <a:pt x="1735836" y="958596"/>
                  </a:moveTo>
                  <a:lnTo>
                    <a:pt x="1735836" y="3886200"/>
                  </a:lnTo>
                </a:path>
                <a:path w="2430779" h="4590415">
                  <a:moveTo>
                    <a:pt x="2083308" y="3951732"/>
                  </a:moveTo>
                  <a:lnTo>
                    <a:pt x="2083308" y="4140708"/>
                  </a:lnTo>
                </a:path>
                <a:path w="2430779" h="4590415">
                  <a:moveTo>
                    <a:pt x="2083308" y="958596"/>
                  </a:moveTo>
                  <a:lnTo>
                    <a:pt x="2083308" y="3886200"/>
                  </a:lnTo>
                </a:path>
                <a:path w="2430779" h="4590415">
                  <a:moveTo>
                    <a:pt x="2430779" y="3951732"/>
                  </a:moveTo>
                  <a:lnTo>
                    <a:pt x="2430779" y="4590288"/>
                  </a:lnTo>
                </a:path>
                <a:path w="2430779" h="4590415">
                  <a:moveTo>
                    <a:pt x="2430779" y="0"/>
                  </a:moveTo>
                  <a:lnTo>
                    <a:pt x="2430779" y="3886200"/>
                  </a:lnTo>
                </a:path>
              </a:pathLst>
            </a:custGeom>
            <a:ln w="9144">
              <a:solidFill>
                <a:srgbClr val="D9D9D9"/>
              </a:solidFill>
            </a:ln>
          </p:spPr>
          <p:txBody>
            <a:bodyPr wrap="square" lIns="0" tIns="0" rIns="0" bIns="0" rtlCol="0"/>
            <a:lstStyle/>
            <a:p>
              <a:endParaRPr dirty="0"/>
            </a:p>
          </p:txBody>
        </p:sp>
        <p:sp>
          <p:nvSpPr>
            <p:cNvPr id="9" name="object 9"/>
            <p:cNvSpPr/>
            <p:nvPr/>
          </p:nvSpPr>
          <p:spPr>
            <a:xfrm>
              <a:off x="8442959" y="5460491"/>
              <a:ext cx="2996565" cy="66040"/>
            </a:xfrm>
            <a:custGeom>
              <a:avLst/>
              <a:gdLst/>
              <a:ahLst/>
              <a:cxnLst/>
              <a:rect l="l" t="t" r="r" b="b"/>
              <a:pathLst>
                <a:path w="2996565" h="66039">
                  <a:moveTo>
                    <a:pt x="2996184" y="0"/>
                  </a:moveTo>
                  <a:lnTo>
                    <a:pt x="0" y="0"/>
                  </a:lnTo>
                  <a:lnTo>
                    <a:pt x="0" y="65532"/>
                  </a:lnTo>
                  <a:lnTo>
                    <a:pt x="2996184" y="65532"/>
                  </a:lnTo>
                  <a:lnTo>
                    <a:pt x="2996184" y="0"/>
                  </a:lnTo>
                  <a:close/>
                </a:path>
              </a:pathLst>
            </a:custGeom>
            <a:solidFill>
              <a:srgbClr val="8FAADC"/>
            </a:solidFill>
          </p:spPr>
          <p:txBody>
            <a:bodyPr wrap="square" lIns="0" tIns="0" rIns="0" bIns="0" rtlCol="0"/>
            <a:lstStyle/>
            <a:p>
              <a:endParaRPr dirty="0"/>
            </a:p>
          </p:txBody>
        </p:sp>
        <p:sp>
          <p:nvSpPr>
            <p:cNvPr id="10" name="object 10"/>
            <p:cNvSpPr/>
            <p:nvPr/>
          </p:nvSpPr>
          <p:spPr>
            <a:xfrm>
              <a:off x="9137903" y="5593080"/>
              <a:ext cx="1736089" cy="571500"/>
            </a:xfrm>
            <a:custGeom>
              <a:avLst/>
              <a:gdLst/>
              <a:ahLst/>
              <a:cxnLst/>
              <a:rect l="l" t="t" r="r" b="b"/>
              <a:pathLst>
                <a:path w="1736090" h="571500">
                  <a:moveTo>
                    <a:pt x="0" y="0"/>
                  </a:moveTo>
                  <a:lnTo>
                    <a:pt x="0" y="121920"/>
                  </a:lnTo>
                </a:path>
                <a:path w="1736090" h="571500">
                  <a:moveTo>
                    <a:pt x="347472" y="0"/>
                  </a:moveTo>
                  <a:lnTo>
                    <a:pt x="347472" y="121920"/>
                  </a:lnTo>
                </a:path>
                <a:path w="1736090" h="571500">
                  <a:moveTo>
                    <a:pt x="693420" y="0"/>
                  </a:moveTo>
                  <a:lnTo>
                    <a:pt x="693420" y="121920"/>
                  </a:lnTo>
                </a:path>
                <a:path w="1736090" h="571500">
                  <a:moveTo>
                    <a:pt x="1040892" y="188976"/>
                  </a:moveTo>
                  <a:lnTo>
                    <a:pt x="1040892" y="376428"/>
                  </a:lnTo>
                </a:path>
                <a:path w="1736090" h="571500">
                  <a:moveTo>
                    <a:pt x="1040892" y="0"/>
                  </a:moveTo>
                  <a:lnTo>
                    <a:pt x="1040892" y="121920"/>
                  </a:lnTo>
                </a:path>
                <a:path w="1736090" h="571500">
                  <a:moveTo>
                    <a:pt x="1388364" y="188976"/>
                  </a:moveTo>
                  <a:lnTo>
                    <a:pt x="1388364" y="571500"/>
                  </a:lnTo>
                </a:path>
                <a:path w="1736090" h="571500">
                  <a:moveTo>
                    <a:pt x="1735836" y="188976"/>
                  </a:moveTo>
                  <a:lnTo>
                    <a:pt x="1735836" y="571500"/>
                  </a:lnTo>
                </a:path>
              </a:pathLst>
            </a:custGeom>
            <a:ln w="9144">
              <a:solidFill>
                <a:srgbClr val="D9D9D9"/>
              </a:solidFill>
            </a:ln>
          </p:spPr>
          <p:txBody>
            <a:bodyPr wrap="square" lIns="0" tIns="0" rIns="0" bIns="0" rtlCol="0"/>
            <a:lstStyle/>
            <a:p>
              <a:endParaRPr dirty="0"/>
            </a:p>
          </p:txBody>
        </p:sp>
        <p:sp>
          <p:nvSpPr>
            <p:cNvPr id="11" name="object 11"/>
            <p:cNvSpPr/>
            <p:nvPr/>
          </p:nvSpPr>
          <p:spPr>
            <a:xfrm>
              <a:off x="8442959" y="5715000"/>
              <a:ext cx="2569845" cy="67310"/>
            </a:xfrm>
            <a:custGeom>
              <a:avLst/>
              <a:gdLst/>
              <a:ahLst/>
              <a:cxnLst/>
              <a:rect l="l" t="t" r="r" b="b"/>
              <a:pathLst>
                <a:path w="2569845" h="67310">
                  <a:moveTo>
                    <a:pt x="2569464" y="0"/>
                  </a:moveTo>
                  <a:lnTo>
                    <a:pt x="0" y="0"/>
                  </a:lnTo>
                  <a:lnTo>
                    <a:pt x="0" y="67056"/>
                  </a:lnTo>
                  <a:lnTo>
                    <a:pt x="2569464" y="67056"/>
                  </a:lnTo>
                  <a:lnTo>
                    <a:pt x="2569464" y="0"/>
                  </a:lnTo>
                  <a:close/>
                </a:path>
              </a:pathLst>
            </a:custGeom>
            <a:solidFill>
              <a:srgbClr val="8FAADC"/>
            </a:solidFill>
          </p:spPr>
          <p:txBody>
            <a:bodyPr wrap="square" lIns="0" tIns="0" rIns="0" bIns="0" rtlCol="0"/>
            <a:lstStyle/>
            <a:p>
              <a:endParaRPr dirty="0"/>
            </a:p>
          </p:txBody>
        </p:sp>
        <p:sp>
          <p:nvSpPr>
            <p:cNvPr id="12" name="object 12"/>
            <p:cNvSpPr/>
            <p:nvPr/>
          </p:nvSpPr>
          <p:spPr>
            <a:xfrm>
              <a:off x="9137903" y="5847588"/>
              <a:ext cx="1041400" cy="317500"/>
            </a:xfrm>
            <a:custGeom>
              <a:avLst/>
              <a:gdLst/>
              <a:ahLst/>
              <a:cxnLst/>
              <a:rect l="l" t="t" r="r" b="b"/>
              <a:pathLst>
                <a:path w="1041400" h="317500">
                  <a:moveTo>
                    <a:pt x="0" y="0"/>
                  </a:moveTo>
                  <a:lnTo>
                    <a:pt x="0" y="121920"/>
                  </a:lnTo>
                </a:path>
                <a:path w="1041400" h="317500">
                  <a:moveTo>
                    <a:pt x="347472" y="0"/>
                  </a:moveTo>
                  <a:lnTo>
                    <a:pt x="347472" y="121920"/>
                  </a:lnTo>
                </a:path>
                <a:path w="1041400" h="317500">
                  <a:moveTo>
                    <a:pt x="693420" y="0"/>
                  </a:moveTo>
                  <a:lnTo>
                    <a:pt x="693420" y="121920"/>
                  </a:lnTo>
                </a:path>
                <a:path w="1041400" h="317500">
                  <a:moveTo>
                    <a:pt x="1040892" y="188975"/>
                  </a:moveTo>
                  <a:lnTo>
                    <a:pt x="1040892" y="316992"/>
                  </a:lnTo>
                </a:path>
              </a:pathLst>
            </a:custGeom>
            <a:ln w="9144">
              <a:solidFill>
                <a:srgbClr val="D9D9D9"/>
              </a:solidFill>
            </a:ln>
          </p:spPr>
          <p:txBody>
            <a:bodyPr wrap="square" lIns="0" tIns="0" rIns="0" bIns="0" rtlCol="0"/>
            <a:lstStyle/>
            <a:p>
              <a:endParaRPr dirty="0"/>
            </a:p>
          </p:txBody>
        </p:sp>
        <p:sp>
          <p:nvSpPr>
            <p:cNvPr id="13" name="object 13"/>
            <p:cNvSpPr/>
            <p:nvPr/>
          </p:nvSpPr>
          <p:spPr>
            <a:xfrm>
              <a:off x="8442959" y="5969507"/>
              <a:ext cx="2013585" cy="67310"/>
            </a:xfrm>
            <a:custGeom>
              <a:avLst/>
              <a:gdLst/>
              <a:ahLst/>
              <a:cxnLst/>
              <a:rect l="l" t="t" r="r" b="b"/>
              <a:pathLst>
                <a:path w="2013584" h="67310">
                  <a:moveTo>
                    <a:pt x="2013204" y="0"/>
                  </a:moveTo>
                  <a:lnTo>
                    <a:pt x="0" y="0"/>
                  </a:lnTo>
                  <a:lnTo>
                    <a:pt x="0" y="67055"/>
                  </a:lnTo>
                  <a:lnTo>
                    <a:pt x="2013204" y="67055"/>
                  </a:lnTo>
                  <a:lnTo>
                    <a:pt x="2013204" y="0"/>
                  </a:lnTo>
                  <a:close/>
                </a:path>
              </a:pathLst>
            </a:custGeom>
            <a:solidFill>
              <a:srgbClr val="8FAADC"/>
            </a:solidFill>
          </p:spPr>
          <p:txBody>
            <a:bodyPr wrap="square" lIns="0" tIns="0" rIns="0" bIns="0" rtlCol="0"/>
            <a:lstStyle/>
            <a:p>
              <a:endParaRPr dirty="0"/>
            </a:p>
          </p:txBody>
        </p:sp>
        <p:sp>
          <p:nvSpPr>
            <p:cNvPr id="14" name="object 14"/>
            <p:cNvSpPr/>
            <p:nvPr/>
          </p:nvSpPr>
          <p:spPr>
            <a:xfrm>
              <a:off x="8790431" y="1767839"/>
              <a:ext cx="695325" cy="121920"/>
            </a:xfrm>
            <a:custGeom>
              <a:avLst/>
              <a:gdLst/>
              <a:ahLst/>
              <a:cxnLst/>
              <a:rect l="l" t="t" r="r" b="b"/>
              <a:pathLst>
                <a:path w="695325" h="121919">
                  <a:moveTo>
                    <a:pt x="0" y="0"/>
                  </a:moveTo>
                  <a:lnTo>
                    <a:pt x="0" y="121920"/>
                  </a:lnTo>
                </a:path>
                <a:path w="695325" h="121919">
                  <a:moveTo>
                    <a:pt x="347472" y="0"/>
                  </a:moveTo>
                  <a:lnTo>
                    <a:pt x="347472" y="121920"/>
                  </a:lnTo>
                </a:path>
                <a:path w="695325" h="121919">
                  <a:moveTo>
                    <a:pt x="694944" y="0"/>
                  </a:moveTo>
                  <a:lnTo>
                    <a:pt x="694944" y="121920"/>
                  </a:lnTo>
                </a:path>
              </a:pathLst>
            </a:custGeom>
            <a:ln w="9144">
              <a:solidFill>
                <a:srgbClr val="D9D9D9"/>
              </a:solidFill>
            </a:ln>
          </p:spPr>
          <p:txBody>
            <a:bodyPr wrap="square" lIns="0" tIns="0" rIns="0" bIns="0" rtlCol="0"/>
            <a:lstStyle/>
            <a:p>
              <a:endParaRPr dirty="0"/>
            </a:p>
          </p:txBody>
        </p:sp>
        <p:sp>
          <p:nvSpPr>
            <p:cNvPr id="15" name="object 15"/>
            <p:cNvSpPr/>
            <p:nvPr/>
          </p:nvSpPr>
          <p:spPr>
            <a:xfrm>
              <a:off x="8442959" y="1889759"/>
              <a:ext cx="1111250" cy="67310"/>
            </a:xfrm>
            <a:custGeom>
              <a:avLst/>
              <a:gdLst/>
              <a:ahLst/>
              <a:cxnLst/>
              <a:rect l="l" t="t" r="r" b="b"/>
              <a:pathLst>
                <a:path w="1111250" h="67310">
                  <a:moveTo>
                    <a:pt x="1110996" y="0"/>
                  </a:moveTo>
                  <a:lnTo>
                    <a:pt x="0" y="0"/>
                  </a:lnTo>
                  <a:lnTo>
                    <a:pt x="0" y="67055"/>
                  </a:lnTo>
                  <a:lnTo>
                    <a:pt x="1110996" y="67055"/>
                  </a:lnTo>
                  <a:lnTo>
                    <a:pt x="1110996" y="0"/>
                  </a:lnTo>
                  <a:close/>
                </a:path>
              </a:pathLst>
            </a:custGeom>
            <a:solidFill>
              <a:srgbClr val="8FAADC"/>
            </a:solidFill>
          </p:spPr>
          <p:txBody>
            <a:bodyPr wrap="square" lIns="0" tIns="0" rIns="0" bIns="0" rtlCol="0"/>
            <a:lstStyle/>
            <a:p>
              <a:endParaRPr dirty="0"/>
            </a:p>
          </p:txBody>
        </p:sp>
        <p:sp>
          <p:nvSpPr>
            <p:cNvPr id="16" name="object 16"/>
            <p:cNvSpPr/>
            <p:nvPr/>
          </p:nvSpPr>
          <p:spPr>
            <a:xfrm>
              <a:off x="8790431" y="1574291"/>
              <a:ext cx="347980" cy="60960"/>
            </a:xfrm>
            <a:custGeom>
              <a:avLst/>
              <a:gdLst/>
              <a:ahLst/>
              <a:cxnLst/>
              <a:rect l="l" t="t" r="r" b="b"/>
              <a:pathLst>
                <a:path w="347979" h="60960">
                  <a:moveTo>
                    <a:pt x="0" y="0"/>
                  </a:moveTo>
                  <a:lnTo>
                    <a:pt x="0" y="60960"/>
                  </a:lnTo>
                </a:path>
                <a:path w="347979" h="60960">
                  <a:moveTo>
                    <a:pt x="347472" y="0"/>
                  </a:moveTo>
                  <a:lnTo>
                    <a:pt x="347472" y="60960"/>
                  </a:lnTo>
                </a:path>
              </a:pathLst>
            </a:custGeom>
            <a:ln w="9144">
              <a:solidFill>
                <a:srgbClr val="D9D9D9"/>
              </a:solidFill>
            </a:ln>
          </p:spPr>
          <p:txBody>
            <a:bodyPr wrap="square" lIns="0" tIns="0" rIns="0" bIns="0" rtlCol="0"/>
            <a:lstStyle/>
            <a:p>
              <a:endParaRPr dirty="0"/>
            </a:p>
          </p:txBody>
        </p:sp>
        <p:sp>
          <p:nvSpPr>
            <p:cNvPr id="17" name="object 17"/>
            <p:cNvSpPr/>
            <p:nvPr/>
          </p:nvSpPr>
          <p:spPr>
            <a:xfrm>
              <a:off x="8442959" y="1635251"/>
              <a:ext cx="984885" cy="66040"/>
            </a:xfrm>
            <a:custGeom>
              <a:avLst/>
              <a:gdLst/>
              <a:ahLst/>
              <a:cxnLst/>
              <a:rect l="l" t="t" r="r" b="b"/>
              <a:pathLst>
                <a:path w="984884" h="66039">
                  <a:moveTo>
                    <a:pt x="984504" y="0"/>
                  </a:moveTo>
                  <a:lnTo>
                    <a:pt x="0" y="0"/>
                  </a:lnTo>
                  <a:lnTo>
                    <a:pt x="0" y="65532"/>
                  </a:lnTo>
                  <a:lnTo>
                    <a:pt x="984504" y="65532"/>
                  </a:lnTo>
                  <a:lnTo>
                    <a:pt x="984504" y="0"/>
                  </a:lnTo>
                  <a:close/>
                </a:path>
              </a:pathLst>
            </a:custGeom>
            <a:solidFill>
              <a:srgbClr val="8FAADC"/>
            </a:solidFill>
          </p:spPr>
          <p:txBody>
            <a:bodyPr wrap="square" lIns="0" tIns="0" rIns="0" bIns="0" rtlCol="0"/>
            <a:lstStyle/>
            <a:p>
              <a:endParaRPr dirty="0"/>
            </a:p>
          </p:txBody>
        </p:sp>
        <p:sp>
          <p:nvSpPr>
            <p:cNvPr id="18" name="object 18"/>
            <p:cNvSpPr/>
            <p:nvPr/>
          </p:nvSpPr>
          <p:spPr>
            <a:xfrm>
              <a:off x="9485375" y="1574291"/>
              <a:ext cx="1388745" cy="382905"/>
            </a:xfrm>
            <a:custGeom>
              <a:avLst/>
              <a:gdLst/>
              <a:ahLst/>
              <a:cxnLst/>
              <a:rect l="l" t="t" r="r" b="b"/>
              <a:pathLst>
                <a:path w="1388745" h="382905">
                  <a:moveTo>
                    <a:pt x="0" y="0"/>
                  </a:moveTo>
                  <a:lnTo>
                    <a:pt x="0" y="126492"/>
                  </a:lnTo>
                </a:path>
                <a:path w="1388745" h="382905">
                  <a:moveTo>
                    <a:pt x="345948" y="193548"/>
                  </a:moveTo>
                  <a:lnTo>
                    <a:pt x="345948" y="382524"/>
                  </a:lnTo>
                </a:path>
                <a:path w="1388745" h="382905">
                  <a:moveTo>
                    <a:pt x="345948" y="0"/>
                  </a:moveTo>
                  <a:lnTo>
                    <a:pt x="345948" y="126492"/>
                  </a:lnTo>
                </a:path>
                <a:path w="1388745" h="382905">
                  <a:moveTo>
                    <a:pt x="693420" y="193548"/>
                  </a:moveTo>
                  <a:lnTo>
                    <a:pt x="693420" y="382524"/>
                  </a:lnTo>
                </a:path>
                <a:path w="1388745" h="382905">
                  <a:moveTo>
                    <a:pt x="693420" y="0"/>
                  </a:moveTo>
                  <a:lnTo>
                    <a:pt x="693420" y="126492"/>
                  </a:lnTo>
                </a:path>
                <a:path w="1388745" h="382905">
                  <a:moveTo>
                    <a:pt x="1040892" y="193548"/>
                  </a:moveTo>
                  <a:lnTo>
                    <a:pt x="1040892" y="382524"/>
                  </a:lnTo>
                </a:path>
                <a:path w="1388745" h="382905">
                  <a:moveTo>
                    <a:pt x="1040892" y="0"/>
                  </a:moveTo>
                  <a:lnTo>
                    <a:pt x="1040892" y="126492"/>
                  </a:lnTo>
                </a:path>
                <a:path w="1388745" h="382905">
                  <a:moveTo>
                    <a:pt x="1388364" y="0"/>
                  </a:moveTo>
                  <a:lnTo>
                    <a:pt x="1388364" y="382524"/>
                  </a:lnTo>
                </a:path>
              </a:pathLst>
            </a:custGeom>
            <a:ln w="9144">
              <a:solidFill>
                <a:srgbClr val="D9D9D9"/>
              </a:solidFill>
            </a:ln>
          </p:spPr>
          <p:txBody>
            <a:bodyPr wrap="square" lIns="0" tIns="0" rIns="0" bIns="0" rtlCol="0"/>
            <a:lstStyle/>
            <a:p>
              <a:endParaRPr dirty="0"/>
            </a:p>
          </p:txBody>
        </p:sp>
        <p:sp>
          <p:nvSpPr>
            <p:cNvPr id="19" name="object 19"/>
            <p:cNvSpPr/>
            <p:nvPr/>
          </p:nvSpPr>
          <p:spPr>
            <a:xfrm>
              <a:off x="8442959" y="1700783"/>
              <a:ext cx="2385060" cy="67310"/>
            </a:xfrm>
            <a:custGeom>
              <a:avLst/>
              <a:gdLst/>
              <a:ahLst/>
              <a:cxnLst/>
              <a:rect l="l" t="t" r="r" b="b"/>
              <a:pathLst>
                <a:path w="2385059" h="67310">
                  <a:moveTo>
                    <a:pt x="2385060" y="0"/>
                  </a:moveTo>
                  <a:lnTo>
                    <a:pt x="0" y="0"/>
                  </a:lnTo>
                  <a:lnTo>
                    <a:pt x="0" y="67055"/>
                  </a:lnTo>
                  <a:lnTo>
                    <a:pt x="2385060" y="67055"/>
                  </a:lnTo>
                  <a:lnTo>
                    <a:pt x="2385060" y="0"/>
                  </a:lnTo>
                  <a:close/>
                </a:path>
              </a:pathLst>
            </a:custGeom>
            <a:solidFill>
              <a:srgbClr val="C00000"/>
            </a:solidFill>
          </p:spPr>
          <p:txBody>
            <a:bodyPr wrap="square" lIns="0" tIns="0" rIns="0" bIns="0" rtlCol="0"/>
            <a:lstStyle/>
            <a:p>
              <a:endParaRPr dirty="0"/>
            </a:p>
          </p:txBody>
        </p:sp>
        <p:sp>
          <p:nvSpPr>
            <p:cNvPr id="20" name="object 20"/>
            <p:cNvSpPr/>
            <p:nvPr/>
          </p:nvSpPr>
          <p:spPr>
            <a:xfrm>
              <a:off x="8790431" y="2022347"/>
              <a:ext cx="1041400" cy="121920"/>
            </a:xfrm>
            <a:custGeom>
              <a:avLst/>
              <a:gdLst/>
              <a:ahLst/>
              <a:cxnLst/>
              <a:rect l="l" t="t" r="r" b="b"/>
              <a:pathLst>
                <a:path w="1041400" h="121919">
                  <a:moveTo>
                    <a:pt x="0" y="0"/>
                  </a:moveTo>
                  <a:lnTo>
                    <a:pt x="0" y="121919"/>
                  </a:lnTo>
                </a:path>
                <a:path w="1041400" h="121919">
                  <a:moveTo>
                    <a:pt x="347472" y="0"/>
                  </a:moveTo>
                  <a:lnTo>
                    <a:pt x="347472" y="121919"/>
                  </a:lnTo>
                </a:path>
                <a:path w="1041400" h="121919">
                  <a:moveTo>
                    <a:pt x="694944" y="0"/>
                  </a:moveTo>
                  <a:lnTo>
                    <a:pt x="694944" y="121919"/>
                  </a:lnTo>
                </a:path>
                <a:path w="1041400" h="121919">
                  <a:moveTo>
                    <a:pt x="1040892" y="0"/>
                  </a:moveTo>
                  <a:lnTo>
                    <a:pt x="1040892" y="121919"/>
                  </a:lnTo>
                </a:path>
              </a:pathLst>
            </a:custGeom>
            <a:ln w="9144">
              <a:solidFill>
                <a:srgbClr val="D9D9D9"/>
              </a:solidFill>
            </a:ln>
          </p:spPr>
          <p:txBody>
            <a:bodyPr wrap="square" lIns="0" tIns="0" rIns="0" bIns="0" rtlCol="0"/>
            <a:lstStyle/>
            <a:p>
              <a:endParaRPr dirty="0"/>
            </a:p>
          </p:txBody>
        </p:sp>
        <p:sp>
          <p:nvSpPr>
            <p:cNvPr id="21" name="object 21"/>
            <p:cNvSpPr/>
            <p:nvPr/>
          </p:nvSpPr>
          <p:spPr>
            <a:xfrm>
              <a:off x="8442959" y="2144268"/>
              <a:ext cx="1423670" cy="67310"/>
            </a:xfrm>
            <a:custGeom>
              <a:avLst/>
              <a:gdLst/>
              <a:ahLst/>
              <a:cxnLst/>
              <a:rect l="l" t="t" r="r" b="b"/>
              <a:pathLst>
                <a:path w="1423670" h="67310">
                  <a:moveTo>
                    <a:pt x="1423416" y="0"/>
                  </a:moveTo>
                  <a:lnTo>
                    <a:pt x="0" y="0"/>
                  </a:lnTo>
                  <a:lnTo>
                    <a:pt x="0" y="67056"/>
                  </a:lnTo>
                  <a:lnTo>
                    <a:pt x="1423416" y="67056"/>
                  </a:lnTo>
                  <a:lnTo>
                    <a:pt x="1423416" y="0"/>
                  </a:lnTo>
                  <a:close/>
                </a:path>
              </a:pathLst>
            </a:custGeom>
            <a:solidFill>
              <a:srgbClr val="8FAADC"/>
            </a:solidFill>
          </p:spPr>
          <p:txBody>
            <a:bodyPr wrap="square" lIns="0" tIns="0" rIns="0" bIns="0" rtlCol="0"/>
            <a:lstStyle/>
            <a:p>
              <a:endParaRPr dirty="0"/>
            </a:p>
          </p:txBody>
        </p:sp>
        <p:sp>
          <p:nvSpPr>
            <p:cNvPr id="22" name="object 22"/>
            <p:cNvSpPr/>
            <p:nvPr/>
          </p:nvSpPr>
          <p:spPr>
            <a:xfrm>
              <a:off x="10178795" y="2022347"/>
              <a:ext cx="695325" cy="443865"/>
            </a:xfrm>
            <a:custGeom>
              <a:avLst/>
              <a:gdLst/>
              <a:ahLst/>
              <a:cxnLst/>
              <a:rect l="l" t="t" r="r" b="b"/>
              <a:pathLst>
                <a:path w="695325" h="443864">
                  <a:moveTo>
                    <a:pt x="0" y="0"/>
                  </a:moveTo>
                  <a:lnTo>
                    <a:pt x="0" y="188975"/>
                  </a:lnTo>
                </a:path>
                <a:path w="695325" h="443864">
                  <a:moveTo>
                    <a:pt x="347472" y="0"/>
                  </a:moveTo>
                  <a:lnTo>
                    <a:pt x="347472" y="443484"/>
                  </a:lnTo>
                </a:path>
                <a:path w="695325" h="443864">
                  <a:moveTo>
                    <a:pt x="694944" y="0"/>
                  </a:moveTo>
                  <a:lnTo>
                    <a:pt x="694944" y="443484"/>
                  </a:lnTo>
                </a:path>
              </a:pathLst>
            </a:custGeom>
            <a:ln w="9144">
              <a:solidFill>
                <a:srgbClr val="D9D9D9"/>
              </a:solidFill>
            </a:ln>
          </p:spPr>
          <p:txBody>
            <a:bodyPr wrap="square" lIns="0" tIns="0" rIns="0" bIns="0" rtlCol="0"/>
            <a:lstStyle/>
            <a:p>
              <a:endParaRPr dirty="0"/>
            </a:p>
          </p:txBody>
        </p:sp>
        <p:sp>
          <p:nvSpPr>
            <p:cNvPr id="23" name="object 23"/>
            <p:cNvSpPr/>
            <p:nvPr/>
          </p:nvSpPr>
          <p:spPr>
            <a:xfrm>
              <a:off x="8442959" y="1956815"/>
              <a:ext cx="2604770" cy="66040"/>
            </a:xfrm>
            <a:custGeom>
              <a:avLst/>
              <a:gdLst/>
              <a:ahLst/>
              <a:cxnLst/>
              <a:rect l="l" t="t" r="r" b="b"/>
              <a:pathLst>
                <a:path w="2604770" h="66039">
                  <a:moveTo>
                    <a:pt x="2604516" y="0"/>
                  </a:moveTo>
                  <a:lnTo>
                    <a:pt x="0" y="0"/>
                  </a:lnTo>
                  <a:lnTo>
                    <a:pt x="0" y="65532"/>
                  </a:lnTo>
                  <a:lnTo>
                    <a:pt x="2604516" y="65532"/>
                  </a:lnTo>
                  <a:lnTo>
                    <a:pt x="2604516" y="0"/>
                  </a:lnTo>
                  <a:close/>
                </a:path>
              </a:pathLst>
            </a:custGeom>
            <a:solidFill>
              <a:srgbClr val="C00000"/>
            </a:solidFill>
          </p:spPr>
          <p:txBody>
            <a:bodyPr wrap="square" lIns="0" tIns="0" rIns="0" bIns="0" rtlCol="0"/>
            <a:lstStyle/>
            <a:p>
              <a:endParaRPr dirty="0"/>
            </a:p>
          </p:txBody>
        </p:sp>
        <p:sp>
          <p:nvSpPr>
            <p:cNvPr id="24" name="object 24"/>
            <p:cNvSpPr/>
            <p:nvPr/>
          </p:nvSpPr>
          <p:spPr>
            <a:xfrm>
              <a:off x="8790431" y="2278379"/>
              <a:ext cx="1041400" cy="121920"/>
            </a:xfrm>
            <a:custGeom>
              <a:avLst/>
              <a:gdLst/>
              <a:ahLst/>
              <a:cxnLst/>
              <a:rect l="l" t="t" r="r" b="b"/>
              <a:pathLst>
                <a:path w="1041400" h="121919">
                  <a:moveTo>
                    <a:pt x="0" y="0"/>
                  </a:moveTo>
                  <a:lnTo>
                    <a:pt x="0" y="121920"/>
                  </a:lnTo>
                </a:path>
                <a:path w="1041400" h="121919">
                  <a:moveTo>
                    <a:pt x="347472" y="0"/>
                  </a:moveTo>
                  <a:lnTo>
                    <a:pt x="347472" y="121920"/>
                  </a:lnTo>
                </a:path>
                <a:path w="1041400" h="121919">
                  <a:moveTo>
                    <a:pt x="694944" y="0"/>
                  </a:moveTo>
                  <a:lnTo>
                    <a:pt x="694944" y="121920"/>
                  </a:lnTo>
                </a:path>
                <a:path w="1041400" h="121919">
                  <a:moveTo>
                    <a:pt x="1040892" y="0"/>
                  </a:moveTo>
                  <a:lnTo>
                    <a:pt x="1040892" y="121920"/>
                  </a:lnTo>
                </a:path>
              </a:pathLst>
            </a:custGeom>
            <a:ln w="9144">
              <a:solidFill>
                <a:srgbClr val="D9D9D9"/>
              </a:solidFill>
            </a:ln>
          </p:spPr>
          <p:txBody>
            <a:bodyPr wrap="square" lIns="0" tIns="0" rIns="0" bIns="0" rtlCol="0"/>
            <a:lstStyle/>
            <a:p>
              <a:endParaRPr dirty="0"/>
            </a:p>
          </p:txBody>
        </p:sp>
        <p:sp>
          <p:nvSpPr>
            <p:cNvPr id="25" name="object 25"/>
            <p:cNvSpPr/>
            <p:nvPr/>
          </p:nvSpPr>
          <p:spPr>
            <a:xfrm>
              <a:off x="8442959" y="2400300"/>
              <a:ext cx="1493520" cy="66040"/>
            </a:xfrm>
            <a:custGeom>
              <a:avLst/>
              <a:gdLst/>
              <a:ahLst/>
              <a:cxnLst/>
              <a:rect l="l" t="t" r="r" b="b"/>
              <a:pathLst>
                <a:path w="1493520" h="66039">
                  <a:moveTo>
                    <a:pt x="1493520" y="0"/>
                  </a:moveTo>
                  <a:lnTo>
                    <a:pt x="0" y="0"/>
                  </a:lnTo>
                  <a:lnTo>
                    <a:pt x="0" y="65532"/>
                  </a:lnTo>
                  <a:lnTo>
                    <a:pt x="1493520" y="65532"/>
                  </a:lnTo>
                  <a:lnTo>
                    <a:pt x="1493520" y="0"/>
                  </a:lnTo>
                  <a:close/>
                </a:path>
              </a:pathLst>
            </a:custGeom>
            <a:solidFill>
              <a:srgbClr val="8FAADC"/>
            </a:solidFill>
          </p:spPr>
          <p:txBody>
            <a:bodyPr wrap="square" lIns="0" tIns="0" rIns="0" bIns="0" rtlCol="0"/>
            <a:lstStyle/>
            <a:p>
              <a:endParaRPr dirty="0"/>
            </a:p>
          </p:txBody>
        </p:sp>
        <p:sp>
          <p:nvSpPr>
            <p:cNvPr id="26" name="object 26"/>
            <p:cNvSpPr/>
            <p:nvPr/>
          </p:nvSpPr>
          <p:spPr>
            <a:xfrm>
              <a:off x="10178795" y="2278379"/>
              <a:ext cx="0" cy="187960"/>
            </a:xfrm>
            <a:custGeom>
              <a:avLst/>
              <a:gdLst/>
              <a:ahLst/>
              <a:cxnLst/>
              <a:rect l="l" t="t" r="r" b="b"/>
              <a:pathLst>
                <a:path h="187960">
                  <a:moveTo>
                    <a:pt x="0" y="0"/>
                  </a:moveTo>
                  <a:lnTo>
                    <a:pt x="0" y="187452"/>
                  </a:lnTo>
                </a:path>
              </a:pathLst>
            </a:custGeom>
            <a:ln w="9144">
              <a:solidFill>
                <a:srgbClr val="D9D9D9"/>
              </a:solidFill>
            </a:ln>
          </p:spPr>
          <p:txBody>
            <a:bodyPr wrap="square" lIns="0" tIns="0" rIns="0" bIns="0" rtlCol="0"/>
            <a:lstStyle/>
            <a:p>
              <a:endParaRPr dirty="0"/>
            </a:p>
          </p:txBody>
        </p:sp>
        <p:sp>
          <p:nvSpPr>
            <p:cNvPr id="27" name="object 27"/>
            <p:cNvSpPr/>
            <p:nvPr/>
          </p:nvSpPr>
          <p:spPr>
            <a:xfrm>
              <a:off x="8442959" y="2211323"/>
              <a:ext cx="1841500" cy="67310"/>
            </a:xfrm>
            <a:custGeom>
              <a:avLst/>
              <a:gdLst/>
              <a:ahLst/>
              <a:cxnLst/>
              <a:rect l="l" t="t" r="r" b="b"/>
              <a:pathLst>
                <a:path w="1841500" h="67310">
                  <a:moveTo>
                    <a:pt x="1840992" y="0"/>
                  </a:moveTo>
                  <a:lnTo>
                    <a:pt x="0" y="0"/>
                  </a:lnTo>
                  <a:lnTo>
                    <a:pt x="0" y="67055"/>
                  </a:lnTo>
                  <a:lnTo>
                    <a:pt x="1840992" y="67055"/>
                  </a:lnTo>
                  <a:lnTo>
                    <a:pt x="1840992" y="0"/>
                  </a:lnTo>
                  <a:close/>
                </a:path>
              </a:pathLst>
            </a:custGeom>
            <a:solidFill>
              <a:srgbClr val="C00000"/>
            </a:solidFill>
          </p:spPr>
          <p:txBody>
            <a:bodyPr wrap="square" lIns="0" tIns="0" rIns="0" bIns="0" rtlCol="0"/>
            <a:lstStyle/>
            <a:p>
              <a:endParaRPr dirty="0"/>
            </a:p>
          </p:txBody>
        </p:sp>
        <p:sp>
          <p:nvSpPr>
            <p:cNvPr id="28" name="object 28"/>
            <p:cNvSpPr/>
            <p:nvPr/>
          </p:nvSpPr>
          <p:spPr>
            <a:xfrm>
              <a:off x="8790431" y="3043427"/>
              <a:ext cx="347980" cy="1652270"/>
            </a:xfrm>
            <a:custGeom>
              <a:avLst/>
              <a:gdLst/>
              <a:ahLst/>
              <a:cxnLst/>
              <a:rect l="l" t="t" r="r" b="b"/>
              <a:pathLst>
                <a:path w="347979" h="1652270">
                  <a:moveTo>
                    <a:pt x="0" y="1530096"/>
                  </a:moveTo>
                  <a:lnTo>
                    <a:pt x="0" y="1652016"/>
                  </a:lnTo>
                </a:path>
                <a:path w="347979" h="1652270">
                  <a:moveTo>
                    <a:pt x="0" y="1274064"/>
                  </a:moveTo>
                  <a:lnTo>
                    <a:pt x="0" y="1395984"/>
                  </a:lnTo>
                </a:path>
                <a:path w="347979" h="1652270">
                  <a:moveTo>
                    <a:pt x="0" y="952500"/>
                  </a:moveTo>
                  <a:lnTo>
                    <a:pt x="0" y="1141476"/>
                  </a:lnTo>
                </a:path>
                <a:path w="347979" h="1652270">
                  <a:moveTo>
                    <a:pt x="0" y="697992"/>
                  </a:moveTo>
                  <a:lnTo>
                    <a:pt x="0" y="886968"/>
                  </a:lnTo>
                </a:path>
                <a:path w="347979" h="1652270">
                  <a:moveTo>
                    <a:pt x="0" y="509016"/>
                  </a:moveTo>
                  <a:lnTo>
                    <a:pt x="0" y="630936"/>
                  </a:lnTo>
                </a:path>
                <a:path w="347979" h="1652270">
                  <a:moveTo>
                    <a:pt x="347472" y="697992"/>
                  </a:moveTo>
                  <a:lnTo>
                    <a:pt x="347472" y="886968"/>
                  </a:lnTo>
                </a:path>
                <a:path w="347979" h="1652270">
                  <a:moveTo>
                    <a:pt x="347472" y="0"/>
                  </a:moveTo>
                  <a:lnTo>
                    <a:pt x="347472" y="630936"/>
                  </a:lnTo>
                </a:path>
              </a:pathLst>
            </a:custGeom>
            <a:ln w="9144">
              <a:solidFill>
                <a:srgbClr val="D9D9D9"/>
              </a:solidFill>
            </a:ln>
          </p:spPr>
          <p:txBody>
            <a:bodyPr wrap="square" lIns="0" tIns="0" rIns="0" bIns="0" rtlCol="0"/>
            <a:lstStyle/>
            <a:p>
              <a:endParaRPr dirty="0"/>
            </a:p>
          </p:txBody>
        </p:sp>
        <p:sp>
          <p:nvSpPr>
            <p:cNvPr id="29" name="object 29"/>
            <p:cNvSpPr/>
            <p:nvPr/>
          </p:nvSpPr>
          <p:spPr>
            <a:xfrm>
              <a:off x="8442959" y="3674363"/>
              <a:ext cx="868680" cy="67310"/>
            </a:xfrm>
            <a:custGeom>
              <a:avLst/>
              <a:gdLst/>
              <a:ahLst/>
              <a:cxnLst/>
              <a:rect l="l" t="t" r="r" b="b"/>
              <a:pathLst>
                <a:path w="868679" h="67310">
                  <a:moveTo>
                    <a:pt x="868680" y="0"/>
                  </a:moveTo>
                  <a:lnTo>
                    <a:pt x="0" y="0"/>
                  </a:lnTo>
                  <a:lnTo>
                    <a:pt x="0" y="67056"/>
                  </a:lnTo>
                  <a:lnTo>
                    <a:pt x="868680" y="67056"/>
                  </a:lnTo>
                  <a:lnTo>
                    <a:pt x="868680" y="0"/>
                  </a:lnTo>
                  <a:close/>
                </a:path>
              </a:pathLst>
            </a:custGeom>
            <a:solidFill>
              <a:srgbClr val="8FAADC"/>
            </a:solidFill>
          </p:spPr>
          <p:txBody>
            <a:bodyPr wrap="square" lIns="0" tIns="0" rIns="0" bIns="0" rtlCol="0"/>
            <a:lstStyle/>
            <a:p>
              <a:endParaRPr dirty="0"/>
            </a:p>
          </p:txBody>
        </p:sp>
        <p:sp>
          <p:nvSpPr>
            <p:cNvPr id="30" name="object 30"/>
            <p:cNvSpPr/>
            <p:nvPr/>
          </p:nvSpPr>
          <p:spPr>
            <a:xfrm>
              <a:off x="9137903" y="2787395"/>
              <a:ext cx="347980" cy="1652270"/>
            </a:xfrm>
            <a:custGeom>
              <a:avLst/>
              <a:gdLst/>
              <a:ahLst/>
              <a:cxnLst/>
              <a:rect l="l" t="t" r="r" b="b"/>
              <a:pathLst>
                <a:path w="347979" h="1652270">
                  <a:moveTo>
                    <a:pt x="0" y="1208531"/>
                  </a:moveTo>
                  <a:lnTo>
                    <a:pt x="0" y="1652015"/>
                  </a:lnTo>
                </a:path>
                <a:path w="347979" h="1652270">
                  <a:moveTo>
                    <a:pt x="347472" y="1208531"/>
                  </a:moveTo>
                  <a:lnTo>
                    <a:pt x="347472" y="1652015"/>
                  </a:lnTo>
                </a:path>
                <a:path w="347979" h="1652270">
                  <a:moveTo>
                    <a:pt x="347472" y="0"/>
                  </a:moveTo>
                  <a:lnTo>
                    <a:pt x="347472" y="1142999"/>
                  </a:lnTo>
                </a:path>
              </a:pathLst>
            </a:custGeom>
            <a:ln w="9144">
              <a:solidFill>
                <a:srgbClr val="D9D9D9"/>
              </a:solidFill>
            </a:ln>
          </p:spPr>
          <p:txBody>
            <a:bodyPr wrap="square" lIns="0" tIns="0" rIns="0" bIns="0" rtlCol="0"/>
            <a:lstStyle/>
            <a:p>
              <a:endParaRPr dirty="0"/>
            </a:p>
          </p:txBody>
        </p:sp>
        <p:sp>
          <p:nvSpPr>
            <p:cNvPr id="31" name="object 31"/>
            <p:cNvSpPr/>
            <p:nvPr/>
          </p:nvSpPr>
          <p:spPr>
            <a:xfrm>
              <a:off x="8442960" y="3930395"/>
              <a:ext cx="1146175" cy="321945"/>
            </a:xfrm>
            <a:custGeom>
              <a:avLst/>
              <a:gdLst/>
              <a:ahLst/>
              <a:cxnLst/>
              <a:rect l="l" t="t" r="r" b="b"/>
              <a:pathLst>
                <a:path w="1146175" h="321945">
                  <a:moveTo>
                    <a:pt x="451104" y="254508"/>
                  </a:moveTo>
                  <a:lnTo>
                    <a:pt x="0" y="254508"/>
                  </a:lnTo>
                  <a:lnTo>
                    <a:pt x="0" y="321564"/>
                  </a:lnTo>
                  <a:lnTo>
                    <a:pt x="451104" y="321564"/>
                  </a:lnTo>
                  <a:lnTo>
                    <a:pt x="451104" y="254508"/>
                  </a:lnTo>
                  <a:close/>
                </a:path>
                <a:path w="1146175" h="321945">
                  <a:moveTo>
                    <a:pt x="1146048" y="0"/>
                  </a:moveTo>
                  <a:lnTo>
                    <a:pt x="0" y="0"/>
                  </a:lnTo>
                  <a:lnTo>
                    <a:pt x="0" y="65532"/>
                  </a:lnTo>
                  <a:lnTo>
                    <a:pt x="1146048" y="65532"/>
                  </a:lnTo>
                  <a:lnTo>
                    <a:pt x="1146048" y="0"/>
                  </a:lnTo>
                  <a:close/>
                </a:path>
              </a:pathLst>
            </a:custGeom>
            <a:solidFill>
              <a:srgbClr val="8FAADC"/>
            </a:solidFill>
          </p:spPr>
          <p:txBody>
            <a:bodyPr wrap="square" lIns="0" tIns="0" rIns="0" bIns="0" rtlCol="0"/>
            <a:lstStyle/>
            <a:p>
              <a:endParaRPr dirty="0"/>
            </a:p>
          </p:txBody>
        </p:sp>
        <p:sp>
          <p:nvSpPr>
            <p:cNvPr id="32" name="object 32"/>
            <p:cNvSpPr/>
            <p:nvPr/>
          </p:nvSpPr>
          <p:spPr>
            <a:xfrm>
              <a:off x="9137903" y="2532888"/>
              <a:ext cx="693420" cy="2228215"/>
            </a:xfrm>
            <a:custGeom>
              <a:avLst/>
              <a:gdLst/>
              <a:ahLst/>
              <a:cxnLst/>
              <a:rect l="l" t="t" r="r" b="b"/>
              <a:pathLst>
                <a:path w="693420" h="2228215">
                  <a:moveTo>
                    <a:pt x="0" y="1973580"/>
                  </a:moveTo>
                  <a:lnTo>
                    <a:pt x="0" y="2162556"/>
                  </a:lnTo>
                </a:path>
                <a:path w="693420" h="2228215">
                  <a:moveTo>
                    <a:pt x="347472" y="1973580"/>
                  </a:moveTo>
                  <a:lnTo>
                    <a:pt x="347472" y="2228088"/>
                  </a:lnTo>
                </a:path>
                <a:path w="693420" h="2228215">
                  <a:moveTo>
                    <a:pt x="693420" y="0"/>
                  </a:moveTo>
                  <a:lnTo>
                    <a:pt x="693420" y="2228088"/>
                  </a:lnTo>
                </a:path>
              </a:pathLst>
            </a:custGeom>
            <a:ln w="9144">
              <a:solidFill>
                <a:srgbClr val="D9D9D9"/>
              </a:solidFill>
            </a:ln>
          </p:spPr>
          <p:txBody>
            <a:bodyPr wrap="square" lIns="0" tIns="0" rIns="0" bIns="0" rtlCol="0"/>
            <a:lstStyle/>
            <a:p>
              <a:endParaRPr dirty="0"/>
            </a:p>
          </p:txBody>
        </p:sp>
        <p:sp>
          <p:nvSpPr>
            <p:cNvPr id="33" name="object 33"/>
            <p:cNvSpPr/>
            <p:nvPr/>
          </p:nvSpPr>
          <p:spPr>
            <a:xfrm>
              <a:off x="8442960" y="4439411"/>
              <a:ext cx="1388745" cy="321945"/>
            </a:xfrm>
            <a:custGeom>
              <a:avLst/>
              <a:gdLst/>
              <a:ahLst/>
              <a:cxnLst/>
              <a:rect l="l" t="t" r="r" b="b"/>
              <a:pathLst>
                <a:path w="1388745" h="321945">
                  <a:moveTo>
                    <a:pt x="771144" y="256032"/>
                  </a:moveTo>
                  <a:lnTo>
                    <a:pt x="0" y="256032"/>
                  </a:lnTo>
                  <a:lnTo>
                    <a:pt x="0" y="321564"/>
                  </a:lnTo>
                  <a:lnTo>
                    <a:pt x="771144" y="321564"/>
                  </a:lnTo>
                  <a:lnTo>
                    <a:pt x="771144" y="256032"/>
                  </a:lnTo>
                  <a:close/>
                </a:path>
                <a:path w="1388745" h="321945">
                  <a:moveTo>
                    <a:pt x="1388364" y="0"/>
                  </a:moveTo>
                  <a:lnTo>
                    <a:pt x="0" y="0"/>
                  </a:lnTo>
                  <a:lnTo>
                    <a:pt x="0" y="67056"/>
                  </a:lnTo>
                  <a:lnTo>
                    <a:pt x="1388364" y="67056"/>
                  </a:lnTo>
                  <a:lnTo>
                    <a:pt x="1388364" y="0"/>
                  </a:lnTo>
                  <a:close/>
                </a:path>
              </a:pathLst>
            </a:custGeom>
            <a:solidFill>
              <a:srgbClr val="8FAADC"/>
            </a:solidFill>
          </p:spPr>
          <p:txBody>
            <a:bodyPr wrap="square" lIns="0" tIns="0" rIns="0" bIns="0" rtlCol="0"/>
            <a:lstStyle/>
            <a:p>
              <a:endParaRPr dirty="0"/>
            </a:p>
          </p:txBody>
        </p:sp>
        <p:sp>
          <p:nvSpPr>
            <p:cNvPr id="34" name="object 34"/>
            <p:cNvSpPr/>
            <p:nvPr/>
          </p:nvSpPr>
          <p:spPr>
            <a:xfrm>
              <a:off x="8790431" y="2532888"/>
              <a:ext cx="1388745" cy="2228215"/>
            </a:xfrm>
            <a:custGeom>
              <a:avLst/>
              <a:gdLst/>
              <a:ahLst/>
              <a:cxnLst/>
              <a:rect l="l" t="t" r="r" b="b"/>
              <a:pathLst>
                <a:path w="1388745" h="2228215">
                  <a:moveTo>
                    <a:pt x="0" y="0"/>
                  </a:moveTo>
                  <a:lnTo>
                    <a:pt x="0" y="188975"/>
                  </a:lnTo>
                </a:path>
                <a:path w="1388745" h="2228215">
                  <a:moveTo>
                    <a:pt x="347472" y="0"/>
                  </a:moveTo>
                  <a:lnTo>
                    <a:pt x="347472" y="188975"/>
                  </a:lnTo>
                </a:path>
                <a:path w="1388745" h="2228215">
                  <a:moveTo>
                    <a:pt x="694944" y="0"/>
                  </a:moveTo>
                  <a:lnTo>
                    <a:pt x="694944" y="188975"/>
                  </a:lnTo>
                </a:path>
                <a:path w="1388745" h="2228215">
                  <a:moveTo>
                    <a:pt x="1388364" y="0"/>
                  </a:moveTo>
                  <a:lnTo>
                    <a:pt x="1388364" y="2228088"/>
                  </a:lnTo>
                </a:path>
              </a:pathLst>
            </a:custGeom>
            <a:ln w="9144">
              <a:solidFill>
                <a:srgbClr val="D9D9D9"/>
              </a:solidFill>
            </a:ln>
          </p:spPr>
          <p:txBody>
            <a:bodyPr wrap="square" lIns="0" tIns="0" rIns="0" bIns="0" rtlCol="0"/>
            <a:lstStyle/>
            <a:p>
              <a:endParaRPr dirty="0"/>
            </a:p>
          </p:txBody>
        </p:sp>
        <p:sp>
          <p:nvSpPr>
            <p:cNvPr id="35" name="object 35"/>
            <p:cNvSpPr/>
            <p:nvPr/>
          </p:nvSpPr>
          <p:spPr>
            <a:xfrm>
              <a:off x="8442959" y="2465831"/>
              <a:ext cx="2708275" cy="67310"/>
            </a:xfrm>
            <a:custGeom>
              <a:avLst/>
              <a:gdLst/>
              <a:ahLst/>
              <a:cxnLst/>
              <a:rect l="l" t="t" r="r" b="b"/>
              <a:pathLst>
                <a:path w="2708275" h="67310">
                  <a:moveTo>
                    <a:pt x="2708148" y="0"/>
                  </a:moveTo>
                  <a:lnTo>
                    <a:pt x="0" y="0"/>
                  </a:lnTo>
                  <a:lnTo>
                    <a:pt x="0" y="67055"/>
                  </a:lnTo>
                  <a:lnTo>
                    <a:pt x="2708148" y="67055"/>
                  </a:lnTo>
                  <a:lnTo>
                    <a:pt x="2708148" y="0"/>
                  </a:lnTo>
                  <a:close/>
                </a:path>
              </a:pathLst>
            </a:custGeom>
            <a:solidFill>
              <a:srgbClr val="C00000"/>
            </a:solidFill>
          </p:spPr>
          <p:txBody>
            <a:bodyPr wrap="square" lIns="0" tIns="0" rIns="0" bIns="0" rtlCol="0"/>
            <a:lstStyle/>
            <a:p>
              <a:endParaRPr dirty="0"/>
            </a:p>
          </p:txBody>
        </p:sp>
        <p:sp>
          <p:nvSpPr>
            <p:cNvPr id="36" name="object 36"/>
            <p:cNvSpPr/>
            <p:nvPr/>
          </p:nvSpPr>
          <p:spPr>
            <a:xfrm>
              <a:off x="8790431" y="2787395"/>
              <a:ext cx="0" cy="189230"/>
            </a:xfrm>
            <a:custGeom>
              <a:avLst/>
              <a:gdLst/>
              <a:ahLst/>
              <a:cxnLst/>
              <a:rect l="l" t="t" r="r" b="b"/>
              <a:pathLst>
                <a:path h="189230">
                  <a:moveTo>
                    <a:pt x="0" y="0"/>
                  </a:moveTo>
                  <a:lnTo>
                    <a:pt x="0" y="188975"/>
                  </a:lnTo>
                </a:path>
              </a:pathLst>
            </a:custGeom>
            <a:ln w="9144">
              <a:solidFill>
                <a:srgbClr val="D9D9D9"/>
              </a:solidFill>
            </a:ln>
          </p:spPr>
          <p:txBody>
            <a:bodyPr wrap="square" lIns="0" tIns="0" rIns="0" bIns="0" rtlCol="0"/>
            <a:lstStyle/>
            <a:p>
              <a:endParaRPr dirty="0"/>
            </a:p>
          </p:txBody>
        </p:sp>
        <p:sp>
          <p:nvSpPr>
            <p:cNvPr id="37" name="object 37"/>
            <p:cNvSpPr/>
            <p:nvPr/>
          </p:nvSpPr>
          <p:spPr>
            <a:xfrm>
              <a:off x="8442959" y="2909316"/>
              <a:ext cx="347980" cy="67310"/>
            </a:xfrm>
            <a:custGeom>
              <a:avLst/>
              <a:gdLst/>
              <a:ahLst/>
              <a:cxnLst/>
              <a:rect l="l" t="t" r="r" b="b"/>
              <a:pathLst>
                <a:path w="347979" h="67310">
                  <a:moveTo>
                    <a:pt x="347472" y="0"/>
                  </a:moveTo>
                  <a:lnTo>
                    <a:pt x="0" y="0"/>
                  </a:lnTo>
                  <a:lnTo>
                    <a:pt x="0" y="67056"/>
                  </a:lnTo>
                  <a:lnTo>
                    <a:pt x="347472" y="67056"/>
                  </a:lnTo>
                  <a:lnTo>
                    <a:pt x="347472" y="0"/>
                  </a:lnTo>
                  <a:close/>
                </a:path>
              </a:pathLst>
            </a:custGeom>
            <a:solidFill>
              <a:srgbClr val="8FAADC"/>
            </a:solidFill>
          </p:spPr>
          <p:txBody>
            <a:bodyPr wrap="square" lIns="0" tIns="0" rIns="0" bIns="0" rtlCol="0"/>
            <a:lstStyle/>
            <a:p>
              <a:endParaRPr dirty="0"/>
            </a:p>
          </p:txBody>
        </p:sp>
        <p:sp>
          <p:nvSpPr>
            <p:cNvPr id="38" name="object 38"/>
            <p:cNvSpPr/>
            <p:nvPr/>
          </p:nvSpPr>
          <p:spPr>
            <a:xfrm>
              <a:off x="9137903" y="2787395"/>
              <a:ext cx="0" cy="189230"/>
            </a:xfrm>
            <a:custGeom>
              <a:avLst/>
              <a:gdLst/>
              <a:ahLst/>
              <a:cxnLst/>
              <a:rect l="l" t="t" r="r" b="b"/>
              <a:pathLst>
                <a:path h="189230">
                  <a:moveTo>
                    <a:pt x="0" y="0"/>
                  </a:moveTo>
                  <a:lnTo>
                    <a:pt x="0" y="188975"/>
                  </a:lnTo>
                </a:path>
              </a:pathLst>
            </a:custGeom>
            <a:ln w="9144">
              <a:solidFill>
                <a:srgbClr val="D9D9D9"/>
              </a:solidFill>
            </a:ln>
          </p:spPr>
          <p:txBody>
            <a:bodyPr wrap="square" lIns="0" tIns="0" rIns="0" bIns="0" rtlCol="0"/>
            <a:lstStyle/>
            <a:p>
              <a:endParaRPr dirty="0"/>
            </a:p>
          </p:txBody>
        </p:sp>
        <p:sp>
          <p:nvSpPr>
            <p:cNvPr id="39" name="object 39"/>
            <p:cNvSpPr/>
            <p:nvPr/>
          </p:nvSpPr>
          <p:spPr>
            <a:xfrm>
              <a:off x="8442959" y="2654808"/>
              <a:ext cx="280670" cy="67310"/>
            </a:xfrm>
            <a:custGeom>
              <a:avLst/>
              <a:gdLst/>
              <a:ahLst/>
              <a:cxnLst/>
              <a:rect l="l" t="t" r="r" b="b"/>
              <a:pathLst>
                <a:path w="280670" h="67310">
                  <a:moveTo>
                    <a:pt x="280416" y="0"/>
                  </a:moveTo>
                  <a:lnTo>
                    <a:pt x="0" y="0"/>
                  </a:lnTo>
                  <a:lnTo>
                    <a:pt x="0" y="67055"/>
                  </a:lnTo>
                  <a:lnTo>
                    <a:pt x="280416" y="67055"/>
                  </a:lnTo>
                  <a:lnTo>
                    <a:pt x="280416" y="0"/>
                  </a:lnTo>
                  <a:close/>
                </a:path>
              </a:pathLst>
            </a:custGeom>
            <a:solidFill>
              <a:srgbClr val="8FAADC"/>
            </a:solidFill>
          </p:spPr>
          <p:txBody>
            <a:bodyPr wrap="square" lIns="0" tIns="0" rIns="0" bIns="0" rtlCol="0"/>
            <a:lstStyle/>
            <a:p>
              <a:endParaRPr dirty="0"/>
            </a:p>
          </p:txBody>
        </p:sp>
        <p:sp>
          <p:nvSpPr>
            <p:cNvPr id="40" name="object 40"/>
            <p:cNvSpPr/>
            <p:nvPr/>
          </p:nvSpPr>
          <p:spPr>
            <a:xfrm>
              <a:off x="8442959" y="2721863"/>
              <a:ext cx="1283335" cy="66040"/>
            </a:xfrm>
            <a:custGeom>
              <a:avLst/>
              <a:gdLst/>
              <a:ahLst/>
              <a:cxnLst/>
              <a:rect l="l" t="t" r="r" b="b"/>
              <a:pathLst>
                <a:path w="1283334" h="66039">
                  <a:moveTo>
                    <a:pt x="1283208" y="0"/>
                  </a:moveTo>
                  <a:lnTo>
                    <a:pt x="0" y="0"/>
                  </a:lnTo>
                  <a:lnTo>
                    <a:pt x="0" y="65532"/>
                  </a:lnTo>
                  <a:lnTo>
                    <a:pt x="1283208" y="65532"/>
                  </a:lnTo>
                  <a:lnTo>
                    <a:pt x="1283208" y="0"/>
                  </a:lnTo>
                  <a:close/>
                </a:path>
              </a:pathLst>
            </a:custGeom>
            <a:solidFill>
              <a:srgbClr val="C00000"/>
            </a:solidFill>
          </p:spPr>
          <p:txBody>
            <a:bodyPr wrap="square" lIns="0" tIns="0" rIns="0" bIns="0" rtlCol="0"/>
            <a:lstStyle/>
            <a:p>
              <a:endParaRPr dirty="0"/>
            </a:p>
          </p:txBody>
        </p:sp>
        <p:sp>
          <p:nvSpPr>
            <p:cNvPr id="41" name="object 41"/>
            <p:cNvSpPr/>
            <p:nvPr/>
          </p:nvSpPr>
          <p:spPr>
            <a:xfrm>
              <a:off x="8790431" y="3043427"/>
              <a:ext cx="0" cy="187960"/>
            </a:xfrm>
            <a:custGeom>
              <a:avLst/>
              <a:gdLst/>
              <a:ahLst/>
              <a:cxnLst/>
              <a:rect l="l" t="t" r="r" b="b"/>
              <a:pathLst>
                <a:path h="187960">
                  <a:moveTo>
                    <a:pt x="0" y="0"/>
                  </a:moveTo>
                  <a:lnTo>
                    <a:pt x="0" y="187451"/>
                  </a:lnTo>
                </a:path>
              </a:pathLst>
            </a:custGeom>
            <a:ln w="9144">
              <a:solidFill>
                <a:srgbClr val="D9D9D9"/>
              </a:solidFill>
            </a:ln>
          </p:spPr>
          <p:txBody>
            <a:bodyPr wrap="square" lIns="0" tIns="0" rIns="0" bIns="0" rtlCol="0"/>
            <a:lstStyle/>
            <a:p>
              <a:endParaRPr dirty="0"/>
            </a:p>
          </p:txBody>
        </p:sp>
        <p:sp>
          <p:nvSpPr>
            <p:cNvPr id="42" name="object 42"/>
            <p:cNvSpPr/>
            <p:nvPr/>
          </p:nvSpPr>
          <p:spPr>
            <a:xfrm>
              <a:off x="8442959" y="3165347"/>
              <a:ext cx="312420" cy="66040"/>
            </a:xfrm>
            <a:custGeom>
              <a:avLst/>
              <a:gdLst/>
              <a:ahLst/>
              <a:cxnLst/>
              <a:rect l="l" t="t" r="r" b="b"/>
              <a:pathLst>
                <a:path w="312420" h="66039">
                  <a:moveTo>
                    <a:pt x="312420" y="0"/>
                  </a:moveTo>
                  <a:lnTo>
                    <a:pt x="0" y="0"/>
                  </a:lnTo>
                  <a:lnTo>
                    <a:pt x="0" y="65531"/>
                  </a:lnTo>
                  <a:lnTo>
                    <a:pt x="312420" y="65531"/>
                  </a:lnTo>
                  <a:lnTo>
                    <a:pt x="312420" y="0"/>
                  </a:lnTo>
                  <a:close/>
                </a:path>
              </a:pathLst>
            </a:custGeom>
            <a:solidFill>
              <a:srgbClr val="8FAADC"/>
            </a:solidFill>
          </p:spPr>
          <p:txBody>
            <a:bodyPr wrap="square" lIns="0" tIns="0" rIns="0" bIns="0" rtlCol="0"/>
            <a:lstStyle/>
            <a:p>
              <a:endParaRPr dirty="0"/>
            </a:p>
          </p:txBody>
        </p:sp>
        <p:sp>
          <p:nvSpPr>
            <p:cNvPr id="43" name="object 43"/>
            <p:cNvSpPr/>
            <p:nvPr/>
          </p:nvSpPr>
          <p:spPr>
            <a:xfrm>
              <a:off x="8442959" y="2976372"/>
              <a:ext cx="763905" cy="67310"/>
            </a:xfrm>
            <a:custGeom>
              <a:avLst/>
              <a:gdLst/>
              <a:ahLst/>
              <a:cxnLst/>
              <a:rect l="l" t="t" r="r" b="b"/>
              <a:pathLst>
                <a:path w="763904" h="67310">
                  <a:moveTo>
                    <a:pt x="763524" y="0"/>
                  </a:moveTo>
                  <a:lnTo>
                    <a:pt x="0" y="0"/>
                  </a:lnTo>
                  <a:lnTo>
                    <a:pt x="0" y="67055"/>
                  </a:lnTo>
                  <a:lnTo>
                    <a:pt x="763524" y="67055"/>
                  </a:lnTo>
                  <a:lnTo>
                    <a:pt x="763524" y="0"/>
                  </a:lnTo>
                  <a:close/>
                </a:path>
              </a:pathLst>
            </a:custGeom>
            <a:solidFill>
              <a:srgbClr val="C00000"/>
            </a:solidFill>
          </p:spPr>
          <p:txBody>
            <a:bodyPr wrap="square" lIns="0" tIns="0" rIns="0" bIns="0" rtlCol="0"/>
            <a:lstStyle/>
            <a:p>
              <a:endParaRPr dirty="0"/>
            </a:p>
          </p:txBody>
        </p:sp>
        <p:sp>
          <p:nvSpPr>
            <p:cNvPr id="44" name="object 44"/>
            <p:cNvSpPr/>
            <p:nvPr/>
          </p:nvSpPr>
          <p:spPr>
            <a:xfrm>
              <a:off x="8790431" y="3297936"/>
              <a:ext cx="0" cy="189230"/>
            </a:xfrm>
            <a:custGeom>
              <a:avLst/>
              <a:gdLst/>
              <a:ahLst/>
              <a:cxnLst/>
              <a:rect l="l" t="t" r="r" b="b"/>
              <a:pathLst>
                <a:path h="189229">
                  <a:moveTo>
                    <a:pt x="0" y="0"/>
                  </a:moveTo>
                  <a:lnTo>
                    <a:pt x="0" y="188975"/>
                  </a:lnTo>
                </a:path>
              </a:pathLst>
            </a:custGeom>
            <a:ln w="9144">
              <a:solidFill>
                <a:srgbClr val="D9D9D9"/>
              </a:solidFill>
            </a:ln>
          </p:spPr>
          <p:txBody>
            <a:bodyPr wrap="square" lIns="0" tIns="0" rIns="0" bIns="0" rtlCol="0"/>
            <a:lstStyle/>
            <a:p>
              <a:endParaRPr dirty="0"/>
            </a:p>
          </p:txBody>
        </p:sp>
        <p:sp>
          <p:nvSpPr>
            <p:cNvPr id="45" name="object 45"/>
            <p:cNvSpPr/>
            <p:nvPr/>
          </p:nvSpPr>
          <p:spPr>
            <a:xfrm>
              <a:off x="8442959" y="3419856"/>
              <a:ext cx="312420" cy="67310"/>
            </a:xfrm>
            <a:custGeom>
              <a:avLst/>
              <a:gdLst/>
              <a:ahLst/>
              <a:cxnLst/>
              <a:rect l="l" t="t" r="r" b="b"/>
              <a:pathLst>
                <a:path w="312420" h="67310">
                  <a:moveTo>
                    <a:pt x="312420" y="0"/>
                  </a:moveTo>
                  <a:lnTo>
                    <a:pt x="0" y="0"/>
                  </a:lnTo>
                  <a:lnTo>
                    <a:pt x="0" y="67056"/>
                  </a:lnTo>
                  <a:lnTo>
                    <a:pt x="312420" y="67056"/>
                  </a:lnTo>
                  <a:lnTo>
                    <a:pt x="312420" y="0"/>
                  </a:lnTo>
                  <a:close/>
                </a:path>
              </a:pathLst>
            </a:custGeom>
            <a:solidFill>
              <a:srgbClr val="8FAADC"/>
            </a:solidFill>
          </p:spPr>
          <p:txBody>
            <a:bodyPr wrap="square" lIns="0" tIns="0" rIns="0" bIns="0" rtlCol="0"/>
            <a:lstStyle/>
            <a:p>
              <a:endParaRPr dirty="0"/>
            </a:p>
          </p:txBody>
        </p:sp>
        <p:sp>
          <p:nvSpPr>
            <p:cNvPr id="46" name="object 46"/>
            <p:cNvSpPr/>
            <p:nvPr/>
          </p:nvSpPr>
          <p:spPr>
            <a:xfrm>
              <a:off x="8442960" y="3230879"/>
              <a:ext cx="556260" cy="1343025"/>
            </a:xfrm>
            <a:custGeom>
              <a:avLst/>
              <a:gdLst/>
              <a:ahLst/>
              <a:cxnLst/>
              <a:rect l="l" t="t" r="r" b="b"/>
              <a:pathLst>
                <a:path w="556259" h="1343025">
                  <a:moveTo>
                    <a:pt x="243840" y="765048"/>
                  </a:moveTo>
                  <a:lnTo>
                    <a:pt x="0" y="765048"/>
                  </a:lnTo>
                  <a:lnTo>
                    <a:pt x="0" y="832104"/>
                  </a:lnTo>
                  <a:lnTo>
                    <a:pt x="243840" y="832104"/>
                  </a:lnTo>
                  <a:lnTo>
                    <a:pt x="243840" y="765048"/>
                  </a:lnTo>
                  <a:close/>
                </a:path>
                <a:path w="556259" h="1343025">
                  <a:moveTo>
                    <a:pt x="263652" y="510540"/>
                  </a:moveTo>
                  <a:lnTo>
                    <a:pt x="0" y="510540"/>
                  </a:lnTo>
                  <a:lnTo>
                    <a:pt x="0" y="577596"/>
                  </a:lnTo>
                  <a:lnTo>
                    <a:pt x="263652" y="577596"/>
                  </a:lnTo>
                  <a:lnTo>
                    <a:pt x="263652" y="510540"/>
                  </a:lnTo>
                  <a:close/>
                </a:path>
                <a:path w="556259" h="1343025">
                  <a:moveTo>
                    <a:pt x="416052" y="1021080"/>
                  </a:moveTo>
                  <a:lnTo>
                    <a:pt x="0" y="1021080"/>
                  </a:lnTo>
                  <a:lnTo>
                    <a:pt x="0" y="1086612"/>
                  </a:lnTo>
                  <a:lnTo>
                    <a:pt x="416052" y="1086612"/>
                  </a:lnTo>
                  <a:lnTo>
                    <a:pt x="416052" y="1021080"/>
                  </a:lnTo>
                  <a:close/>
                </a:path>
                <a:path w="556259" h="1343025">
                  <a:moveTo>
                    <a:pt x="451104" y="1275588"/>
                  </a:moveTo>
                  <a:lnTo>
                    <a:pt x="0" y="1275588"/>
                  </a:lnTo>
                  <a:lnTo>
                    <a:pt x="0" y="1342644"/>
                  </a:lnTo>
                  <a:lnTo>
                    <a:pt x="451104" y="1342644"/>
                  </a:lnTo>
                  <a:lnTo>
                    <a:pt x="451104" y="1275588"/>
                  </a:lnTo>
                  <a:close/>
                </a:path>
                <a:path w="556259" h="1343025">
                  <a:moveTo>
                    <a:pt x="486156" y="0"/>
                  </a:moveTo>
                  <a:lnTo>
                    <a:pt x="0" y="0"/>
                  </a:lnTo>
                  <a:lnTo>
                    <a:pt x="0" y="67056"/>
                  </a:lnTo>
                  <a:lnTo>
                    <a:pt x="486156" y="67056"/>
                  </a:lnTo>
                  <a:lnTo>
                    <a:pt x="486156" y="0"/>
                  </a:lnTo>
                  <a:close/>
                </a:path>
                <a:path w="556259" h="1343025">
                  <a:moveTo>
                    <a:pt x="556260" y="256032"/>
                  </a:moveTo>
                  <a:lnTo>
                    <a:pt x="0" y="256032"/>
                  </a:lnTo>
                  <a:lnTo>
                    <a:pt x="0" y="321576"/>
                  </a:lnTo>
                  <a:lnTo>
                    <a:pt x="556260" y="321576"/>
                  </a:lnTo>
                  <a:lnTo>
                    <a:pt x="556260" y="256032"/>
                  </a:lnTo>
                  <a:close/>
                </a:path>
              </a:pathLst>
            </a:custGeom>
            <a:solidFill>
              <a:srgbClr val="C00000"/>
            </a:solidFill>
          </p:spPr>
          <p:txBody>
            <a:bodyPr wrap="square" lIns="0" tIns="0" rIns="0" bIns="0" rtlCol="0"/>
            <a:lstStyle/>
            <a:p>
              <a:endParaRPr dirty="0"/>
            </a:p>
          </p:txBody>
        </p:sp>
        <p:sp>
          <p:nvSpPr>
            <p:cNvPr id="47" name="object 47"/>
            <p:cNvSpPr/>
            <p:nvPr/>
          </p:nvSpPr>
          <p:spPr>
            <a:xfrm>
              <a:off x="8790431" y="4828032"/>
              <a:ext cx="695325" cy="121920"/>
            </a:xfrm>
            <a:custGeom>
              <a:avLst/>
              <a:gdLst/>
              <a:ahLst/>
              <a:cxnLst/>
              <a:rect l="l" t="t" r="r" b="b"/>
              <a:pathLst>
                <a:path w="695325" h="121920">
                  <a:moveTo>
                    <a:pt x="0" y="0"/>
                  </a:moveTo>
                  <a:lnTo>
                    <a:pt x="0" y="121920"/>
                  </a:lnTo>
                </a:path>
                <a:path w="695325" h="121920">
                  <a:moveTo>
                    <a:pt x="347472" y="0"/>
                  </a:moveTo>
                  <a:lnTo>
                    <a:pt x="347472" y="121920"/>
                  </a:lnTo>
                </a:path>
                <a:path w="695325" h="121920">
                  <a:moveTo>
                    <a:pt x="694944" y="0"/>
                  </a:moveTo>
                  <a:lnTo>
                    <a:pt x="694944" y="121920"/>
                  </a:lnTo>
                </a:path>
              </a:pathLst>
            </a:custGeom>
            <a:ln w="9144">
              <a:solidFill>
                <a:srgbClr val="D9D9D9"/>
              </a:solidFill>
            </a:ln>
          </p:spPr>
          <p:txBody>
            <a:bodyPr wrap="square" lIns="0" tIns="0" rIns="0" bIns="0" rtlCol="0"/>
            <a:lstStyle/>
            <a:p>
              <a:endParaRPr dirty="0"/>
            </a:p>
          </p:txBody>
        </p:sp>
        <p:sp>
          <p:nvSpPr>
            <p:cNvPr id="48" name="object 48"/>
            <p:cNvSpPr/>
            <p:nvPr/>
          </p:nvSpPr>
          <p:spPr>
            <a:xfrm>
              <a:off x="8442959" y="4949951"/>
              <a:ext cx="1214755" cy="67310"/>
            </a:xfrm>
            <a:custGeom>
              <a:avLst/>
              <a:gdLst/>
              <a:ahLst/>
              <a:cxnLst/>
              <a:rect l="l" t="t" r="r" b="b"/>
              <a:pathLst>
                <a:path w="1214754" h="67310">
                  <a:moveTo>
                    <a:pt x="1214628" y="0"/>
                  </a:moveTo>
                  <a:lnTo>
                    <a:pt x="0" y="0"/>
                  </a:lnTo>
                  <a:lnTo>
                    <a:pt x="0" y="67056"/>
                  </a:lnTo>
                  <a:lnTo>
                    <a:pt x="1214628" y="67056"/>
                  </a:lnTo>
                  <a:lnTo>
                    <a:pt x="1214628" y="0"/>
                  </a:lnTo>
                  <a:close/>
                </a:path>
              </a:pathLst>
            </a:custGeom>
            <a:solidFill>
              <a:srgbClr val="8FAADC"/>
            </a:solidFill>
          </p:spPr>
          <p:txBody>
            <a:bodyPr wrap="square" lIns="0" tIns="0" rIns="0" bIns="0" rtlCol="0"/>
            <a:lstStyle/>
            <a:p>
              <a:endParaRPr dirty="0"/>
            </a:p>
          </p:txBody>
        </p:sp>
        <p:sp>
          <p:nvSpPr>
            <p:cNvPr id="49" name="object 49"/>
            <p:cNvSpPr/>
            <p:nvPr/>
          </p:nvSpPr>
          <p:spPr>
            <a:xfrm>
              <a:off x="9831323" y="4828032"/>
              <a:ext cx="347980" cy="189230"/>
            </a:xfrm>
            <a:custGeom>
              <a:avLst/>
              <a:gdLst/>
              <a:ahLst/>
              <a:cxnLst/>
              <a:rect l="l" t="t" r="r" b="b"/>
              <a:pathLst>
                <a:path w="347979" h="189229">
                  <a:moveTo>
                    <a:pt x="0" y="0"/>
                  </a:moveTo>
                  <a:lnTo>
                    <a:pt x="0" y="188976"/>
                  </a:lnTo>
                </a:path>
                <a:path w="347979" h="189229">
                  <a:moveTo>
                    <a:pt x="347472" y="0"/>
                  </a:moveTo>
                  <a:lnTo>
                    <a:pt x="347472" y="188976"/>
                  </a:lnTo>
                </a:path>
              </a:pathLst>
            </a:custGeom>
            <a:ln w="9144">
              <a:solidFill>
                <a:srgbClr val="D9D9D9"/>
              </a:solidFill>
            </a:ln>
          </p:spPr>
          <p:txBody>
            <a:bodyPr wrap="square" lIns="0" tIns="0" rIns="0" bIns="0" rtlCol="0"/>
            <a:lstStyle/>
            <a:p>
              <a:endParaRPr dirty="0"/>
            </a:p>
          </p:txBody>
        </p:sp>
        <p:sp>
          <p:nvSpPr>
            <p:cNvPr id="50" name="object 50"/>
            <p:cNvSpPr/>
            <p:nvPr/>
          </p:nvSpPr>
          <p:spPr>
            <a:xfrm>
              <a:off x="8442959" y="4760975"/>
              <a:ext cx="2004060" cy="67310"/>
            </a:xfrm>
            <a:custGeom>
              <a:avLst/>
              <a:gdLst/>
              <a:ahLst/>
              <a:cxnLst/>
              <a:rect l="l" t="t" r="r" b="b"/>
              <a:pathLst>
                <a:path w="2004059" h="67310">
                  <a:moveTo>
                    <a:pt x="2004060" y="0"/>
                  </a:moveTo>
                  <a:lnTo>
                    <a:pt x="0" y="0"/>
                  </a:lnTo>
                  <a:lnTo>
                    <a:pt x="0" y="67056"/>
                  </a:lnTo>
                  <a:lnTo>
                    <a:pt x="2004060" y="67056"/>
                  </a:lnTo>
                  <a:lnTo>
                    <a:pt x="2004060" y="0"/>
                  </a:lnTo>
                  <a:close/>
                </a:path>
              </a:pathLst>
            </a:custGeom>
            <a:solidFill>
              <a:srgbClr val="C00000"/>
            </a:solidFill>
          </p:spPr>
          <p:txBody>
            <a:bodyPr wrap="square" lIns="0" tIns="0" rIns="0" bIns="0" rtlCol="0"/>
            <a:lstStyle/>
            <a:p>
              <a:endParaRPr dirty="0"/>
            </a:p>
          </p:txBody>
        </p:sp>
        <p:sp>
          <p:nvSpPr>
            <p:cNvPr id="51" name="object 51"/>
            <p:cNvSpPr/>
            <p:nvPr/>
          </p:nvSpPr>
          <p:spPr>
            <a:xfrm>
              <a:off x="8790431" y="5082539"/>
              <a:ext cx="695325" cy="121920"/>
            </a:xfrm>
            <a:custGeom>
              <a:avLst/>
              <a:gdLst/>
              <a:ahLst/>
              <a:cxnLst/>
              <a:rect l="l" t="t" r="r" b="b"/>
              <a:pathLst>
                <a:path w="695325" h="121920">
                  <a:moveTo>
                    <a:pt x="0" y="0"/>
                  </a:moveTo>
                  <a:lnTo>
                    <a:pt x="0" y="121920"/>
                  </a:lnTo>
                </a:path>
                <a:path w="695325" h="121920">
                  <a:moveTo>
                    <a:pt x="347472" y="0"/>
                  </a:moveTo>
                  <a:lnTo>
                    <a:pt x="347472" y="121920"/>
                  </a:lnTo>
                </a:path>
                <a:path w="695325" h="121920">
                  <a:moveTo>
                    <a:pt x="694944" y="0"/>
                  </a:moveTo>
                  <a:lnTo>
                    <a:pt x="694944" y="121920"/>
                  </a:lnTo>
                </a:path>
              </a:pathLst>
            </a:custGeom>
            <a:ln w="9144">
              <a:solidFill>
                <a:srgbClr val="D9D9D9"/>
              </a:solidFill>
            </a:ln>
          </p:spPr>
          <p:txBody>
            <a:bodyPr wrap="square" lIns="0" tIns="0" rIns="0" bIns="0" rtlCol="0"/>
            <a:lstStyle/>
            <a:p>
              <a:endParaRPr dirty="0"/>
            </a:p>
          </p:txBody>
        </p:sp>
        <p:sp>
          <p:nvSpPr>
            <p:cNvPr id="52" name="object 52"/>
            <p:cNvSpPr/>
            <p:nvPr/>
          </p:nvSpPr>
          <p:spPr>
            <a:xfrm>
              <a:off x="8442959" y="5204459"/>
              <a:ext cx="1285240" cy="67310"/>
            </a:xfrm>
            <a:custGeom>
              <a:avLst/>
              <a:gdLst/>
              <a:ahLst/>
              <a:cxnLst/>
              <a:rect l="l" t="t" r="r" b="b"/>
              <a:pathLst>
                <a:path w="1285240" h="67310">
                  <a:moveTo>
                    <a:pt x="1284732" y="0"/>
                  </a:moveTo>
                  <a:lnTo>
                    <a:pt x="0" y="0"/>
                  </a:lnTo>
                  <a:lnTo>
                    <a:pt x="0" y="67055"/>
                  </a:lnTo>
                  <a:lnTo>
                    <a:pt x="1284732" y="67055"/>
                  </a:lnTo>
                  <a:lnTo>
                    <a:pt x="1284732" y="0"/>
                  </a:lnTo>
                  <a:close/>
                </a:path>
              </a:pathLst>
            </a:custGeom>
            <a:solidFill>
              <a:srgbClr val="8FAADC"/>
            </a:solidFill>
          </p:spPr>
          <p:txBody>
            <a:bodyPr wrap="square" lIns="0" tIns="0" rIns="0" bIns="0" rtlCol="0"/>
            <a:lstStyle/>
            <a:p>
              <a:endParaRPr dirty="0"/>
            </a:p>
          </p:txBody>
        </p:sp>
        <p:sp>
          <p:nvSpPr>
            <p:cNvPr id="53" name="object 53"/>
            <p:cNvSpPr/>
            <p:nvPr/>
          </p:nvSpPr>
          <p:spPr>
            <a:xfrm>
              <a:off x="9831323" y="5082539"/>
              <a:ext cx="347980" cy="189230"/>
            </a:xfrm>
            <a:custGeom>
              <a:avLst/>
              <a:gdLst/>
              <a:ahLst/>
              <a:cxnLst/>
              <a:rect l="l" t="t" r="r" b="b"/>
              <a:pathLst>
                <a:path w="347979" h="189229">
                  <a:moveTo>
                    <a:pt x="0" y="0"/>
                  </a:moveTo>
                  <a:lnTo>
                    <a:pt x="0" y="188976"/>
                  </a:lnTo>
                </a:path>
                <a:path w="347979" h="189229">
                  <a:moveTo>
                    <a:pt x="347472" y="0"/>
                  </a:moveTo>
                  <a:lnTo>
                    <a:pt x="347472" y="188976"/>
                  </a:lnTo>
                </a:path>
              </a:pathLst>
            </a:custGeom>
            <a:ln w="9144">
              <a:solidFill>
                <a:srgbClr val="D9D9D9"/>
              </a:solidFill>
            </a:ln>
          </p:spPr>
          <p:txBody>
            <a:bodyPr wrap="square" lIns="0" tIns="0" rIns="0" bIns="0" rtlCol="0"/>
            <a:lstStyle/>
            <a:p>
              <a:endParaRPr dirty="0"/>
            </a:p>
          </p:txBody>
        </p:sp>
        <p:sp>
          <p:nvSpPr>
            <p:cNvPr id="54" name="object 54"/>
            <p:cNvSpPr/>
            <p:nvPr/>
          </p:nvSpPr>
          <p:spPr>
            <a:xfrm>
              <a:off x="8442960" y="5017007"/>
              <a:ext cx="1874520" cy="830580"/>
            </a:xfrm>
            <a:custGeom>
              <a:avLst/>
              <a:gdLst/>
              <a:ahLst/>
              <a:cxnLst/>
              <a:rect l="l" t="t" r="r" b="b"/>
              <a:pathLst>
                <a:path w="1874520" h="830579">
                  <a:moveTo>
                    <a:pt x="1700784" y="765048"/>
                  </a:moveTo>
                  <a:lnTo>
                    <a:pt x="0" y="765048"/>
                  </a:lnTo>
                  <a:lnTo>
                    <a:pt x="0" y="830580"/>
                  </a:lnTo>
                  <a:lnTo>
                    <a:pt x="1700784" y="830580"/>
                  </a:lnTo>
                  <a:lnTo>
                    <a:pt x="1700784" y="765048"/>
                  </a:lnTo>
                  <a:close/>
                </a:path>
                <a:path w="1874520" h="830579">
                  <a:moveTo>
                    <a:pt x="1840992" y="509016"/>
                  </a:moveTo>
                  <a:lnTo>
                    <a:pt x="0" y="509016"/>
                  </a:lnTo>
                  <a:lnTo>
                    <a:pt x="0" y="576072"/>
                  </a:lnTo>
                  <a:lnTo>
                    <a:pt x="1840992" y="576072"/>
                  </a:lnTo>
                  <a:lnTo>
                    <a:pt x="1840992" y="509016"/>
                  </a:lnTo>
                  <a:close/>
                </a:path>
                <a:path w="1874520" h="830579">
                  <a:moveTo>
                    <a:pt x="1874520" y="254508"/>
                  </a:moveTo>
                  <a:lnTo>
                    <a:pt x="0" y="254508"/>
                  </a:lnTo>
                  <a:lnTo>
                    <a:pt x="0" y="321564"/>
                  </a:lnTo>
                  <a:lnTo>
                    <a:pt x="1874520" y="321564"/>
                  </a:lnTo>
                  <a:lnTo>
                    <a:pt x="1874520" y="254508"/>
                  </a:lnTo>
                  <a:close/>
                </a:path>
                <a:path w="1874520" h="830579">
                  <a:moveTo>
                    <a:pt x="1874520" y="0"/>
                  </a:moveTo>
                  <a:lnTo>
                    <a:pt x="0" y="0"/>
                  </a:lnTo>
                  <a:lnTo>
                    <a:pt x="0" y="65532"/>
                  </a:lnTo>
                  <a:lnTo>
                    <a:pt x="1874520" y="65532"/>
                  </a:lnTo>
                  <a:lnTo>
                    <a:pt x="1874520" y="0"/>
                  </a:lnTo>
                  <a:close/>
                </a:path>
              </a:pathLst>
            </a:custGeom>
            <a:solidFill>
              <a:srgbClr val="C00000"/>
            </a:solidFill>
          </p:spPr>
          <p:txBody>
            <a:bodyPr wrap="square" lIns="0" tIns="0" rIns="0" bIns="0" rtlCol="0"/>
            <a:lstStyle/>
            <a:p>
              <a:endParaRPr dirty="0"/>
            </a:p>
          </p:txBody>
        </p:sp>
        <p:sp>
          <p:nvSpPr>
            <p:cNvPr id="55" name="object 55"/>
            <p:cNvSpPr/>
            <p:nvPr/>
          </p:nvSpPr>
          <p:spPr>
            <a:xfrm>
              <a:off x="9137903" y="6103620"/>
              <a:ext cx="693420" cy="60960"/>
            </a:xfrm>
            <a:custGeom>
              <a:avLst/>
              <a:gdLst/>
              <a:ahLst/>
              <a:cxnLst/>
              <a:rect l="l" t="t" r="r" b="b"/>
              <a:pathLst>
                <a:path w="693420" h="60960">
                  <a:moveTo>
                    <a:pt x="0" y="0"/>
                  </a:moveTo>
                  <a:lnTo>
                    <a:pt x="0" y="60959"/>
                  </a:lnTo>
                </a:path>
                <a:path w="693420" h="60960">
                  <a:moveTo>
                    <a:pt x="347472" y="0"/>
                  </a:moveTo>
                  <a:lnTo>
                    <a:pt x="347472" y="60959"/>
                  </a:lnTo>
                </a:path>
                <a:path w="693420" h="60960">
                  <a:moveTo>
                    <a:pt x="693420" y="0"/>
                  </a:moveTo>
                  <a:lnTo>
                    <a:pt x="693420" y="60959"/>
                  </a:lnTo>
                </a:path>
              </a:pathLst>
            </a:custGeom>
            <a:ln w="9144">
              <a:solidFill>
                <a:srgbClr val="D9D9D9"/>
              </a:solidFill>
            </a:ln>
          </p:spPr>
          <p:txBody>
            <a:bodyPr wrap="square" lIns="0" tIns="0" rIns="0" bIns="0" rtlCol="0"/>
            <a:lstStyle/>
            <a:p>
              <a:endParaRPr dirty="0"/>
            </a:p>
          </p:txBody>
        </p:sp>
        <p:sp>
          <p:nvSpPr>
            <p:cNvPr id="56" name="object 56"/>
            <p:cNvSpPr/>
            <p:nvPr/>
          </p:nvSpPr>
          <p:spPr>
            <a:xfrm>
              <a:off x="8442959" y="6036563"/>
              <a:ext cx="1423670" cy="67310"/>
            </a:xfrm>
            <a:custGeom>
              <a:avLst/>
              <a:gdLst/>
              <a:ahLst/>
              <a:cxnLst/>
              <a:rect l="l" t="t" r="r" b="b"/>
              <a:pathLst>
                <a:path w="1423670" h="67310">
                  <a:moveTo>
                    <a:pt x="1423416" y="0"/>
                  </a:moveTo>
                  <a:lnTo>
                    <a:pt x="0" y="0"/>
                  </a:lnTo>
                  <a:lnTo>
                    <a:pt x="0" y="67056"/>
                  </a:lnTo>
                  <a:lnTo>
                    <a:pt x="1423416" y="67056"/>
                  </a:lnTo>
                  <a:lnTo>
                    <a:pt x="1423416" y="0"/>
                  </a:lnTo>
                  <a:close/>
                </a:path>
              </a:pathLst>
            </a:custGeom>
            <a:solidFill>
              <a:srgbClr val="C00000"/>
            </a:solidFill>
          </p:spPr>
          <p:txBody>
            <a:bodyPr wrap="square" lIns="0" tIns="0" rIns="0" bIns="0" rtlCol="0"/>
            <a:lstStyle/>
            <a:p>
              <a:endParaRPr dirty="0"/>
            </a:p>
          </p:txBody>
        </p:sp>
        <p:sp>
          <p:nvSpPr>
            <p:cNvPr id="57" name="object 57"/>
            <p:cNvSpPr/>
            <p:nvPr/>
          </p:nvSpPr>
          <p:spPr>
            <a:xfrm>
              <a:off x="8442959" y="1574291"/>
              <a:ext cx="3472179" cy="4590415"/>
            </a:xfrm>
            <a:custGeom>
              <a:avLst/>
              <a:gdLst/>
              <a:ahLst/>
              <a:cxnLst/>
              <a:rect l="l" t="t" r="r" b="b"/>
              <a:pathLst>
                <a:path w="3472179" h="4590415">
                  <a:moveTo>
                    <a:pt x="0" y="0"/>
                  </a:moveTo>
                  <a:lnTo>
                    <a:pt x="0" y="4590288"/>
                  </a:lnTo>
                </a:path>
                <a:path w="3472179" h="4590415">
                  <a:moveTo>
                    <a:pt x="3124200" y="0"/>
                  </a:moveTo>
                  <a:lnTo>
                    <a:pt x="3124200" y="4590288"/>
                  </a:lnTo>
                </a:path>
                <a:path w="3472179" h="4590415">
                  <a:moveTo>
                    <a:pt x="3471672" y="0"/>
                  </a:moveTo>
                  <a:lnTo>
                    <a:pt x="3471672" y="4590288"/>
                  </a:lnTo>
                </a:path>
              </a:pathLst>
            </a:custGeom>
            <a:ln w="9144">
              <a:solidFill>
                <a:srgbClr val="D9D9D9"/>
              </a:solidFill>
            </a:ln>
          </p:spPr>
          <p:txBody>
            <a:bodyPr wrap="square" lIns="0" tIns="0" rIns="0" bIns="0" rtlCol="0"/>
            <a:lstStyle/>
            <a:p>
              <a:endParaRPr dirty="0"/>
            </a:p>
          </p:txBody>
        </p:sp>
      </p:grpSp>
      <p:sp>
        <p:nvSpPr>
          <p:cNvPr id="58" name="object 58"/>
          <p:cNvSpPr txBox="1"/>
          <p:nvPr/>
        </p:nvSpPr>
        <p:spPr>
          <a:xfrm>
            <a:off x="8402573" y="1330578"/>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a:t>
            </a:r>
            <a:endParaRPr sz="900" dirty="0">
              <a:latin typeface="Calibri"/>
              <a:cs typeface="Calibri"/>
            </a:endParaRPr>
          </a:p>
        </p:txBody>
      </p:sp>
      <p:sp>
        <p:nvSpPr>
          <p:cNvPr id="59" name="object 59"/>
          <p:cNvSpPr txBox="1"/>
          <p:nvPr/>
        </p:nvSpPr>
        <p:spPr>
          <a:xfrm>
            <a:off x="8720708"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10</a:t>
            </a:r>
            <a:endParaRPr sz="900" dirty="0">
              <a:latin typeface="Calibri"/>
              <a:cs typeface="Calibri"/>
            </a:endParaRPr>
          </a:p>
        </p:txBody>
      </p:sp>
      <p:sp>
        <p:nvSpPr>
          <p:cNvPr id="60" name="object 60"/>
          <p:cNvSpPr txBox="1"/>
          <p:nvPr/>
        </p:nvSpPr>
        <p:spPr>
          <a:xfrm>
            <a:off x="9067927"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20</a:t>
            </a:r>
            <a:endParaRPr sz="900" dirty="0">
              <a:latin typeface="Calibri"/>
              <a:cs typeface="Calibri"/>
            </a:endParaRPr>
          </a:p>
        </p:txBody>
      </p:sp>
      <p:sp>
        <p:nvSpPr>
          <p:cNvPr id="61" name="object 61"/>
          <p:cNvSpPr txBox="1"/>
          <p:nvPr/>
        </p:nvSpPr>
        <p:spPr>
          <a:xfrm>
            <a:off x="9415018"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30</a:t>
            </a:r>
            <a:endParaRPr sz="900" dirty="0">
              <a:latin typeface="Calibri"/>
              <a:cs typeface="Calibri"/>
            </a:endParaRPr>
          </a:p>
        </p:txBody>
      </p:sp>
      <p:sp>
        <p:nvSpPr>
          <p:cNvPr id="62" name="object 62"/>
          <p:cNvSpPr txBox="1"/>
          <p:nvPr/>
        </p:nvSpPr>
        <p:spPr>
          <a:xfrm>
            <a:off x="9762235"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40</a:t>
            </a:r>
            <a:endParaRPr sz="900" dirty="0">
              <a:latin typeface="Calibri"/>
              <a:cs typeface="Calibri"/>
            </a:endParaRPr>
          </a:p>
        </p:txBody>
      </p:sp>
      <p:sp>
        <p:nvSpPr>
          <p:cNvPr id="63" name="object 63"/>
          <p:cNvSpPr txBox="1"/>
          <p:nvPr/>
        </p:nvSpPr>
        <p:spPr>
          <a:xfrm>
            <a:off x="10109707"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50</a:t>
            </a:r>
            <a:endParaRPr sz="900" dirty="0">
              <a:latin typeface="Calibri"/>
              <a:cs typeface="Calibri"/>
            </a:endParaRPr>
          </a:p>
        </p:txBody>
      </p:sp>
      <p:sp>
        <p:nvSpPr>
          <p:cNvPr id="64" name="object 64"/>
          <p:cNvSpPr txBox="1"/>
          <p:nvPr/>
        </p:nvSpPr>
        <p:spPr>
          <a:xfrm>
            <a:off x="10456926"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60</a:t>
            </a:r>
            <a:endParaRPr sz="900" dirty="0">
              <a:latin typeface="Calibri"/>
              <a:cs typeface="Calibri"/>
            </a:endParaRPr>
          </a:p>
        </p:txBody>
      </p:sp>
      <p:sp>
        <p:nvSpPr>
          <p:cNvPr id="65" name="object 65"/>
          <p:cNvSpPr txBox="1"/>
          <p:nvPr/>
        </p:nvSpPr>
        <p:spPr>
          <a:xfrm>
            <a:off x="10804017"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70</a:t>
            </a:r>
            <a:endParaRPr sz="900" dirty="0">
              <a:latin typeface="Calibri"/>
              <a:cs typeface="Calibri"/>
            </a:endParaRPr>
          </a:p>
        </p:txBody>
      </p:sp>
      <p:sp>
        <p:nvSpPr>
          <p:cNvPr id="66" name="object 66"/>
          <p:cNvSpPr txBox="1"/>
          <p:nvPr/>
        </p:nvSpPr>
        <p:spPr>
          <a:xfrm>
            <a:off x="11151234" y="1330578"/>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libri"/>
                <a:cs typeface="Calibri"/>
              </a:rPr>
              <a:t>80</a:t>
            </a:r>
            <a:endParaRPr sz="900" dirty="0">
              <a:latin typeface="Calibri"/>
              <a:cs typeface="Calibri"/>
            </a:endParaRPr>
          </a:p>
        </p:txBody>
      </p:sp>
      <p:sp>
        <p:nvSpPr>
          <p:cNvPr id="67" name="object 67"/>
          <p:cNvSpPr txBox="1"/>
          <p:nvPr/>
        </p:nvSpPr>
        <p:spPr>
          <a:xfrm>
            <a:off x="11498326" y="1330578"/>
            <a:ext cx="518159" cy="162560"/>
          </a:xfrm>
          <a:prstGeom prst="rect">
            <a:avLst/>
          </a:prstGeom>
        </p:spPr>
        <p:txBody>
          <a:bodyPr vert="horz" wrap="square" lIns="0" tIns="12700" rIns="0" bIns="0" rtlCol="0">
            <a:spAutoFit/>
          </a:bodyPr>
          <a:lstStyle/>
          <a:p>
            <a:pPr marL="12700">
              <a:lnSpc>
                <a:spcPct val="100000"/>
              </a:lnSpc>
              <a:spcBef>
                <a:spcPts val="100"/>
              </a:spcBef>
              <a:tabLst>
                <a:tab pos="330835" algn="l"/>
              </a:tabLst>
            </a:pPr>
            <a:r>
              <a:rPr sz="900" spc="-5" dirty="0">
                <a:solidFill>
                  <a:srgbClr val="585858"/>
                </a:solidFill>
                <a:latin typeface="Calibri"/>
                <a:cs typeface="Calibri"/>
              </a:rPr>
              <a:t>9</a:t>
            </a:r>
            <a:r>
              <a:rPr sz="900" dirty="0">
                <a:solidFill>
                  <a:srgbClr val="585858"/>
                </a:solidFill>
                <a:latin typeface="Calibri"/>
                <a:cs typeface="Calibri"/>
              </a:rPr>
              <a:t>0	</a:t>
            </a:r>
            <a:r>
              <a:rPr sz="900" spc="-5" dirty="0">
                <a:solidFill>
                  <a:srgbClr val="585858"/>
                </a:solidFill>
                <a:latin typeface="Calibri"/>
                <a:cs typeface="Calibri"/>
              </a:rPr>
              <a:t>100</a:t>
            </a:r>
            <a:endParaRPr sz="900" dirty="0">
              <a:latin typeface="Calibri"/>
              <a:cs typeface="Calibri"/>
            </a:endParaRPr>
          </a:p>
        </p:txBody>
      </p:sp>
      <p:sp>
        <p:nvSpPr>
          <p:cNvPr id="68" name="object 68"/>
          <p:cNvSpPr txBox="1"/>
          <p:nvPr/>
        </p:nvSpPr>
        <p:spPr>
          <a:xfrm>
            <a:off x="7660893" y="1592707"/>
            <a:ext cx="67310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ARGENTINA</a:t>
            </a:r>
            <a:endParaRPr sz="1050" dirty="0">
              <a:latin typeface="Calibri"/>
              <a:cs typeface="Calibri"/>
            </a:endParaRPr>
          </a:p>
        </p:txBody>
      </p:sp>
      <p:sp>
        <p:nvSpPr>
          <p:cNvPr id="69" name="object 69"/>
          <p:cNvSpPr txBox="1"/>
          <p:nvPr/>
        </p:nvSpPr>
        <p:spPr>
          <a:xfrm>
            <a:off x="7934706" y="1847850"/>
            <a:ext cx="39941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B</a:t>
            </a:r>
            <a:r>
              <a:rPr sz="1050" spc="-10" dirty="0">
                <a:latin typeface="Calibri"/>
                <a:cs typeface="Calibri"/>
              </a:rPr>
              <a:t>R</a:t>
            </a:r>
            <a:r>
              <a:rPr sz="1050" dirty="0">
                <a:latin typeface="Calibri"/>
                <a:cs typeface="Calibri"/>
              </a:rPr>
              <a:t>A</a:t>
            </a:r>
            <a:r>
              <a:rPr sz="1050" spc="-5" dirty="0">
                <a:latin typeface="Calibri"/>
                <a:cs typeface="Calibri"/>
              </a:rPr>
              <a:t>S</a:t>
            </a:r>
            <a:r>
              <a:rPr sz="1050" dirty="0">
                <a:latin typeface="Calibri"/>
                <a:cs typeface="Calibri"/>
              </a:rPr>
              <a:t>IL</a:t>
            </a:r>
          </a:p>
        </p:txBody>
      </p:sp>
      <p:sp>
        <p:nvSpPr>
          <p:cNvPr id="70" name="object 70"/>
          <p:cNvSpPr txBox="1"/>
          <p:nvPr/>
        </p:nvSpPr>
        <p:spPr>
          <a:xfrm>
            <a:off x="7706614" y="2102866"/>
            <a:ext cx="62738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COLOMBIA</a:t>
            </a:r>
            <a:endParaRPr sz="1050" dirty="0">
              <a:latin typeface="Calibri"/>
              <a:cs typeface="Calibri"/>
            </a:endParaRPr>
          </a:p>
        </p:txBody>
      </p:sp>
      <p:sp>
        <p:nvSpPr>
          <p:cNvPr id="71" name="object 71"/>
          <p:cNvSpPr txBox="1"/>
          <p:nvPr/>
        </p:nvSpPr>
        <p:spPr>
          <a:xfrm>
            <a:off x="7866380" y="2358009"/>
            <a:ext cx="46799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MÉ</a:t>
            </a:r>
            <a:r>
              <a:rPr sz="1050" spc="-15" dirty="0">
                <a:latin typeface="Calibri"/>
                <a:cs typeface="Calibri"/>
              </a:rPr>
              <a:t>X</a:t>
            </a:r>
            <a:r>
              <a:rPr sz="1050" dirty="0">
                <a:latin typeface="Calibri"/>
                <a:cs typeface="Calibri"/>
              </a:rPr>
              <a:t>ICO</a:t>
            </a:r>
          </a:p>
        </p:txBody>
      </p:sp>
      <p:sp>
        <p:nvSpPr>
          <p:cNvPr id="72" name="object 72"/>
          <p:cNvSpPr txBox="1"/>
          <p:nvPr/>
        </p:nvSpPr>
        <p:spPr>
          <a:xfrm>
            <a:off x="7660893" y="2518816"/>
            <a:ext cx="673100" cy="535940"/>
          </a:xfrm>
          <a:prstGeom prst="rect">
            <a:avLst/>
          </a:prstGeom>
        </p:spPr>
        <p:txBody>
          <a:bodyPr vert="horz" wrap="square" lIns="0" tIns="107314" rIns="0" bIns="0" rtlCol="0">
            <a:spAutoFit/>
          </a:bodyPr>
          <a:lstStyle/>
          <a:p>
            <a:pPr marR="5080" algn="r">
              <a:lnSpc>
                <a:spcPct val="100000"/>
              </a:lnSpc>
              <a:spcBef>
                <a:spcPts val="844"/>
              </a:spcBef>
            </a:pPr>
            <a:r>
              <a:rPr sz="1050" spc="-5" dirty="0">
                <a:latin typeface="Calibri"/>
                <a:cs typeface="Calibri"/>
              </a:rPr>
              <a:t>ARGENTINA</a:t>
            </a:r>
            <a:endParaRPr sz="1050" dirty="0">
              <a:latin typeface="Calibri"/>
              <a:cs typeface="Calibri"/>
            </a:endParaRPr>
          </a:p>
          <a:p>
            <a:pPr marR="5080" algn="r">
              <a:lnSpc>
                <a:spcPct val="100000"/>
              </a:lnSpc>
              <a:spcBef>
                <a:spcPts val="750"/>
              </a:spcBef>
            </a:pPr>
            <a:r>
              <a:rPr sz="1050" dirty="0">
                <a:latin typeface="Calibri"/>
                <a:cs typeface="Calibri"/>
              </a:rPr>
              <a:t>BRASIL</a:t>
            </a:r>
          </a:p>
        </p:txBody>
      </p:sp>
      <p:sp>
        <p:nvSpPr>
          <p:cNvPr id="73" name="object 73"/>
          <p:cNvSpPr txBox="1"/>
          <p:nvPr/>
        </p:nvSpPr>
        <p:spPr>
          <a:xfrm>
            <a:off x="7706614" y="3123057"/>
            <a:ext cx="62738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COLOMBIA</a:t>
            </a:r>
            <a:endParaRPr sz="1050" dirty="0">
              <a:latin typeface="Calibri"/>
              <a:cs typeface="Calibri"/>
            </a:endParaRPr>
          </a:p>
        </p:txBody>
      </p:sp>
      <p:sp>
        <p:nvSpPr>
          <p:cNvPr id="74" name="object 74"/>
          <p:cNvSpPr txBox="1"/>
          <p:nvPr/>
        </p:nvSpPr>
        <p:spPr>
          <a:xfrm>
            <a:off x="7866380" y="3378200"/>
            <a:ext cx="46799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MÉ</a:t>
            </a:r>
            <a:r>
              <a:rPr sz="1050" spc="-15" dirty="0">
                <a:latin typeface="Calibri"/>
                <a:cs typeface="Calibri"/>
              </a:rPr>
              <a:t>X</a:t>
            </a:r>
            <a:r>
              <a:rPr sz="1050" dirty="0">
                <a:latin typeface="Calibri"/>
                <a:cs typeface="Calibri"/>
              </a:rPr>
              <a:t>ICO</a:t>
            </a:r>
          </a:p>
        </p:txBody>
      </p:sp>
      <p:sp>
        <p:nvSpPr>
          <p:cNvPr id="75" name="object 75"/>
          <p:cNvSpPr txBox="1"/>
          <p:nvPr/>
        </p:nvSpPr>
        <p:spPr>
          <a:xfrm>
            <a:off x="7660893" y="3633342"/>
            <a:ext cx="67310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ARGENTINA</a:t>
            </a:r>
            <a:endParaRPr sz="1050" dirty="0">
              <a:latin typeface="Calibri"/>
              <a:cs typeface="Calibri"/>
            </a:endParaRPr>
          </a:p>
        </p:txBody>
      </p:sp>
      <p:sp>
        <p:nvSpPr>
          <p:cNvPr id="76" name="object 76"/>
          <p:cNvSpPr txBox="1"/>
          <p:nvPr/>
        </p:nvSpPr>
        <p:spPr>
          <a:xfrm>
            <a:off x="7934706" y="3888485"/>
            <a:ext cx="39941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B</a:t>
            </a:r>
            <a:r>
              <a:rPr sz="1050" spc="-10" dirty="0">
                <a:latin typeface="Calibri"/>
                <a:cs typeface="Calibri"/>
              </a:rPr>
              <a:t>R</a:t>
            </a:r>
            <a:r>
              <a:rPr sz="1050" dirty="0">
                <a:latin typeface="Calibri"/>
                <a:cs typeface="Calibri"/>
              </a:rPr>
              <a:t>A</a:t>
            </a:r>
            <a:r>
              <a:rPr sz="1050" spc="-5" dirty="0">
                <a:latin typeface="Calibri"/>
                <a:cs typeface="Calibri"/>
              </a:rPr>
              <a:t>S</a:t>
            </a:r>
            <a:r>
              <a:rPr sz="1050" dirty="0">
                <a:latin typeface="Calibri"/>
                <a:cs typeface="Calibri"/>
              </a:rPr>
              <a:t>IL</a:t>
            </a:r>
          </a:p>
        </p:txBody>
      </p:sp>
      <p:sp>
        <p:nvSpPr>
          <p:cNvPr id="77" name="object 77"/>
          <p:cNvSpPr txBox="1"/>
          <p:nvPr/>
        </p:nvSpPr>
        <p:spPr>
          <a:xfrm>
            <a:off x="7706614" y="4143502"/>
            <a:ext cx="62738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COLOMBIA</a:t>
            </a:r>
            <a:endParaRPr sz="1050" dirty="0">
              <a:latin typeface="Calibri"/>
              <a:cs typeface="Calibri"/>
            </a:endParaRPr>
          </a:p>
        </p:txBody>
      </p:sp>
      <p:sp>
        <p:nvSpPr>
          <p:cNvPr id="78" name="object 78"/>
          <p:cNvSpPr txBox="1"/>
          <p:nvPr/>
        </p:nvSpPr>
        <p:spPr>
          <a:xfrm>
            <a:off x="7866380" y="4398645"/>
            <a:ext cx="46799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MÉ</a:t>
            </a:r>
            <a:r>
              <a:rPr sz="1050" spc="-15" dirty="0">
                <a:latin typeface="Calibri"/>
                <a:cs typeface="Calibri"/>
              </a:rPr>
              <a:t>X</a:t>
            </a:r>
            <a:r>
              <a:rPr sz="1050" dirty="0">
                <a:latin typeface="Calibri"/>
                <a:cs typeface="Calibri"/>
              </a:rPr>
              <a:t>ICO</a:t>
            </a:r>
          </a:p>
        </p:txBody>
      </p:sp>
      <p:sp>
        <p:nvSpPr>
          <p:cNvPr id="79" name="object 79"/>
          <p:cNvSpPr txBox="1"/>
          <p:nvPr/>
        </p:nvSpPr>
        <p:spPr>
          <a:xfrm>
            <a:off x="7660893" y="4653229"/>
            <a:ext cx="673735" cy="187325"/>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ARGENTINA</a:t>
            </a:r>
            <a:endParaRPr sz="1050" dirty="0">
              <a:latin typeface="Calibri"/>
              <a:cs typeface="Calibri"/>
            </a:endParaRPr>
          </a:p>
        </p:txBody>
      </p:sp>
      <p:sp>
        <p:nvSpPr>
          <p:cNvPr id="80" name="object 80"/>
          <p:cNvSpPr txBox="1"/>
          <p:nvPr/>
        </p:nvSpPr>
        <p:spPr>
          <a:xfrm>
            <a:off x="7706614" y="4908550"/>
            <a:ext cx="627380"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COLOMBIA</a:t>
            </a:r>
            <a:endParaRPr sz="1050" dirty="0">
              <a:latin typeface="Calibri"/>
              <a:cs typeface="Calibri"/>
            </a:endParaRPr>
          </a:p>
        </p:txBody>
      </p:sp>
      <p:sp>
        <p:nvSpPr>
          <p:cNvPr id="81" name="object 81"/>
          <p:cNvSpPr txBox="1"/>
          <p:nvPr/>
        </p:nvSpPr>
        <p:spPr>
          <a:xfrm>
            <a:off x="7866380" y="5163692"/>
            <a:ext cx="46799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MÉ</a:t>
            </a:r>
            <a:r>
              <a:rPr sz="1050" spc="-15" dirty="0">
                <a:latin typeface="Calibri"/>
                <a:cs typeface="Calibri"/>
              </a:rPr>
              <a:t>X</a:t>
            </a:r>
            <a:r>
              <a:rPr sz="1050" dirty="0">
                <a:latin typeface="Calibri"/>
                <a:cs typeface="Calibri"/>
              </a:rPr>
              <a:t>ICO</a:t>
            </a:r>
          </a:p>
        </p:txBody>
      </p:sp>
      <p:sp>
        <p:nvSpPr>
          <p:cNvPr id="82" name="object 82"/>
          <p:cNvSpPr txBox="1"/>
          <p:nvPr/>
        </p:nvSpPr>
        <p:spPr>
          <a:xfrm>
            <a:off x="7660893" y="5324652"/>
            <a:ext cx="673100" cy="791210"/>
          </a:xfrm>
          <a:prstGeom prst="rect">
            <a:avLst/>
          </a:prstGeom>
        </p:spPr>
        <p:txBody>
          <a:bodyPr vert="horz" wrap="square" lIns="0" tIns="107314" rIns="0" bIns="0" rtlCol="0">
            <a:spAutoFit/>
          </a:bodyPr>
          <a:lstStyle/>
          <a:p>
            <a:pPr marR="5080" algn="r">
              <a:lnSpc>
                <a:spcPct val="100000"/>
              </a:lnSpc>
              <a:spcBef>
                <a:spcPts val="844"/>
              </a:spcBef>
            </a:pPr>
            <a:r>
              <a:rPr sz="1050" spc="-5" dirty="0">
                <a:latin typeface="Calibri"/>
                <a:cs typeface="Calibri"/>
              </a:rPr>
              <a:t>ARGENTINA</a:t>
            </a:r>
            <a:endParaRPr sz="1050" dirty="0">
              <a:latin typeface="Calibri"/>
              <a:cs typeface="Calibri"/>
            </a:endParaRPr>
          </a:p>
          <a:p>
            <a:pPr marL="58419" marR="5080" indent="227965" algn="r">
              <a:lnSpc>
                <a:spcPct val="159400"/>
              </a:lnSpc>
            </a:pPr>
            <a:r>
              <a:rPr sz="1050" dirty="0">
                <a:latin typeface="Calibri"/>
                <a:cs typeface="Calibri"/>
              </a:rPr>
              <a:t>B</a:t>
            </a:r>
            <a:r>
              <a:rPr sz="1050" spc="-10" dirty="0">
                <a:latin typeface="Calibri"/>
                <a:cs typeface="Calibri"/>
              </a:rPr>
              <a:t>R</a:t>
            </a:r>
            <a:r>
              <a:rPr sz="1050" dirty="0">
                <a:latin typeface="Calibri"/>
                <a:cs typeface="Calibri"/>
              </a:rPr>
              <a:t>A</a:t>
            </a:r>
            <a:r>
              <a:rPr sz="1050" spc="-5" dirty="0">
                <a:latin typeface="Calibri"/>
                <a:cs typeface="Calibri"/>
              </a:rPr>
              <a:t>S</a:t>
            </a:r>
            <a:r>
              <a:rPr sz="1050" dirty="0">
                <a:latin typeface="Calibri"/>
                <a:cs typeface="Calibri"/>
              </a:rPr>
              <a:t>IL  </a:t>
            </a:r>
            <a:r>
              <a:rPr sz="1050" spc="-5" dirty="0">
                <a:latin typeface="Calibri"/>
                <a:cs typeface="Calibri"/>
              </a:rPr>
              <a:t>CO</a:t>
            </a:r>
            <a:r>
              <a:rPr sz="1050" spc="-15" dirty="0">
                <a:latin typeface="Calibri"/>
                <a:cs typeface="Calibri"/>
              </a:rPr>
              <a:t>L</a:t>
            </a:r>
            <a:r>
              <a:rPr sz="1050" spc="-5" dirty="0">
                <a:latin typeface="Calibri"/>
                <a:cs typeface="Calibri"/>
              </a:rPr>
              <a:t>OM</a:t>
            </a:r>
            <a:r>
              <a:rPr sz="1050" dirty="0">
                <a:latin typeface="Calibri"/>
                <a:cs typeface="Calibri"/>
              </a:rPr>
              <a:t>BIA</a:t>
            </a:r>
          </a:p>
        </p:txBody>
      </p:sp>
      <p:sp>
        <p:nvSpPr>
          <p:cNvPr id="83" name="object 83"/>
          <p:cNvSpPr/>
          <p:nvPr/>
        </p:nvSpPr>
        <p:spPr>
          <a:xfrm>
            <a:off x="7615428" y="6300215"/>
            <a:ext cx="73660" cy="73660"/>
          </a:xfrm>
          <a:custGeom>
            <a:avLst/>
            <a:gdLst/>
            <a:ahLst/>
            <a:cxnLst/>
            <a:rect l="l" t="t" r="r" b="b"/>
            <a:pathLst>
              <a:path w="73659" h="73660">
                <a:moveTo>
                  <a:pt x="73150" y="0"/>
                </a:moveTo>
                <a:lnTo>
                  <a:pt x="0" y="0"/>
                </a:lnTo>
                <a:lnTo>
                  <a:pt x="0" y="73152"/>
                </a:lnTo>
                <a:lnTo>
                  <a:pt x="73150" y="73152"/>
                </a:lnTo>
                <a:lnTo>
                  <a:pt x="73150" y="0"/>
                </a:lnTo>
                <a:close/>
              </a:path>
            </a:pathLst>
          </a:custGeom>
          <a:solidFill>
            <a:srgbClr val="8FAADC"/>
          </a:solidFill>
        </p:spPr>
        <p:txBody>
          <a:bodyPr wrap="square" lIns="0" tIns="0" rIns="0" bIns="0" rtlCol="0"/>
          <a:lstStyle/>
          <a:p>
            <a:endParaRPr dirty="0"/>
          </a:p>
        </p:txBody>
      </p:sp>
      <p:sp>
        <p:nvSpPr>
          <p:cNvPr id="84" name="object 84"/>
          <p:cNvSpPr txBox="1"/>
          <p:nvPr/>
        </p:nvSpPr>
        <p:spPr>
          <a:xfrm>
            <a:off x="7709407" y="6229908"/>
            <a:ext cx="1003935"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INDUSTRIA</a:t>
            </a:r>
            <a:r>
              <a:rPr sz="1050" spc="-40" dirty="0">
                <a:latin typeface="Calibri"/>
                <a:cs typeface="Calibri"/>
              </a:rPr>
              <a:t> </a:t>
            </a:r>
            <a:r>
              <a:rPr sz="1050" spc="-5" dirty="0">
                <a:latin typeface="Calibri"/>
                <a:cs typeface="Calibri"/>
              </a:rPr>
              <a:t>TOTAL</a:t>
            </a:r>
            <a:endParaRPr sz="1050" dirty="0">
              <a:latin typeface="Calibri"/>
              <a:cs typeface="Calibri"/>
            </a:endParaRPr>
          </a:p>
        </p:txBody>
      </p:sp>
      <p:sp>
        <p:nvSpPr>
          <p:cNvPr id="85" name="object 85"/>
          <p:cNvSpPr/>
          <p:nvPr/>
        </p:nvSpPr>
        <p:spPr>
          <a:xfrm>
            <a:off x="9337547" y="6300215"/>
            <a:ext cx="73660" cy="73660"/>
          </a:xfrm>
          <a:custGeom>
            <a:avLst/>
            <a:gdLst/>
            <a:ahLst/>
            <a:cxnLst/>
            <a:rect l="l" t="t" r="r" b="b"/>
            <a:pathLst>
              <a:path w="73659" h="73660">
                <a:moveTo>
                  <a:pt x="73151" y="0"/>
                </a:moveTo>
                <a:lnTo>
                  <a:pt x="0" y="0"/>
                </a:lnTo>
                <a:lnTo>
                  <a:pt x="0" y="73152"/>
                </a:lnTo>
                <a:lnTo>
                  <a:pt x="73151" y="73152"/>
                </a:lnTo>
                <a:lnTo>
                  <a:pt x="73151" y="0"/>
                </a:lnTo>
                <a:close/>
              </a:path>
            </a:pathLst>
          </a:custGeom>
          <a:solidFill>
            <a:srgbClr val="C00000"/>
          </a:solidFill>
        </p:spPr>
        <p:txBody>
          <a:bodyPr wrap="square" lIns="0" tIns="0" rIns="0" bIns="0" rtlCol="0"/>
          <a:lstStyle/>
          <a:p>
            <a:endParaRPr dirty="0"/>
          </a:p>
        </p:txBody>
      </p:sp>
      <p:sp>
        <p:nvSpPr>
          <p:cNvPr id="86" name="object 86"/>
          <p:cNvSpPr txBox="1"/>
          <p:nvPr/>
        </p:nvSpPr>
        <p:spPr>
          <a:xfrm>
            <a:off x="9431273" y="6229908"/>
            <a:ext cx="1523365" cy="186690"/>
          </a:xfrm>
          <a:prstGeom prst="rect">
            <a:avLst/>
          </a:prstGeom>
        </p:spPr>
        <p:txBody>
          <a:bodyPr vert="horz" wrap="square" lIns="0" tIns="13335" rIns="0" bIns="0" rtlCol="0">
            <a:spAutoFit/>
          </a:bodyPr>
          <a:lstStyle/>
          <a:p>
            <a:pPr marL="12700">
              <a:lnSpc>
                <a:spcPct val="100000"/>
              </a:lnSpc>
              <a:spcBef>
                <a:spcPts val="105"/>
              </a:spcBef>
            </a:pPr>
            <a:r>
              <a:rPr sz="1050" spc="-5" dirty="0">
                <a:latin typeface="Calibri"/>
                <a:cs typeface="Calibri"/>
              </a:rPr>
              <a:t>INDUSTRIA</a:t>
            </a:r>
            <a:r>
              <a:rPr sz="1050" spc="-15" dirty="0">
                <a:latin typeface="Calibri"/>
                <a:cs typeface="Calibri"/>
              </a:rPr>
              <a:t> </a:t>
            </a:r>
            <a:r>
              <a:rPr sz="1050" spc="-5" dirty="0">
                <a:latin typeface="Calibri"/>
                <a:cs typeface="Calibri"/>
              </a:rPr>
              <a:t>FARMACÉUTICA</a:t>
            </a:r>
            <a:endParaRPr sz="1050" dirty="0">
              <a:latin typeface="Calibri"/>
              <a:cs typeface="Calibri"/>
            </a:endParaRPr>
          </a:p>
        </p:txBody>
      </p:sp>
      <p:sp>
        <p:nvSpPr>
          <p:cNvPr id="87" name="object 87"/>
          <p:cNvSpPr txBox="1"/>
          <p:nvPr/>
        </p:nvSpPr>
        <p:spPr>
          <a:xfrm>
            <a:off x="6230492" y="1631060"/>
            <a:ext cx="1123315" cy="574675"/>
          </a:xfrm>
          <a:prstGeom prst="rect">
            <a:avLst/>
          </a:prstGeom>
        </p:spPr>
        <p:txBody>
          <a:bodyPr vert="horz" wrap="square" lIns="0" tIns="12700" rIns="0" bIns="0" rtlCol="0">
            <a:spAutoFit/>
          </a:bodyPr>
          <a:lstStyle/>
          <a:p>
            <a:pPr marL="12700" marR="24765">
              <a:lnSpc>
                <a:spcPct val="100000"/>
              </a:lnSpc>
              <a:spcBef>
                <a:spcPts val="100"/>
              </a:spcBef>
            </a:pPr>
            <a:r>
              <a:rPr sz="1200" b="1" spc="-5" dirty="0">
                <a:latin typeface="Calibri"/>
                <a:cs typeface="Calibri"/>
              </a:rPr>
              <a:t>P</a:t>
            </a:r>
            <a:r>
              <a:rPr sz="1200" b="1" spc="-10" dirty="0">
                <a:latin typeface="Calibri"/>
                <a:cs typeface="Calibri"/>
              </a:rPr>
              <a:t>R</a:t>
            </a:r>
            <a:r>
              <a:rPr sz="1200" b="1" dirty="0">
                <a:latin typeface="Calibri"/>
                <a:cs typeface="Calibri"/>
              </a:rPr>
              <a:t>O</a:t>
            </a:r>
            <a:r>
              <a:rPr sz="1200" b="1" spc="-5" dirty="0">
                <a:latin typeface="Calibri"/>
                <a:cs typeface="Calibri"/>
              </a:rPr>
              <a:t>DUC</a:t>
            </a:r>
            <a:r>
              <a:rPr sz="1200" b="1" spc="5" dirty="0">
                <a:latin typeface="Calibri"/>
                <a:cs typeface="Calibri"/>
              </a:rPr>
              <a:t>T</a:t>
            </a:r>
            <a:r>
              <a:rPr sz="1200" b="1" dirty="0">
                <a:latin typeface="Calibri"/>
                <a:cs typeface="Calibri"/>
              </a:rPr>
              <a:t>I</a:t>
            </a:r>
            <a:r>
              <a:rPr sz="1200" b="1" spc="-5" dirty="0">
                <a:latin typeface="Calibri"/>
                <a:cs typeface="Calibri"/>
              </a:rPr>
              <a:t>VID</a:t>
            </a:r>
            <a:r>
              <a:rPr sz="1200" b="1" spc="5" dirty="0">
                <a:latin typeface="Calibri"/>
                <a:cs typeface="Calibri"/>
              </a:rPr>
              <a:t>A</a:t>
            </a:r>
            <a:r>
              <a:rPr sz="1200" b="1" dirty="0">
                <a:latin typeface="Calibri"/>
                <a:cs typeface="Calibri"/>
              </a:rPr>
              <a:t>D  </a:t>
            </a:r>
            <a:r>
              <a:rPr sz="1200" b="1" spc="-5" dirty="0">
                <a:latin typeface="Calibri"/>
                <a:cs typeface="Calibri"/>
              </a:rPr>
              <a:t>LABORAL</a:t>
            </a:r>
            <a:endParaRPr sz="1200" dirty="0">
              <a:latin typeface="Calibri"/>
              <a:cs typeface="Calibri"/>
            </a:endParaRPr>
          </a:p>
          <a:p>
            <a:pPr marL="12700">
              <a:lnSpc>
                <a:spcPct val="100000"/>
              </a:lnSpc>
            </a:pPr>
            <a:r>
              <a:rPr sz="1200" i="1" spc="-5" dirty="0">
                <a:latin typeface="Calibri"/>
                <a:cs typeface="Calibri"/>
              </a:rPr>
              <a:t>(Miles</a:t>
            </a:r>
            <a:r>
              <a:rPr sz="1200" i="1" spc="-30" dirty="0">
                <a:latin typeface="Calibri"/>
                <a:cs typeface="Calibri"/>
              </a:rPr>
              <a:t> </a:t>
            </a:r>
            <a:r>
              <a:rPr sz="1200" i="1" spc="-5" dirty="0">
                <a:latin typeface="Calibri"/>
                <a:cs typeface="Calibri"/>
              </a:rPr>
              <a:t>de</a:t>
            </a:r>
            <a:r>
              <a:rPr sz="1200" i="1" spc="-20" dirty="0">
                <a:latin typeface="Calibri"/>
                <a:cs typeface="Calibri"/>
              </a:rPr>
              <a:t> </a:t>
            </a:r>
            <a:r>
              <a:rPr sz="1200" i="1" spc="-5" dirty="0">
                <a:latin typeface="Calibri"/>
                <a:cs typeface="Calibri"/>
              </a:rPr>
              <a:t>dólares)</a:t>
            </a:r>
            <a:endParaRPr sz="1200" dirty="0">
              <a:latin typeface="Calibri"/>
              <a:cs typeface="Calibri"/>
            </a:endParaRPr>
          </a:p>
        </p:txBody>
      </p:sp>
      <p:sp>
        <p:nvSpPr>
          <p:cNvPr id="88" name="object 88"/>
          <p:cNvSpPr txBox="1"/>
          <p:nvPr/>
        </p:nvSpPr>
        <p:spPr>
          <a:xfrm>
            <a:off x="6274053" y="3624198"/>
            <a:ext cx="883285" cy="391795"/>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a:t>
            </a:r>
            <a:r>
              <a:rPr sz="1200" b="1" spc="-30" dirty="0">
                <a:latin typeface="Calibri"/>
                <a:cs typeface="Calibri"/>
              </a:rPr>
              <a:t> </a:t>
            </a:r>
            <a:r>
              <a:rPr sz="1200" b="1" spc="-5" dirty="0">
                <a:latin typeface="Calibri"/>
                <a:cs typeface="Calibri"/>
              </a:rPr>
              <a:t>DE</a:t>
            </a:r>
            <a:r>
              <a:rPr sz="1200" b="1" spc="-30" dirty="0">
                <a:latin typeface="Calibri"/>
                <a:cs typeface="Calibri"/>
              </a:rPr>
              <a:t> </a:t>
            </a:r>
            <a:r>
              <a:rPr sz="1200" b="1" spc="-5" dirty="0">
                <a:latin typeface="Calibri"/>
                <a:cs typeface="Calibri"/>
              </a:rPr>
              <a:t>VENTAS</a:t>
            </a:r>
            <a:endParaRPr sz="1200" dirty="0">
              <a:latin typeface="Calibri"/>
              <a:cs typeface="Calibri"/>
            </a:endParaRPr>
          </a:p>
          <a:p>
            <a:pPr marL="12700">
              <a:lnSpc>
                <a:spcPct val="100000"/>
              </a:lnSpc>
            </a:pPr>
            <a:r>
              <a:rPr sz="1200" b="1" dirty="0">
                <a:latin typeface="Calibri"/>
                <a:cs typeface="Calibri"/>
              </a:rPr>
              <a:t>AL</a:t>
            </a:r>
            <a:r>
              <a:rPr sz="1200" b="1" spc="-40" dirty="0">
                <a:latin typeface="Calibri"/>
                <a:cs typeface="Calibri"/>
              </a:rPr>
              <a:t> </a:t>
            </a:r>
            <a:r>
              <a:rPr sz="1200" b="1" dirty="0">
                <a:latin typeface="Calibri"/>
                <a:cs typeface="Calibri"/>
              </a:rPr>
              <a:t>EXTERIOR</a:t>
            </a:r>
            <a:endParaRPr sz="1200" dirty="0">
              <a:latin typeface="Calibri"/>
              <a:cs typeface="Calibri"/>
            </a:endParaRPr>
          </a:p>
        </p:txBody>
      </p:sp>
      <p:sp>
        <p:nvSpPr>
          <p:cNvPr id="89" name="object 89"/>
          <p:cNvSpPr txBox="1"/>
          <p:nvPr/>
        </p:nvSpPr>
        <p:spPr>
          <a:xfrm>
            <a:off x="6246621" y="2625090"/>
            <a:ext cx="1191260" cy="574040"/>
          </a:xfrm>
          <a:prstGeom prst="rect">
            <a:avLst/>
          </a:prstGeom>
        </p:spPr>
        <p:txBody>
          <a:bodyPr vert="horz" wrap="square" lIns="0" tIns="12700" rIns="0" bIns="0" rtlCol="0">
            <a:spAutoFit/>
          </a:bodyPr>
          <a:lstStyle/>
          <a:p>
            <a:pPr marL="12700">
              <a:lnSpc>
                <a:spcPct val="100000"/>
              </a:lnSpc>
              <a:spcBef>
                <a:spcPts val="100"/>
              </a:spcBef>
            </a:pPr>
            <a:r>
              <a:rPr sz="1200" b="1" dirty="0">
                <a:latin typeface="Calibri"/>
                <a:cs typeface="Calibri"/>
              </a:rPr>
              <a:t>SALARIO</a:t>
            </a:r>
            <a:endParaRPr sz="1200" dirty="0">
              <a:latin typeface="Calibri"/>
              <a:cs typeface="Calibri"/>
            </a:endParaRPr>
          </a:p>
          <a:p>
            <a:pPr marL="12700">
              <a:lnSpc>
                <a:spcPct val="100000"/>
              </a:lnSpc>
            </a:pPr>
            <a:r>
              <a:rPr sz="1200" b="1" spc="-5" dirty="0">
                <a:latin typeface="Calibri"/>
                <a:cs typeface="Calibri"/>
              </a:rPr>
              <a:t>POR</a:t>
            </a:r>
            <a:r>
              <a:rPr sz="1200" b="1" spc="-40" dirty="0">
                <a:latin typeface="Calibri"/>
                <a:cs typeface="Calibri"/>
              </a:rPr>
              <a:t> </a:t>
            </a:r>
            <a:r>
              <a:rPr sz="1200" b="1" spc="-5" dirty="0">
                <a:latin typeface="Calibri"/>
                <a:cs typeface="Calibri"/>
              </a:rPr>
              <a:t>TRABAJADOR</a:t>
            </a:r>
            <a:endParaRPr sz="1200" dirty="0">
              <a:latin typeface="Calibri"/>
              <a:cs typeface="Calibri"/>
            </a:endParaRPr>
          </a:p>
          <a:p>
            <a:pPr marL="12700">
              <a:lnSpc>
                <a:spcPct val="100000"/>
              </a:lnSpc>
            </a:pPr>
            <a:r>
              <a:rPr sz="1200" i="1" spc="-5" dirty="0">
                <a:latin typeface="Calibri"/>
                <a:cs typeface="Calibri"/>
              </a:rPr>
              <a:t>(Miles</a:t>
            </a:r>
            <a:r>
              <a:rPr sz="1200" i="1" spc="-25" dirty="0">
                <a:latin typeface="Calibri"/>
                <a:cs typeface="Calibri"/>
              </a:rPr>
              <a:t> </a:t>
            </a:r>
            <a:r>
              <a:rPr sz="1200" i="1" spc="-5" dirty="0">
                <a:latin typeface="Calibri"/>
                <a:cs typeface="Calibri"/>
              </a:rPr>
              <a:t>de</a:t>
            </a:r>
            <a:r>
              <a:rPr sz="1200" i="1" spc="-10" dirty="0">
                <a:latin typeface="Calibri"/>
                <a:cs typeface="Calibri"/>
              </a:rPr>
              <a:t> </a:t>
            </a:r>
            <a:r>
              <a:rPr sz="1200" i="1" spc="-5" dirty="0">
                <a:latin typeface="Calibri"/>
                <a:cs typeface="Calibri"/>
              </a:rPr>
              <a:t>dólares)</a:t>
            </a:r>
            <a:endParaRPr sz="1200" dirty="0">
              <a:latin typeface="Calibri"/>
              <a:cs typeface="Calibri"/>
            </a:endParaRPr>
          </a:p>
        </p:txBody>
      </p:sp>
      <p:sp>
        <p:nvSpPr>
          <p:cNvPr id="90" name="object 90"/>
          <p:cNvSpPr txBox="1"/>
          <p:nvPr/>
        </p:nvSpPr>
        <p:spPr>
          <a:xfrm>
            <a:off x="6281165" y="4574794"/>
            <a:ext cx="80645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 </a:t>
            </a:r>
            <a:r>
              <a:rPr sz="1200" b="1" spc="-5" dirty="0">
                <a:latin typeface="Calibri"/>
                <a:cs typeface="Calibri"/>
              </a:rPr>
              <a:t>MUJERES </a:t>
            </a:r>
            <a:r>
              <a:rPr sz="1200" b="1" dirty="0">
                <a:latin typeface="Calibri"/>
                <a:cs typeface="Calibri"/>
              </a:rPr>
              <a:t> EM</a:t>
            </a:r>
            <a:r>
              <a:rPr sz="1200" b="1" spc="-5" dirty="0">
                <a:latin typeface="Calibri"/>
                <a:cs typeface="Calibri"/>
              </a:rPr>
              <a:t>PL</a:t>
            </a:r>
            <a:r>
              <a:rPr sz="1200" b="1" dirty="0">
                <a:latin typeface="Calibri"/>
                <a:cs typeface="Calibri"/>
              </a:rPr>
              <a:t>E</a:t>
            </a:r>
            <a:r>
              <a:rPr sz="1200" b="1" spc="5" dirty="0">
                <a:latin typeface="Calibri"/>
                <a:cs typeface="Calibri"/>
              </a:rPr>
              <a:t>A</a:t>
            </a:r>
            <a:r>
              <a:rPr sz="1200" b="1" spc="-5" dirty="0">
                <a:latin typeface="Calibri"/>
                <a:cs typeface="Calibri"/>
              </a:rPr>
              <a:t>D</a:t>
            </a:r>
            <a:r>
              <a:rPr sz="1200" b="1" dirty="0">
                <a:latin typeface="Calibri"/>
                <a:cs typeface="Calibri"/>
              </a:rPr>
              <a:t>AS</a:t>
            </a:r>
            <a:endParaRPr sz="1200" dirty="0">
              <a:latin typeface="Calibri"/>
              <a:cs typeface="Calibri"/>
            </a:endParaRPr>
          </a:p>
        </p:txBody>
      </p:sp>
      <p:sp>
        <p:nvSpPr>
          <p:cNvPr id="91" name="object 91"/>
          <p:cNvSpPr txBox="1"/>
          <p:nvPr/>
        </p:nvSpPr>
        <p:spPr>
          <a:xfrm>
            <a:off x="6260338" y="5530697"/>
            <a:ext cx="1178560" cy="391160"/>
          </a:xfrm>
          <a:prstGeom prst="rect">
            <a:avLst/>
          </a:prstGeom>
        </p:spPr>
        <p:txBody>
          <a:bodyPr vert="horz" wrap="square" lIns="0" tIns="12700" rIns="0" bIns="0" rtlCol="0">
            <a:spAutoFit/>
          </a:bodyPr>
          <a:lstStyle/>
          <a:p>
            <a:pPr marL="12700" marR="5080">
              <a:lnSpc>
                <a:spcPct val="100000"/>
              </a:lnSpc>
              <a:spcBef>
                <a:spcPts val="100"/>
              </a:spcBef>
            </a:pPr>
            <a:r>
              <a:rPr sz="1200" b="1" dirty="0">
                <a:latin typeface="Calibri"/>
                <a:cs typeface="Calibri"/>
              </a:rPr>
              <a:t>%</a:t>
            </a:r>
            <a:r>
              <a:rPr sz="1200" b="1" spc="-55" dirty="0">
                <a:latin typeface="Calibri"/>
                <a:cs typeface="Calibri"/>
              </a:rPr>
              <a:t> </a:t>
            </a:r>
            <a:r>
              <a:rPr sz="1200" b="1" spc="-5" dirty="0">
                <a:latin typeface="Calibri"/>
                <a:cs typeface="Calibri"/>
              </a:rPr>
              <a:t>TRABAJADORES </a:t>
            </a:r>
            <a:r>
              <a:rPr sz="1200" b="1" spc="-254" dirty="0">
                <a:latin typeface="Calibri"/>
                <a:cs typeface="Calibri"/>
              </a:rPr>
              <a:t> </a:t>
            </a:r>
            <a:r>
              <a:rPr sz="1200" b="1" dirty="0">
                <a:latin typeface="Calibri"/>
                <a:cs typeface="Calibri"/>
              </a:rPr>
              <a:t>NO</a:t>
            </a:r>
            <a:r>
              <a:rPr sz="1200" b="1" spc="-25" dirty="0">
                <a:latin typeface="Calibri"/>
                <a:cs typeface="Calibri"/>
              </a:rPr>
              <a:t> </a:t>
            </a:r>
            <a:r>
              <a:rPr sz="1200" b="1" spc="-5" dirty="0">
                <a:latin typeface="Calibri"/>
                <a:cs typeface="Calibri"/>
              </a:rPr>
              <a:t>CALIFICADOS</a:t>
            </a:r>
            <a:endParaRPr sz="1200" dirty="0">
              <a:latin typeface="Calibri"/>
              <a:cs typeface="Calibri"/>
            </a:endParaRPr>
          </a:p>
        </p:txBody>
      </p:sp>
      <p:sp>
        <p:nvSpPr>
          <p:cNvPr id="92" name="object 92"/>
          <p:cNvSpPr/>
          <p:nvPr/>
        </p:nvSpPr>
        <p:spPr>
          <a:xfrm>
            <a:off x="7918704" y="2586227"/>
            <a:ext cx="4026535" cy="2813685"/>
          </a:xfrm>
          <a:custGeom>
            <a:avLst/>
            <a:gdLst/>
            <a:ahLst/>
            <a:cxnLst/>
            <a:rect l="l" t="t" r="r" b="b"/>
            <a:pathLst>
              <a:path w="4026534" h="2813685">
                <a:moveTo>
                  <a:pt x="6096" y="0"/>
                </a:moveTo>
                <a:lnTo>
                  <a:pt x="4026154" y="0"/>
                </a:lnTo>
              </a:path>
              <a:path w="4026534" h="2813685">
                <a:moveTo>
                  <a:pt x="12192" y="1019556"/>
                </a:moveTo>
                <a:lnTo>
                  <a:pt x="4019930" y="1019556"/>
                </a:lnTo>
              </a:path>
              <a:path w="4026534" h="2813685">
                <a:moveTo>
                  <a:pt x="0" y="2023872"/>
                </a:moveTo>
                <a:lnTo>
                  <a:pt x="4020057" y="2023872"/>
                </a:lnTo>
              </a:path>
              <a:path w="4026534" h="2813685">
                <a:moveTo>
                  <a:pt x="0" y="2813304"/>
                </a:moveTo>
                <a:lnTo>
                  <a:pt x="4026154" y="2813304"/>
                </a:lnTo>
              </a:path>
            </a:pathLst>
          </a:custGeom>
          <a:ln w="6096">
            <a:solidFill>
              <a:srgbClr val="4471C4"/>
            </a:solidFill>
          </a:ln>
        </p:spPr>
        <p:txBody>
          <a:bodyPr wrap="square" lIns="0" tIns="0" rIns="0" bIns="0" rtlCol="0"/>
          <a:lstStyle/>
          <a:p>
            <a:endParaRPr dirty="0"/>
          </a:p>
        </p:txBody>
      </p:sp>
      <p:grpSp>
        <p:nvGrpSpPr>
          <p:cNvPr id="93" name="object 93"/>
          <p:cNvGrpSpPr/>
          <p:nvPr/>
        </p:nvGrpSpPr>
        <p:grpSpPr>
          <a:xfrm>
            <a:off x="358140" y="4450079"/>
            <a:ext cx="5819140" cy="2127885"/>
            <a:chOff x="358140" y="4450079"/>
            <a:chExt cx="5819140" cy="2127885"/>
          </a:xfrm>
        </p:grpSpPr>
        <p:sp>
          <p:nvSpPr>
            <p:cNvPr id="94" name="object 94"/>
            <p:cNvSpPr/>
            <p:nvPr/>
          </p:nvSpPr>
          <p:spPr>
            <a:xfrm>
              <a:off x="372618" y="4464557"/>
              <a:ext cx="5486400" cy="2098675"/>
            </a:xfrm>
            <a:custGeom>
              <a:avLst/>
              <a:gdLst/>
              <a:ahLst/>
              <a:cxnLst/>
              <a:rect l="l" t="t" r="r" b="b"/>
              <a:pathLst>
                <a:path w="5486400" h="2098675">
                  <a:moveTo>
                    <a:pt x="0" y="2098548"/>
                  </a:moveTo>
                  <a:lnTo>
                    <a:pt x="5486400" y="2098548"/>
                  </a:lnTo>
                  <a:lnTo>
                    <a:pt x="5486400" y="0"/>
                  </a:lnTo>
                  <a:lnTo>
                    <a:pt x="0" y="0"/>
                  </a:lnTo>
                  <a:lnTo>
                    <a:pt x="0" y="2098548"/>
                  </a:lnTo>
                  <a:close/>
                </a:path>
              </a:pathLst>
            </a:custGeom>
            <a:ln w="28956">
              <a:solidFill>
                <a:srgbClr val="C00000"/>
              </a:solidFill>
            </a:ln>
          </p:spPr>
          <p:txBody>
            <a:bodyPr wrap="square" lIns="0" tIns="0" rIns="0" bIns="0" rtlCol="0"/>
            <a:lstStyle/>
            <a:p>
              <a:endParaRPr dirty="0"/>
            </a:p>
          </p:txBody>
        </p:sp>
        <p:sp>
          <p:nvSpPr>
            <p:cNvPr id="95" name="object 95"/>
            <p:cNvSpPr/>
            <p:nvPr/>
          </p:nvSpPr>
          <p:spPr>
            <a:xfrm>
              <a:off x="5618225" y="4464557"/>
              <a:ext cx="547370" cy="2040889"/>
            </a:xfrm>
            <a:custGeom>
              <a:avLst/>
              <a:gdLst/>
              <a:ahLst/>
              <a:cxnLst/>
              <a:rect l="l" t="t" r="r" b="b"/>
              <a:pathLst>
                <a:path w="547370" h="2040890">
                  <a:moveTo>
                    <a:pt x="0" y="0"/>
                  </a:moveTo>
                  <a:lnTo>
                    <a:pt x="72739" y="1631"/>
                  </a:lnTo>
                  <a:lnTo>
                    <a:pt x="138091" y="6232"/>
                  </a:lnTo>
                  <a:lnTo>
                    <a:pt x="193452" y="13366"/>
                  </a:lnTo>
                  <a:lnTo>
                    <a:pt x="236220" y="22596"/>
                  </a:lnTo>
                  <a:lnTo>
                    <a:pt x="273558" y="45593"/>
                  </a:lnTo>
                  <a:lnTo>
                    <a:pt x="273558" y="974725"/>
                  </a:lnTo>
                  <a:lnTo>
                    <a:pt x="283326" y="986833"/>
                  </a:lnTo>
                  <a:lnTo>
                    <a:pt x="353663" y="1006951"/>
                  </a:lnTo>
                  <a:lnTo>
                    <a:pt x="409024" y="1014085"/>
                  </a:lnTo>
                  <a:lnTo>
                    <a:pt x="474376" y="1018686"/>
                  </a:lnTo>
                  <a:lnTo>
                    <a:pt x="547115" y="1020318"/>
                  </a:lnTo>
                  <a:lnTo>
                    <a:pt x="474376" y="1021949"/>
                  </a:lnTo>
                  <a:lnTo>
                    <a:pt x="409024" y="1026550"/>
                  </a:lnTo>
                  <a:lnTo>
                    <a:pt x="353663" y="1033684"/>
                  </a:lnTo>
                  <a:lnTo>
                    <a:pt x="310896" y="1042914"/>
                  </a:lnTo>
                  <a:lnTo>
                    <a:pt x="273558" y="1065911"/>
                  </a:lnTo>
                  <a:lnTo>
                    <a:pt x="273558" y="1995043"/>
                  </a:lnTo>
                  <a:lnTo>
                    <a:pt x="263789" y="2007164"/>
                  </a:lnTo>
                  <a:lnTo>
                    <a:pt x="236220" y="2018056"/>
                  </a:lnTo>
                  <a:lnTo>
                    <a:pt x="193452" y="2027283"/>
                  </a:lnTo>
                  <a:lnTo>
                    <a:pt x="138091" y="2034412"/>
                  </a:lnTo>
                  <a:lnTo>
                    <a:pt x="72739" y="2039007"/>
                  </a:lnTo>
                  <a:lnTo>
                    <a:pt x="0" y="2040636"/>
                  </a:lnTo>
                </a:path>
              </a:pathLst>
            </a:custGeom>
            <a:ln w="22860">
              <a:solidFill>
                <a:srgbClr val="C00000"/>
              </a:solidFill>
            </a:ln>
          </p:spPr>
          <p:txBody>
            <a:bodyPr wrap="square" lIns="0" tIns="0" rIns="0" bIns="0" rtlCol="0"/>
            <a:lstStyle/>
            <a:p>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589560" y="856180"/>
            <a:ext cx="4560584" cy="1128068"/>
          </a:xfrm>
          <a:prstGeom prst="rect">
            <a:avLst/>
          </a:prstGeom>
        </p:spPr>
        <p:txBody>
          <a:bodyPr vert="horz" lIns="91440" tIns="45720" rIns="91440" bIns="45720" rtlCol="0" anchor="ctr">
            <a:normAutofit/>
          </a:bodyPr>
          <a:lstStyle/>
          <a:p>
            <a:pPr marL="12700"/>
            <a:r>
              <a:rPr lang="en-US" sz="3100" b="1" dirty="0"/>
              <a:t>Qué</a:t>
            </a:r>
            <a:r>
              <a:rPr lang="en-US" sz="3100" b="1" spc="-15" dirty="0"/>
              <a:t> </a:t>
            </a:r>
            <a:r>
              <a:rPr lang="en-US" sz="3100" b="1" dirty="0"/>
              <a:t>nos </a:t>
            </a:r>
            <a:r>
              <a:rPr lang="en-US" sz="3100" b="1" spc="-5" dirty="0"/>
              <a:t>enseñó</a:t>
            </a:r>
            <a:r>
              <a:rPr lang="en-US" sz="3100" b="1" dirty="0"/>
              <a:t> </a:t>
            </a:r>
            <a:r>
              <a:rPr lang="en-US" sz="3100" b="1" spc="-5" dirty="0"/>
              <a:t>el impacto</a:t>
            </a:r>
            <a:r>
              <a:rPr lang="en-US" sz="3100" b="1" spc="-25" dirty="0"/>
              <a:t> </a:t>
            </a:r>
            <a:r>
              <a:rPr lang="en-US" sz="3100" b="1" dirty="0"/>
              <a:t>de</a:t>
            </a:r>
            <a:r>
              <a:rPr lang="en-US" sz="3100" b="1" spc="-10" dirty="0"/>
              <a:t> </a:t>
            </a:r>
            <a:r>
              <a:rPr lang="en-US" sz="3100" b="1" dirty="0"/>
              <a:t>la</a:t>
            </a:r>
            <a:r>
              <a:rPr lang="en-US" sz="3100" b="1" spc="5" dirty="0"/>
              <a:t> </a:t>
            </a:r>
            <a:r>
              <a:rPr lang="en-US" sz="3100" b="1" spc="-5" dirty="0"/>
              <a:t>pandemia</a:t>
            </a:r>
            <a:r>
              <a:rPr lang="en-US" sz="3100" b="1" spc="-50" dirty="0"/>
              <a:t> </a:t>
            </a:r>
            <a:endParaRPr lang="en-US" sz="3100" b="1"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3"/>
          <p:cNvSpPr txBox="1"/>
          <p:nvPr/>
        </p:nvSpPr>
        <p:spPr>
          <a:xfrm>
            <a:off x="590719" y="2330505"/>
            <a:ext cx="4559425" cy="3979585"/>
          </a:xfrm>
          <a:prstGeom prst="rect">
            <a:avLst/>
          </a:prstGeom>
        </p:spPr>
        <p:txBody>
          <a:bodyPr vert="horz" lIns="91440" tIns="45720" rIns="91440" bIns="45720" rtlCol="0" anchor="ctr">
            <a:normAutofit/>
          </a:bodyPr>
          <a:lstStyle/>
          <a:p>
            <a:pPr marL="361950" marR="5080" indent="-228600">
              <a:lnSpc>
                <a:spcPct val="90000"/>
              </a:lnSpc>
              <a:spcBef>
                <a:spcPts val="95"/>
              </a:spcBef>
              <a:buClr>
                <a:srgbClr val="800000"/>
              </a:buClr>
              <a:buFont typeface="Arial" panose="020B0604020202020204" pitchFamily="34" charset="0"/>
              <a:buChar char="•"/>
              <a:tabLst>
                <a:tab pos="361315" algn="l"/>
                <a:tab pos="362585" algn="l"/>
              </a:tabLst>
            </a:pPr>
            <a:r>
              <a:rPr lang="en-US" sz="1700" spc="-5" dirty="0"/>
              <a:t>FRÁGILES SISTEMAS DE SALUD</a:t>
            </a:r>
          </a:p>
          <a:p>
            <a:pPr marL="361950" marR="5080" indent="-228600">
              <a:lnSpc>
                <a:spcPct val="90000"/>
              </a:lnSpc>
              <a:spcBef>
                <a:spcPts val="95"/>
              </a:spcBef>
              <a:buClr>
                <a:srgbClr val="800000"/>
              </a:buClr>
              <a:buFont typeface="Arial" panose="020B0604020202020204" pitchFamily="34" charset="0"/>
              <a:buChar char="•"/>
              <a:tabLst>
                <a:tab pos="361315" algn="l"/>
                <a:tab pos="362585" algn="l"/>
              </a:tabLst>
            </a:pPr>
            <a:r>
              <a:rPr lang="en-US" sz="1700" spc="-5" dirty="0"/>
              <a:t>FALTA INFRAESTRUCTURA TÉCNICA Y NORMATIVA</a:t>
            </a:r>
            <a:endParaRPr lang="en-US" sz="1700" dirty="0"/>
          </a:p>
          <a:p>
            <a:pPr marL="469265" marR="278765" indent="-228600">
              <a:lnSpc>
                <a:spcPct val="90000"/>
              </a:lnSpc>
              <a:spcBef>
                <a:spcPts val="1200"/>
              </a:spcBef>
              <a:buClr>
                <a:srgbClr val="800000"/>
              </a:buClr>
              <a:buFont typeface="Arial" panose="020B0604020202020204" pitchFamily="34" charset="0"/>
              <a:buChar char="•"/>
              <a:tabLst>
                <a:tab pos="361315" algn="l"/>
                <a:tab pos="362585" algn="l"/>
              </a:tabLst>
            </a:pPr>
            <a:r>
              <a:rPr lang="en-US" sz="1700" spc="-10" dirty="0"/>
              <a:t>FALTA DE INVERSIÓN , PRODUCCIÓN Y DISTRIBUCIÓN </a:t>
            </a:r>
            <a:r>
              <a:rPr lang="en-US" sz="1700" spc="-5" dirty="0"/>
              <a:t>y</a:t>
            </a:r>
            <a:r>
              <a:rPr lang="en-US" sz="1700" dirty="0"/>
              <a:t> </a:t>
            </a:r>
            <a:r>
              <a:rPr lang="en-US" sz="1700" spc="-5" dirty="0"/>
              <a:t>acceso</a:t>
            </a:r>
            <a:r>
              <a:rPr lang="en-US" sz="1700" spc="5" dirty="0"/>
              <a:t> </a:t>
            </a:r>
            <a:r>
              <a:rPr lang="en-US" sz="1700" spc="-5" dirty="0"/>
              <a:t>a </a:t>
            </a:r>
            <a:r>
              <a:rPr lang="en-US" sz="1700" spc="-615" dirty="0"/>
              <a:t> </a:t>
            </a:r>
            <a:r>
              <a:rPr lang="en-US" sz="1700" spc="-10" dirty="0"/>
              <a:t>medicamentos,</a:t>
            </a:r>
            <a:r>
              <a:rPr lang="en-US" sz="1700" spc="10" dirty="0"/>
              <a:t> </a:t>
            </a:r>
            <a:r>
              <a:rPr lang="en-US" sz="1700" spc="-5" dirty="0"/>
              <a:t>en</a:t>
            </a:r>
            <a:r>
              <a:rPr lang="en-US" sz="1700" spc="5" dirty="0"/>
              <a:t> </a:t>
            </a:r>
            <a:r>
              <a:rPr lang="en-US" sz="1700" spc="-10" dirty="0"/>
              <a:t>particular</a:t>
            </a:r>
            <a:r>
              <a:rPr lang="en-US" sz="1700" spc="15" dirty="0"/>
              <a:t> </a:t>
            </a:r>
            <a:r>
              <a:rPr lang="en-US" sz="1700" spc="-5" dirty="0"/>
              <a:t>las</a:t>
            </a:r>
            <a:r>
              <a:rPr lang="en-US" sz="1700" dirty="0"/>
              <a:t> </a:t>
            </a:r>
            <a:r>
              <a:rPr lang="en-US" sz="1700" spc="-10" dirty="0"/>
              <a:t>vacunas</a:t>
            </a:r>
            <a:endParaRPr lang="en-US" sz="1700" dirty="0"/>
          </a:p>
          <a:p>
            <a:pPr marL="361950" marR="683895" indent="-228600">
              <a:lnSpc>
                <a:spcPct val="90000"/>
              </a:lnSpc>
              <a:spcBef>
                <a:spcPts val="1200"/>
              </a:spcBef>
              <a:buClr>
                <a:srgbClr val="800000"/>
              </a:buClr>
              <a:buFont typeface="Arial" panose="020B0604020202020204" pitchFamily="34" charset="0"/>
              <a:buChar char="•"/>
              <a:tabLst>
                <a:tab pos="361315" algn="l"/>
                <a:tab pos="362585" algn="l"/>
              </a:tabLst>
            </a:pPr>
            <a:r>
              <a:rPr lang="en-US" sz="1700" spc="-10" dirty="0"/>
              <a:t>Insuficiente</a:t>
            </a:r>
            <a:r>
              <a:rPr lang="en-US" sz="1700" spc="25" dirty="0"/>
              <a:t> </a:t>
            </a:r>
            <a:r>
              <a:rPr lang="en-US" sz="1700" spc="-10" dirty="0"/>
              <a:t>solidaridad</a:t>
            </a:r>
            <a:r>
              <a:rPr lang="en-US" sz="1700" spc="30" dirty="0"/>
              <a:t> </a:t>
            </a:r>
            <a:r>
              <a:rPr lang="en-US" sz="1700" spc="-10" dirty="0"/>
              <a:t>internacional:</a:t>
            </a:r>
            <a:r>
              <a:rPr lang="en-US" sz="1700" spc="25" dirty="0"/>
              <a:t> </a:t>
            </a:r>
            <a:r>
              <a:rPr lang="en-US" sz="1700" spc="-15" dirty="0"/>
              <a:t>Y MAL FUNCIONAMIENTO</a:t>
            </a:r>
            <a:r>
              <a:rPr lang="en-US" sz="1700" dirty="0"/>
              <a:t> del</a:t>
            </a:r>
            <a:r>
              <a:rPr lang="en-US" sz="1700" spc="10" dirty="0"/>
              <a:t> </a:t>
            </a:r>
            <a:r>
              <a:rPr lang="en-US" sz="1700" spc="-15" dirty="0"/>
              <a:t>Fondo</a:t>
            </a:r>
            <a:r>
              <a:rPr lang="en-US" sz="1700" spc="20" dirty="0"/>
              <a:t> </a:t>
            </a:r>
            <a:r>
              <a:rPr lang="en-US" sz="1700" spc="-5" dirty="0"/>
              <a:t>de</a:t>
            </a:r>
            <a:r>
              <a:rPr lang="en-US" sz="1700" spc="10" dirty="0"/>
              <a:t> </a:t>
            </a:r>
            <a:r>
              <a:rPr lang="en-US" sz="1700" spc="-5" dirty="0"/>
              <a:t>Acceso</a:t>
            </a:r>
            <a:r>
              <a:rPr lang="en-US" sz="1700" spc="10" dirty="0"/>
              <a:t> </a:t>
            </a:r>
            <a:r>
              <a:rPr lang="en-US" sz="1700" spc="-5" dirty="0"/>
              <a:t>Global</a:t>
            </a:r>
            <a:r>
              <a:rPr lang="en-US" sz="1700" spc="10" dirty="0"/>
              <a:t> </a:t>
            </a:r>
            <a:r>
              <a:rPr lang="en-US" sz="1700" spc="-25" dirty="0"/>
              <a:t>para</a:t>
            </a:r>
            <a:r>
              <a:rPr lang="en-US" sz="1700" spc="5" dirty="0"/>
              <a:t> </a:t>
            </a:r>
            <a:r>
              <a:rPr lang="en-US" sz="1700" spc="-30" dirty="0"/>
              <a:t>Vacunas (COVAX)</a:t>
            </a:r>
          </a:p>
          <a:p>
            <a:pPr marL="361950" marR="683895" indent="-228600">
              <a:lnSpc>
                <a:spcPct val="90000"/>
              </a:lnSpc>
              <a:spcBef>
                <a:spcPts val="1200"/>
              </a:spcBef>
              <a:buClr>
                <a:srgbClr val="800000"/>
              </a:buClr>
              <a:buFont typeface="Arial" panose="020B0604020202020204" pitchFamily="34" charset="0"/>
              <a:buChar char="•"/>
              <a:tabLst>
                <a:tab pos="361315" algn="l"/>
                <a:tab pos="362585" algn="l"/>
              </a:tabLst>
            </a:pPr>
            <a:r>
              <a:rPr lang="en-US" sz="1700" spc="-30" dirty="0"/>
              <a:t>LOS CONTRATOS PÚBLICOS SON INTERNACIONALES (SUJETOS) Y FINANCIEROS COMERCIALES POR SUS EFECTOS</a:t>
            </a:r>
            <a:endParaRPr lang="en-US" sz="17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descr="Unam Logo">
            <a:extLst>
              <a:ext uri="{FF2B5EF4-FFF2-40B4-BE49-F238E27FC236}">
                <a16:creationId xmlns:a16="http://schemas.microsoft.com/office/drawing/2014/main" id="{9C67D9C0-23B3-124B-A274-56D9ACB22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82" r="16226"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txBox="1"/>
          <p:nvPr/>
        </p:nvSpPr>
        <p:spPr>
          <a:xfrm>
            <a:off x="385368" y="4677103"/>
            <a:ext cx="10860701" cy="1194558"/>
          </a:xfrm>
          <a:prstGeom prst="rect">
            <a:avLst/>
          </a:prstGeom>
        </p:spPr>
        <p:txBody>
          <a:bodyPr vert="horz" wrap="square" lIns="0" tIns="164465" rIns="0" bIns="0" rtlCol="0">
            <a:spAutoFit/>
          </a:bodyPr>
          <a:lstStyle/>
          <a:p>
            <a:pPr marL="361950">
              <a:spcBef>
                <a:spcPts val="1295"/>
              </a:spcBef>
            </a:pPr>
            <a:endParaRPr lang="es-ES" sz="2800" spc="-35" dirty="0">
              <a:latin typeface="Calibri"/>
              <a:cs typeface="Calibri"/>
            </a:endParaRPr>
          </a:p>
          <a:p>
            <a:pPr marL="819150" indent="-457200">
              <a:spcBef>
                <a:spcPts val="1295"/>
              </a:spcBef>
              <a:buFont typeface="Arial" panose="020B0604020202020204" pitchFamily="34" charset="0"/>
              <a:buChar char="•"/>
            </a:pPr>
            <a:endParaRPr lang="es-ES" sz="28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ítulo 1">
            <a:extLst>
              <a:ext uri="{FF2B5EF4-FFF2-40B4-BE49-F238E27FC236}">
                <a16:creationId xmlns:a16="http://schemas.microsoft.com/office/drawing/2014/main" id="{DDE15283-0F34-2744-874D-9BFCDE273740}"/>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100" b="1" dirty="0"/>
              <a:t>LA COMPETENCIA ECONÓMICA Y LA SALUD</a:t>
            </a:r>
          </a:p>
        </p:txBody>
      </p:sp>
      <p:sp>
        <p:nvSpPr>
          <p:cNvPr id="3" name="Rectángulo 2">
            <a:extLst>
              <a:ext uri="{FF2B5EF4-FFF2-40B4-BE49-F238E27FC236}">
                <a16:creationId xmlns:a16="http://schemas.microsoft.com/office/drawing/2014/main" id="{F366534A-0C5E-DE46-8922-4D5A15ECC385}"/>
              </a:ext>
            </a:extLst>
          </p:cNvPr>
          <p:cNvSpPr/>
          <p:nvPr/>
        </p:nvSpPr>
        <p:spPr>
          <a:xfrm>
            <a:off x="838200" y="1825625"/>
            <a:ext cx="5393361" cy="43513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a:lnSpc>
                <a:spcPct val="90000"/>
              </a:lnSpc>
              <a:spcAft>
                <a:spcPts val="600"/>
              </a:spcAft>
            </a:pPr>
            <a:r>
              <a:rPr lang="en-US" sz="1500" b="1" dirty="0"/>
              <a:t> </a:t>
            </a:r>
            <a:r>
              <a:rPr lang="en-US" sz="1500" dirty="0"/>
              <a:t>PRÁCTICAS MONOPÓLICAS DE  TRES COMERCIALIZADORAS DE FÁRMACOS </a:t>
            </a:r>
          </a:p>
          <a:p>
            <a:pPr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r>
              <a:rPr lang="en-US" sz="1500" dirty="0"/>
              <a:t>provocó el incremento del precio de los medicamentos en más de 40% en los últimos años.</a:t>
            </a:r>
            <a:endParaRPr lang="en-US" sz="1500" dirty="0">
              <a:effectLst/>
            </a:endParaRPr>
          </a:p>
          <a:p>
            <a:pPr marL="285750" indent="-228600">
              <a:lnSpc>
                <a:spcPct val="90000"/>
              </a:lnSpc>
              <a:spcAft>
                <a:spcPts val="600"/>
              </a:spcAft>
              <a:buFont typeface="Arial" panose="020B0604020202020204" pitchFamily="34" charset="0"/>
              <a:buChar char="•"/>
            </a:pPr>
            <a:r>
              <a:rPr lang="en-US" sz="1500" dirty="0"/>
              <a:t>tienen contratos firmados con los laboratorios de medicamentos genéricos y de patente para la distribución en todo el país, estableciendo qué farmacia surte cada quien y </a:t>
            </a:r>
            <a:r>
              <a:rPr lang="en-US" sz="1500" dirty="0">
                <a:hlinkClick r:id="rId2">
                  <a:extLst>
                    <a:ext uri="{A12FA001-AC4F-418D-AE19-62706E023703}">
                      <ahyp:hlinkClr xmlns:ahyp="http://schemas.microsoft.com/office/drawing/2018/hyperlinkcolor" val="tx"/>
                    </a:ext>
                  </a:extLst>
                </a:hlinkClick>
              </a:rPr>
              <a:t>los precios para cada uno de los fármacos.</a:t>
            </a:r>
            <a:endParaRPr lang="en-US" sz="1500" dirty="0"/>
          </a:p>
          <a:p>
            <a:pPr marL="285750" indent="-228600">
              <a:lnSpc>
                <a:spcPct val="90000"/>
              </a:lnSpc>
              <a:spcAft>
                <a:spcPts val="600"/>
              </a:spcAft>
              <a:buFont typeface="Arial" panose="020B0604020202020204" pitchFamily="34" charset="0"/>
              <a:buChar char="•"/>
            </a:pPr>
            <a:r>
              <a:rPr lang="en-US" sz="1500" dirty="0"/>
              <a:t>reparten cerca de dos millones de productos diariamente en 25 mil de las 30 mil farmacias que hay en territorio mexicano.</a:t>
            </a:r>
          </a:p>
          <a:p>
            <a:pPr marL="285750" indent="-228600">
              <a:lnSpc>
                <a:spcPct val="90000"/>
              </a:lnSpc>
              <a:spcAft>
                <a:spcPts val="600"/>
              </a:spcAft>
              <a:buFont typeface="Arial" panose="020B0604020202020204" pitchFamily="34" charset="0"/>
              <a:buChar char="•"/>
            </a:pPr>
            <a:r>
              <a:rPr lang="en-US" sz="1500" dirty="0"/>
              <a:t>controlan 80% del mercado de comercialización mexicano</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r>
              <a:rPr lang="en-US" sz="1500" dirty="0"/>
              <a:t> </a:t>
            </a:r>
            <a:r>
              <a:rPr lang="en-US" sz="1500" b="1" dirty="0"/>
              <a:t>URGEN POLITICAS UNIFORMES </a:t>
            </a:r>
            <a:endParaRPr lang="en-US" sz="1500" b="1" dirty="0">
              <a:effectLst/>
            </a:endParaRPr>
          </a:p>
        </p:txBody>
      </p:sp>
      <p:pic>
        <p:nvPicPr>
          <p:cNvPr id="4" name="Picture 6" descr="Unam Logo">
            <a:extLst>
              <a:ext uri="{FF2B5EF4-FFF2-40B4-BE49-F238E27FC236}">
                <a16:creationId xmlns:a16="http://schemas.microsoft.com/office/drawing/2014/main" id="{1888D0ED-0AF4-414E-B7C2-CE2A5D51B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67" r="17209"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56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081260" y="2136648"/>
            <a:ext cx="1739138" cy="996298"/>
          </a:xfrm>
          <a:prstGeom prst="rect">
            <a:avLst/>
          </a:prstGeom>
          <a:pattFill prst="pct5">
            <a:fgClr>
              <a:schemeClr val="accent1">
                <a:lumMod val="20000"/>
                <a:lumOff val="80000"/>
              </a:schemeClr>
            </a:fgClr>
            <a:bgClr>
              <a:schemeClr val="bg1"/>
            </a:bgClr>
          </a:pattFill>
          <a:ln w="9144">
            <a:solidFill>
              <a:srgbClr val="4471C4"/>
            </a:solidFill>
          </a:ln>
        </p:spPr>
        <p:txBody>
          <a:bodyPr vert="horz" wrap="square" lIns="0" tIns="34925" rIns="0" bIns="0" rtlCol="0">
            <a:spAutoFit/>
          </a:bodyPr>
          <a:lstStyle/>
          <a:p>
            <a:pPr marL="118745" marR="109855" indent="-1270" algn="ctr">
              <a:lnSpc>
                <a:spcPts val="1939"/>
              </a:lnSpc>
              <a:spcBef>
                <a:spcPts val="275"/>
              </a:spcBef>
            </a:pPr>
            <a:r>
              <a:rPr sz="1400" spc="-15" dirty="0">
                <a:latin typeface="Calibri"/>
                <a:cs typeface="Calibri"/>
              </a:rPr>
              <a:t>Facilitar</a:t>
            </a:r>
            <a:r>
              <a:rPr sz="1400" spc="15" dirty="0">
                <a:latin typeface="Calibri"/>
                <a:cs typeface="Calibri"/>
              </a:rPr>
              <a:t> </a:t>
            </a:r>
            <a:r>
              <a:rPr sz="1400" spc="-5" dirty="0">
                <a:latin typeface="Calibri"/>
                <a:cs typeface="Calibri"/>
              </a:rPr>
              <a:t>la </a:t>
            </a:r>
            <a:r>
              <a:rPr sz="1400" dirty="0">
                <a:latin typeface="Calibri"/>
                <a:cs typeface="Calibri"/>
              </a:rPr>
              <a:t> </a:t>
            </a:r>
            <a:r>
              <a:rPr sz="1400" spc="-10" dirty="0">
                <a:latin typeface="Calibri"/>
                <a:cs typeface="Calibri"/>
              </a:rPr>
              <a:t>producción local </a:t>
            </a:r>
            <a:r>
              <a:rPr sz="1400" spc="-395" dirty="0">
                <a:latin typeface="Calibri"/>
                <a:cs typeface="Calibri"/>
              </a:rPr>
              <a:t> </a:t>
            </a:r>
            <a:r>
              <a:rPr sz="1400" dirty="0">
                <a:latin typeface="Calibri"/>
                <a:cs typeface="Calibri"/>
              </a:rPr>
              <a:t>y las </a:t>
            </a:r>
            <a:r>
              <a:rPr sz="1400" spc="-5" dirty="0">
                <a:latin typeface="Calibri"/>
                <a:cs typeface="Calibri"/>
              </a:rPr>
              <a:t>cadenas </a:t>
            </a:r>
            <a:r>
              <a:rPr sz="1400" dirty="0">
                <a:latin typeface="Calibri"/>
                <a:cs typeface="Calibri"/>
              </a:rPr>
              <a:t> </a:t>
            </a:r>
            <a:r>
              <a:rPr lang="es-ES" sz="1400" spc="-10" dirty="0">
                <a:latin typeface="Calibri"/>
                <a:cs typeface="Calibri"/>
              </a:rPr>
              <a:t>de suministro (HUBS)</a:t>
            </a:r>
            <a:endParaRPr sz="1400" dirty="0">
              <a:latin typeface="Calibri"/>
              <a:cs typeface="Calibri"/>
            </a:endParaRPr>
          </a:p>
        </p:txBody>
      </p:sp>
      <p:sp>
        <p:nvSpPr>
          <p:cNvPr id="5" name="object 5"/>
          <p:cNvSpPr txBox="1"/>
          <p:nvPr/>
        </p:nvSpPr>
        <p:spPr>
          <a:xfrm>
            <a:off x="6396228" y="1371600"/>
            <a:ext cx="4511040" cy="646430"/>
          </a:xfrm>
          <a:prstGeom prst="rect">
            <a:avLst/>
          </a:prstGeom>
          <a:solidFill>
            <a:schemeClr val="bg1"/>
          </a:solidFill>
          <a:ln w="9144">
            <a:solidFill>
              <a:srgbClr val="800000"/>
            </a:solidFill>
          </a:ln>
        </p:spPr>
        <p:txBody>
          <a:bodyPr vert="horz" wrap="square" lIns="0" tIns="31115" rIns="0" bIns="0" rtlCol="0">
            <a:spAutoFit/>
          </a:bodyPr>
          <a:lstStyle/>
          <a:p>
            <a:pPr marL="1005840" marR="184150" indent="-812800">
              <a:lnSpc>
                <a:spcPct val="100000"/>
              </a:lnSpc>
              <a:spcBef>
                <a:spcPts val="245"/>
              </a:spcBef>
            </a:pPr>
            <a:r>
              <a:rPr sz="1800" b="1" spc="-15" dirty="0">
                <a:solidFill>
                  <a:srgbClr val="800000"/>
                </a:solidFill>
                <a:latin typeface="Calibri"/>
                <a:cs typeface="Calibri"/>
              </a:rPr>
              <a:t>Fortalecimiento/generación </a:t>
            </a:r>
            <a:r>
              <a:rPr sz="1800" b="1" dirty="0">
                <a:solidFill>
                  <a:srgbClr val="800000"/>
                </a:solidFill>
                <a:latin typeface="Calibri"/>
                <a:cs typeface="Calibri"/>
              </a:rPr>
              <a:t>de </a:t>
            </a:r>
            <a:r>
              <a:rPr sz="1800" b="1" spc="-5" dirty="0">
                <a:solidFill>
                  <a:srgbClr val="800000"/>
                </a:solidFill>
                <a:latin typeface="Calibri"/>
                <a:cs typeface="Calibri"/>
              </a:rPr>
              <a:t>capacidades </a:t>
            </a:r>
            <a:r>
              <a:rPr sz="1800" b="1" spc="-395" dirty="0">
                <a:solidFill>
                  <a:srgbClr val="800000"/>
                </a:solidFill>
                <a:latin typeface="Calibri"/>
                <a:cs typeface="Calibri"/>
              </a:rPr>
              <a:t> </a:t>
            </a:r>
            <a:r>
              <a:rPr sz="1800" b="1" spc="-10" dirty="0">
                <a:solidFill>
                  <a:srgbClr val="800000"/>
                </a:solidFill>
                <a:latin typeface="Calibri"/>
                <a:cs typeface="Calibri"/>
              </a:rPr>
              <a:t>tecnológicos</a:t>
            </a:r>
            <a:r>
              <a:rPr sz="1800" b="1" spc="-20" dirty="0">
                <a:solidFill>
                  <a:srgbClr val="800000"/>
                </a:solidFill>
                <a:latin typeface="Calibri"/>
                <a:cs typeface="Calibri"/>
              </a:rPr>
              <a:t> </a:t>
            </a:r>
            <a:r>
              <a:rPr sz="1800" b="1" dirty="0">
                <a:solidFill>
                  <a:srgbClr val="800000"/>
                </a:solidFill>
                <a:latin typeface="Calibri"/>
                <a:cs typeface="Calibri"/>
              </a:rPr>
              <a:t>y</a:t>
            </a:r>
            <a:r>
              <a:rPr sz="1800" b="1" spc="-25" dirty="0">
                <a:solidFill>
                  <a:srgbClr val="800000"/>
                </a:solidFill>
                <a:latin typeface="Calibri"/>
                <a:cs typeface="Calibri"/>
              </a:rPr>
              <a:t> </a:t>
            </a:r>
            <a:r>
              <a:rPr sz="1800" b="1" spc="-10" dirty="0">
                <a:solidFill>
                  <a:srgbClr val="800000"/>
                </a:solidFill>
                <a:latin typeface="Calibri"/>
                <a:cs typeface="Calibri"/>
              </a:rPr>
              <a:t>productivas</a:t>
            </a:r>
            <a:endParaRPr sz="1800" dirty="0">
              <a:latin typeface="Calibri"/>
              <a:cs typeface="Calibri"/>
            </a:endParaRPr>
          </a:p>
        </p:txBody>
      </p:sp>
      <p:sp>
        <p:nvSpPr>
          <p:cNvPr id="6" name="object 6"/>
          <p:cNvSpPr txBox="1"/>
          <p:nvPr/>
        </p:nvSpPr>
        <p:spPr>
          <a:xfrm>
            <a:off x="7824216" y="2153411"/>
            <a:ext cx="2169160" cy="1028615"/>
          </a:xfrm>
          <a:prstGeom prst="rect">
            <a:avLst/>
          </a:prstGeom>
          <a:solidFill>
            <a:schemeClr val="bg1"/>
          </a:solidFill>
          <a:ln w="9144">
            <a:solidFill>
              <a:srgbClr val="4471C4"/>
            </a:solidFill>
          </a:ln>
        </p:spPr>
        <p:txBody>
          <a:bodyPr vert="horz" wrap="square" lIns="0" tIns="31115" rIns="0" bIns="0" rtlCol="0">
            <a:spAutoFit/>
          </a:bodyPr>
          <a:lstStyle/>
          <a:p>
            <a:pPr marL="365760" marR="359410" indent="-635" algn="ctr">
              <a:lnSpc>
                <a:spcPct val="90000"/>
              </a:lnSpc>
              <a:spcBef>
                <a:spcPts val="245"/>
              </a:spcBef>
            </a:pPr>
            <a:r>
              <a:rPr sz="1800" spc="-10" dirty="0">
                <a:latin typeface="Calibri"/>
                <a:cs typeface="Calibri"/>
              </a:rPr>
              <a:t>Fortalecer</a:t>
            </a:r>
            <a:r>
              <a:rPr sz="1800" spc="-5" dirty="0">
                <a:latin typeface="Calibri"/>
                <a:cs typeface="Calibri"/>
              </a:rPr>
              <a:t> la </a:t>
            </a:r>
            <a:r>
              <a:rPr sz="1800" dirty="0">
                <a:latin typeface="Calibri"/>
                <a:cs typeface="Calibri"/>
              </a:rPr>
              <a:t> </a:t>
            </a:r>
            <a:r>
              <a:rPr sz="1800" spc="-10" dirty="0">
                <a:latin typeface="Calibri"/>
                <a:cs typeface="Calibri"/>
              </a:rPr>
              <a:t>investigación </a:t>
            </a:r>
            <a:r>
              <a:rPr sz="1800" dirty="0">
                <a:latin typeface="Calibri"/>
                <a:cs typeface="Calibri"/>
              </a:rPr>
              <a:t>y </a:t>
            </a:r>
            <a:r>
              <a:rPr sz="1800" spc="5" dirty="0">
                <a:latin typeface="Calibri"/>
                <a:cs typeface="Calibri"/>
              </a:rPr>
              <a:t> </a:t>
            </a:r>
            <a:r>
              <a:rPr sz="1800" spc="-10" dirty="0">
                <a:latin typeface="Calibri"/>
                <a:cs typeface="Calibri"/>
              </a:rPr>
              <a:t>desarrollo </a:t>
            </a:r>
            <a:r>
              <a:rPr sz="1800" dirty="0">
                <a:latin typeface="Calibri"/>
                <a:cs typeface="Calibri"/>
              </a:rPr>
              <a:t>en la </a:t>
            </a:r>
            <a:r>
              <a:rPr sz="1800" spc="-400" dirty="0">
                <a:latin typeface="Calibri"/>
                <a:cs typeface="Calibri"/>
              </a:rPr>
              <a:t> </a:t>
            </a:r>
            <a:r>
              <a:rPr sz="1800" spc="-10" dirty="0">
                <a:latin typeface="Calibri"/>
                <a:cs typeface="Calibri"/>
              </a:rPr>
              <a:t>región</a:t>
            </a:r>
            <a:r>
              <a:rPr lang="es-ES" sz="1800" spc="-10" dirty="0">
                <a:latin typeface="Calibri"/>
                <a:cs typeface="Calibri"/>
              </a:rPr>
              <a:t> (OMS)</a:t>
            </a:r>
            <a:endParaRPr sz="1800" dirty="0">
              <a:latin typeface="Calibri"/>
              <a:cs typeface="Calibri"/>
            </a:endParaRPr>
          </a:p>
        </p:txBody>
      </p:sp>
      <p:sp>
        <p:nvSpPr>
          <p:cNvPr id="7" name="object 7"/>
          <p:cNvSpPr txBox="1"/>
          <p:nvPr/>
        </p:nvSpPr>
        <p:spPr>
          <a:xfrm>
            <a:off x="5667755" y="2153411"/>
            <a:ext cx="1910080" cy="862416"/>
          </a:xfrm>
          <a:prstGeom prst="rect">
            <a:avLst/>
          </a:prstGeom>
          <a:solidFill>
            <a:schemeClr val="bg1"/>
          </a:solidFill>
          <a:ln w="9144">
            <a:solidFill>
              <a:srgbClr val="4471C4"/>
            </a:solidFill>
          </a:ln>
        </p:spPr>
        <p:txBody>
          <a:bodyPr vert="horz" wrap="square" lIns="0" tIns="31115" rIns="0" bIns="0" rtlCol="0">
            <a:spAutoFit/>
          </a:bodyPr>
          <a:lstStyle/>
          <a:p>
            <a:pPr marL="184150" marR="175895" indent="-2540" algn="ctr">
              <a:lnSpc>
                <a:spcPct val="100000"/>
              </a:lnSpc>
              <a:spcBef>
                <a:spcPts val="245"/>
              </a:spcBef>
            </a:pPr>
            <a:r>
              <a:rPr sz="1800" spc="-5" dirty="0">
                <a:latin typeface="Calibri"/>
                <a:cs typeface="Calibri"/>
              </a:rPr>
              <a:t>Asegurar </a:t>
            </a:r>
            <a:r>
              <a:rPr lang="es-ES" sz="1800" spc="-5" dirty="0">
                <a:latin typeface="Calibri"/>
                <a:cs typeface="Calibri"/>
              </a:rPr>
              <a:t>acceso a los mercados globales (OMC)</a:t>
            </a:r>
            <a:endParaRPr sz="1800" dirty="0">
              <a:latin typeface="Calibri"/>
              <a:cs typeface="Calibri"/>
            </a:endParaRPr>
          </a:p>
        </p:txBody>
      </p:sp>
      <p:sp>
        <p:nvSpPr>
          <p:cNvPr id="8" name="object 8"/>
          <p:cNvSpPr/>
          <p:nvPr/>
        </p:nvSpPr>
        <p:spPr>
          <a:xfrm>
            <a:off x="761" y="642366"/>
            <a:ext cx="12192000" cy="0"/>
          </a:xfrm>
          <a:custGeom>
            <a:avLst/>
            <a:gdLst/>
            <a:ahLst/>
            <a:cxnLst/>
            <a:rect l="l" t="t" r="r" b="b"/>
            <a:pathLst>
              <a:path w="12192000">
                <a:moveTo>
                  <a:pt x="0" y="0"/>
                </a:moveTo>
                <a:lnTo>
                  <a:pt x="12192000" y="0"/>
                </a:lnTo>
              </a:path>
            </a:pathLst>
          </a:custGeom>
          <a:ln w="32004">
            <a:solidFill>
              <a:srgbClr val="00406F"/>
            </a:solidFill>
          </a:ln>
        </p:spPr>
        <p:txBody>
          <a:bodyPr wrap="square" lIns="0" tIns="0" rIns="0" bIns="0" rtlCol="0"/>
          <a:lstStyle/>
          <a:p>
            <a:endParaRPr dirty="0"/>
          </a:p>
        </p:txBody>
      </p:sp>
      <p:sp>
        <p:nvSpPr>
          <p:cNvPr id="9" name="object 9"/>
          <p:cNvSpPr/>
          <p:nvPr/>
        </p:nvSpPr>
        <p:spPr>
          <a:xfrm>
            <a:off x="761" y="3318509"/>
            <a:ext cx="12192000" cy="0"/>
          </a:xfrm>
          <a:custGeom>
            <a:avLst/>
            <a:gdLst/>
            <a:ahLst/>
            <a:cxnLst/>
            <a:rect l="l" t="t" r="r" b="b"/>
            <a:pathLst>
              <a:path w="12192000">
                <a:moveTo>
                  <a:pt x="0" y="0"/>
                </a:moveTo>
                <a:lnTo>
                  <a:pt x="12192000" y="0"/>
                </a:lnTo>
              </a:path>
            </a:pathLst>
          </a:custGeom>
          <a:ln w="25908">
            <a:solidFill>
              <a:srgbClr val="00406F"/>
            </a:solidFill>
          </a:ln>
        </p:spPr>
        <p:txBody>
          <a:bodyPr wrap="square" lIns="0" tIns="0" rIns="0" bIns="0" rtlCol="0"/>
          <a:lstStyle/>
          <a:p>
            <a:endParaRPr dirty="0"/>
          </a:p>
        </p:txBody>
      </p:sp>
      <p:sp>
        <p:nvSpPr>
          <p:cNvPr id="10" name="object 10"/>
          <p:cNvSpPr txBox="1"/>
          <p:nvPr/>
        </p:nvSpPr>
        <p:spPr>
          <a:xfrm>
            <a:off x="5199634" y="655701"/>
            <a:ext cx="14071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406F"/>
                </a:solidFill>
                <a:latin typeface="Calibri"/>
                <a:cs typeface="Calibri"/>
              </a:rPr>
              <a:t>OB</a:t>
            </a:r>
            <a:r>
              <a:rPr sz="2400" b="1" spc="-10" dirty="0">
                <a:solidFill>
                  <a:srgbClr val="00406F"/>
                </a:solidFill>
                <a:latin typeface="Calibri"/>
                <a:cs typeface="Calibri"/>
              </a:rPr>
              <a:t>J</a:t>
            </a:r>
            <a:r>
              <a:rPr sz="2400" b="1" dirty="0">
                <a:solidFill>
                  <a:srgbClr val="00406F"/>
                </a:solidFill>
                <a:latin typeface="Calibri"/>
                <a:cs typeface="Calibri"/>
              </a:rPr>
              <a:t>ETI</a:t>
            </a:r>
            <a:r>
              <a:rPr sz="2400" b="1" spc="-50" dirty="0">
                <a:solidFill>
                  <a:srgbClr val="00406F"/>
                </a:solidFill>
                <a:latin typeface="Calibri"/>
                <a:cs typeface="Calibri"/>
              </a:rPr>
              <a:t>V</a:t>
            </a:r>
            <a:r>
              <a:rPr sz="2400" b="1" spc="-5" dirty="0">
                <a:solidFill>
                  <a:srgbClr val="00406F"/>
                </a:solidFill>
                <a:latin typeface="Calibri"/>
                <a:cs typeface="Calibri"/>
              </a:rPr>
              <a:t>OS</a:t>
            </a:r>
            <a:endParaRPr sz="2400" dirty="0">
              <a:latin typeface="Calibri"/>
              <a:cs typeface="Calibri"/>
            </a:endParaRPr>
          </a:p>
        </p:txBody>
      </p:sp>
      <p:sp>
        <p:nvSpPr>
          <p:cNvPr id="11" name="object 11"/>
          <p:cNvSpPr txBox="1"/>
          <p:nvPr/>
        </p:nvSpPr>
        <p:spPr>
          <a:xfrm>
            <a:off x="5316092" y="3784854"/>
            <a:ext cx="6504305" cy="2551981"/>
          </a:xfrm>
          <a:prstGeom prst="rect">
            <a:avLst/>
          </a:prstGeom>
        </p:spPr>
        <p:txBody>
          <a:bodyPr vert="horz" wrap="square" lIns="0" tIns="88900" rIns="0" bIns="0" rtlCol="0">
            <a:spAutoFit/>
          </a:bodyPr>
          <a:lstStyle/>
          <a:p>
            <a:pPr marL="355600" indent="-342900">
              <a:lnSpc>
                <a:spcPct val="100000"/>
              </a:lnSpc>
              <a:spcBef>
                <a:spcPts val="700"/>
              </a:spcBef>
              <a:buClr>
                <a:srgbClr val="C00000"/>
              </a:buClr>
              <a:buAutoNum type="arabicPeriod"/>
              <a:tabLst>
                <a:tab pos="354965" algn="l"/>
                <a:tab pos="355600" algn="l"/>
              </a:tabLst>
            </a:pPr>
            <a:r>
              <a:rPr sz="2000" b="1" dirty="0">
                <a:solidFill>
                  <a:srgbClr val="FF0000"/>
                </a:solidFill>
                <a:latin typeface="Calibri"/>
                <a:cs typeface="Calibri"/>
              </a:rPr>
              <a:t>Mecanismos</a:t>
            </a:r>
            <a:r>
              <a:rPr sz="2000" b="1" spc="-20" dirty="0">
                <a:solidFill>
                  <a:srgbClr val="FF0000"/>
                </a:solidFill>
                <a:latin typeface="Calibri"/>
                <a:cs typeface="Calibri"/>
              </a:rPr>
              <a:t> </a:t>
            </a:r>
            <a:r>
              <a:rPr sz="2000" b="1" dirty="0">
                <a:solidFill>
                  <a:srgbClr val="FF0000"/>
                </a:solidFill>
                <a:latin typeface="Calibri"/>
                <a:cs typeface="Calibri"/>
              </a:rPr>
              <a:t>de</a:t>
            </a:r>
            <a:r>
              <a:rPr sz="2000" b="1" spc="-50" dirty="0">
                <a:solidFill>
                  <a:srgbClr val="FF0000"/>
                </a:solidFill>
                <a:latin typeface="Calibri"/>
                <a:cs typeface="Calibri"/>
              </a:rPr>
              <a:t> </a:t>
            </a:r>
            <a:r>
              <a:rPr lang="es-ES" sz="2000" b="1" spc="-50" dirty="0">
                <a:solidFill>
                  <a:srgbClr val="FF0000"/>
                </a:solidFill>
                <a:latin typeface="Calibri"/>
                <a:cs typeface="Calibri"/>
              </a:rPr>
              <a:t>reconocimiento mutuo </a:t>
            </a:r>
            <a:r>
              <a:rPr sz="2000" b="1" dirty="0">
                <a:solidFill>
                  <a:srgbClr val="FF0000"/>
                </a:solidFill>
                <a:latin typeface="Calibri"/>
                <a:cs typeface="Calibri"/>
              </a:rPr>
              <a:t>y</a:t>
            </a:r>
            <a:r>
              <a:rPr sz="2000" b="1" spc="-5" dirty="0">
                <a:solidFill>
                  <a:srgbClr val="FF0000"/>
                </a:solidFill>
                <a:latin typeface="Calibri"/>
                <a:cs typeface="Calibri"/>
              </a:rPr>
              <a:t> </a:t>
            </a:r>
            <a:r>
              <a:rPr sz="2000" b="1" spc="-10" dirty="0">
                <a:solidFill>
                  <a:srgbClr val="FF0000"/>
                </a:solidFill>
                <a:latin typeface="Calibri"/>
                <a:cs typeface="Calibri"/>
              </a:rPr>
              <a:t>reconocimiento</a:t>
            </a:r>
            <a:r>
              <a:rPr sz="2000" b="1" spc="-45" dirty="0">
                <a:solidFill>
                  <a:srgbClr val="FF0000"/>
                </a:solidFill>
                <a:latin typeface="Calibri"/>
                <a:cs typeface="Calibri"/>
              </a:rPr>
              <a:t> </a:t>
            </a:r>
            <a:r>
              <a:rPr sz="2000" b="1" spc="-10" dirty="0">
                <a:solidFill>
                  <a:srgbClr val="FF0000"/>
                </a:solidFill>
                <a:latin typeface="Calibri"/>
                <a:cs typeface="Calibri"/>
              </a:rPr>
              <a:t>regulatorio</a:t>
            </a:r>
            <a:r>
              <a:rPr lang="es-ES" sz="2000" b="1" spc="-10" dirty="0">
                <a:solidFill>
                  <a:srgbClr val="FF0000"/>
                </a:solidFill>
                <a:latin typeface="Calibri"/>
                <a:cs typeface="Calibri"/>
              </a:rPr>
              <a:t>. COORDINACIÓN ENTIDADES REGULADORAS</a:t>
            </a:r>
            <a:endParaRPr sz="2000" dirty="0">
              <a:solidFill>
                <a:srgbClr val="FF0000"/>
              </a:solidFill>
              <a:latin typeface="Calibri"/>
              <a:cs typeface="Calibri"/>
            </a:endParaRPr>
          </a:p>
          <a:p>
            <a:pPr marL="355600" indent="-342900">
              <a:lnSpc>
                <a:spcPct val="100000"/>
              </a:lnSpc>
              <a:spcBef>
                <a:spcPts val="600"/>
              </a:spcBef>
              <a:buClr>
                <a:srgbClr val="C00000"/>
              </a:buClr>
              <a:buAutoNum type="arabicPeriod"/>
              <a:tabLst>
                <a:tab pos="354965" algn="l"/>
                <a:tab pos="355600" algn="l"/>
              </a:tabLst>
            </a:pPr>
            <a:r>
              <a:rPr sz="2000" b="1" spc="-10" dirty="0">
                <a:solidFill>
                  <a:srgbClr val="FF0000"/>
                </a:solidFill>
                <a:latin typeface="Calibri"/>
                <a:cs typeface="Calibri"/>
              </a:rPr>
              <a:t>Plataforma</a:t>
            </a:r>
            <a:r>
              <a:rPr sz="2000" b="1" spc="-20" dirty="0">
                <a:solidFill>
                  <a:srgbClr val="FF0000"/>
                </a:solidFill>
                <a:latin typeface="Calibri"/>
                <a:cs typeface="Calibri"/>
              </a:rPr>
              <a:t> </a:t>
            </a:r>
            <a:r>
              <a:rPr sz="2000" b="1" dirty="0">
                <a:solidFill>
                  <a:srgbClr val="FF0000"/>
                </a:solidFill>
                <a:latin typeface="Calibri"/>
                <a:cs typeface="Calibri"/>
              </a:rPr>
              <a:t>de</a:t>
            </a:r>
            <a:r>
              <a:rPr sz="2000" b="1" spc="-15" dirty="0">
                <a:solidFill>
                  <a:srgbClr val="FF0000"/>
                </a:solidFill>
                <a:latin typeface="Calibri"/>
                <a:cs typeface="Calibri"/>
              </a:rPr>
              <a:t> </a:t>
            </a:r>
            <a:r>
              <a:rPr sz="2000" b="1" spc="-10" dirty="0">
                <a:solidFill>
                  <a:srgbClr val="FF0000"/>
                </a:solidFill>
                <a:latin typeface="Calibri"/>
                <a:cs typeface="Calibri"/>
              </a:rPr>
              <a:t>ensayos</a:t>
            </a:r>
            <a:r>
              <a:rPr sz="2000" b="1" spc="-20" dirty="0">
                <a:solidFill>
                  <a:srgbClr val="FF0000"/>
                </a:solidFill>
                <a:latin typeface="Calibri"/>
                <a:cs typeface="Calibri"/>
              </a:rPr>
              <a:t> </a:t>
            </a:r>
            <a:r>
              <a:rPr sz="2000" b="1" spc="-10" dirty="0">
                <a:solidFill>
                  <a:srgbClr val="FF0000"/>
                </a:solidFill>
                <a:latin typeface="Calibri"/>
                <a:cs typeface="Calibri"/>
              </a:rPr>
              <a:t>clínicos</a:t>
            </a:r>
            <a:endParaRPr sz="2000" dirty="0">
              <a:solidFill>
                <a:srgbClr val="FF0000"/>
              </a:solidFill>
              <a:latin typeface="Calibri"/>
              <a:cs typeface="Calibri"/>
            </a:endParaRPr>
          </a:p>
          <a:p>
            <a:pPr marL="355600" indent="-342900">
              <a:lnSpc>
                <a:spcPct val="100000"/>
              </a:lnSpc>
              <a:spcBef>
                <a:spcPts val="600"/>
              </a:spcBef>
              <a:buClr>
                <a:srgbClr val="C00000"/>
              </a:buClr>
              <a:buAutoNum type="arabicPeriod"/>
              <a:tabLst>
                <a:tab pos="354965" algn="l"/>
                <a:tab pos="355600" algn="l"/>
              </a:tabLst>
            </a:pPr>
            <a:r>
              <a:rPr lang="es-ES" sz="2000" b="1" spc="-10" dirty="0">
                <a:solidFill>
                  <a:srgbClr val="FF0000"/>
                </a:solidFill>
                <a:latin typeface="Calibri"/>
                <a:cs typeface="Calibri"/>
              </a:rPr>
              <a:t>Mecanismo de compras públicas competitivas partiendo de un  de comportamiento comercial regional.</a:t>
            </a:r>
            <a:endParaRPr sz="2000" dirty="0">
              <a:solidFill>
                <a:srgbClr val="FF0000"/>
              </a:solidFill>
              <a:latin typeface="Calibri"/>
              <a:cs typeface="Calibri"/>
            </a:endParaRPr>
          </a:p>
          <a:p>
            <a:pPr marL="355600" indent="-342900">
              <a:lnSpc>
                <a:spcPct val="100000"/>
              </a:lnSpc>
              <a:spcBef>
                <a:spcPts val="600"/>
              </a:spcBef>
              <a:buClr>
                <a:srgbClr val="C00000"/>
              </a:buClr>
              <a:buAutoNum type="arabicPeriod"/>
              <a:tabLst>
                <a:tab pos="354965" algn="l"/>
                <a:tab pos="355600" algn="l"/>
              </a:tabLst>
            </a:pPr>
            <a:r>
              <a:rPr sz="2000" b="1" spc="-10" dirty="0">
                <a:solidFill>
                  <a:srgbClr val="FF0000"/>
                </a:solidFill>
                <a:latin typeface="Calibri"/>
                <a:cs typeface="Calibri"/>
              </a:rPr>
              <a:t>Consorcios</a:t>
            </a:r>
            <a:r>
              <a:rPr sz="2000" b="1" spc="-35" dirty="0">
                <a:solidFill>
                  <a:srgbClr val="FF0000"/>
                </a:solidFill>
                <a:latin typeface="Calibri"/>
                <a:cs typeface="Calibri"/>
              </a:rPr>
              <a:t> </a:t>
            </a:r>
            <a:r>
              <a:rPr sz="2000" b="1" spc="-10" dirty="0">
                <a:solidFill>
                  <a:srgbClr val="FF0000"/>
                </a:solidFill>
                <a:latin typeface="Calibri"/>
                <a:cs typeface="Calibri"/>
              </a:rPr>
              <a:t>para </a:t>
            </a:r>
            <a:r>
              <a:rPr sz="2000" b="1" spc="-5" dirty="0">
                <a:solidFill>
                  <a:srgbClr val="FF0000"/>
                </a:solidFill>
                <a:latin typeface="Calibri"/>
                <a:cs typeface="Calibri"/>
              </a:rPr>
              <a:t>desarrollo</a:t>
            </a:r>
            <a:r>
              <a:rPr sz="2000" b="1" spc="-45" dirty="0">
                <a:solidFill>
                  <a:srgbClr val="FF0000"/>
                </a:solidFill>
                <a:latin typeface="Calibri"/>
                <a:cs typeface="Calibri"/>
              </a:rPr>
              <a:t> </a:t>
            </a:r>
            <a:r>
              <a:rPr sz="2000" b="1" dirty="0">
                <a:solidFill>
                  <a:srgbClr val="FF0000"/>
                </a:solidFill>
                <a:latin typeface="Calibri"/>
                <a:cs typeface="Calibri"/>
              </a:rPr>
              <a:t>y</a:t>
            </a:r>
            <a:r>
              <a:rPr sz="2000" b="1" spc="5" dirty="0">
                <a:solidFill>
                  <a:srgbClr val="FF0000"/>
                </a:solidFill>
                <a:latin typeface="Calibri"/>
                <a:cs typeface="Calibri"/>
              </a:rPr>
              <a:t> </a:t>
            </a:r>
            <a:r>
              <a:rPr sz="2000" b="1" spc="-10" dirty="0">
                <a:solidFill>
                  <a:srgbClr val="FF0000"/>
                </a:solidFill>
                <a:latin typeface="Calibri"/>
                <a:cs typeface="Calibri"/>
              </a:rPr>
              <a:t>producción </a:t>
            </a:r>
            <a:r>
              <a:rPr sz="2000" b="1" dirty="0">
                <a:solidFill>
                  <a:srgbClr val="FF0000"/>
                </a:solidFill>
                <a:latin typeface="Calibri"/>
                <a:cs typeface="Calibri"/>
              </a:rPr>
              <a:t>de</a:t>
            </a:r>
            <a:r>
              <a:rPr sz="2000" b="1" spc="-40" dirty="0">
                <a:solidFill>
                  <a:srgbClr val="FF0000"/>
                </a:solidFill>
                <a:latin typeface="Calibri"/>
                <a:cs typeface="Calibri"/>
              </a:rPr>
              <a:t> </a:t>
            </a:r>
            <a:r>
              <a:rPr sz="2000" b="1" spc="-5" dirty="0">
                <a:solidFill>
                  <a:srgbClr val="FF0000"/>
                </a:solidFill>
                <a:latin typeface="Calibri"/>
                <a:cs typeface="Calibri"/>
              </a:rPr>
              <a:t>vacunas</a:t>
            </a:r>
            <a:endParaRPr sz="2000" dirty="0">
              <a:solidFill>
                <a:srgbClr val="FF0000"/>
              </a:solidFill>
              <a:latin typeface="Calibri"/>
              <a:cs typeface="Calibri"/>
            </a:endParaRPr>
          </a:p>
          <a:p>
            <a:pPr marL="355600" indent="-342900">
              <a:lnSpc>
                <a:spcPct val="100000"/>
              </a:lnSpc>
              <a:spcBef>
                <a:spcPts val="600"/>
              </a:spcBef>
              <a:buClr>
                <a:srgbClr val="C00000"/>
              </a:buClr>
              <a:buAutoNum type="arabicPeriod"/>
              <a:tabLst>
                <a:tab pos="354965" algn="l"/>
                <a:tab pos="355600" algn="l"/>
              </a:tabLst>
            </a:pPr>
            <a:r>
              <a:rPr sz="2000" b="1" spc="-10" dirty="0">
                <a:solidFill>
                  <a:srgbClr val="FF0000"/>
                </a:solidFill>
                <a:latin typeface="Calibri"/>
                <a:cs typeface="Calibri"/>
              </a:rPr>
              <a:t>Flexibilidades normativas para</a:t>
            </a:r>
            <a:r>
              <a:rPr sz="2000" b="1" spc="-30" dirty="0">
                <a:solidFill>
                  <a:srgbClr val="FF0000"/>
                </a:solidFill>
                <a:latin typeface="Calibri"/>
                <a:cs typeface="Calibri"/>
              </a:rPr>
              <a:t> </a:t>
            </a:r>
            <a:r>
              <a:rPr sz="2000" b="1" spc="-5" dirty="0">
                <a:solidFill>
                  <a:srgbClr val="FF0000"/>
                </a:solidFill>
                <a:latin typeface="Calibri"/>
                <a:cs typeface="Calibri"/>
              </a:rPr>
              <a:t>acceder</a:t>
            </a:r>
            <a:r>
              <a:rPr sz="2000" b="1" spc="-20" dirty="0">
                <a:solidFill>
                  <a:srgbClr val="FF0000"/>
                </a:solidFill>
                <a:latin typeface="Calibri"/>
                <a:cs typeface="Calibri"/>
              </a:rPr>
              <a:t> </a:t>
            </a:r>
            <a:r>
              <a:rPr sz="2000" b="1" dirty="0">
                <a:solidFill>
                  <a:srgbClr val="FF0000"/>
                </a:solidFill>
                <a:latin typeface="Calibri"/>
                <a:cs typeface="Calibri"/>
              </a:rPr>
              <a:t>a</a:t>
            </a:r>
            <a:r>
              <a:rPr sz="2000" b="1" spc="5" dirty="0">
                <a:solidFill>
                  <a:srgbClr val="FF0000"/>
                </a:solidFill>
                <a:latin typeface="Calibri"/>
                <a:cs typeface="Calibri"/>
              </a:rPr>
              <a:t> </a:t>
            </a:r>
            <a:r>
              <a:rPr lang="es-ES" sz="2000" b="1" spc="5" dirty="0">
                <a:solidFill>
                  <a:srgbClr val="FF0000"/>
                </a:solidFill>
                <a:latin typeface="Calibri"/>
                <a:cs typeface="Calibri"/>
              </a:rPr>
              <a:t>los TRIPS</a:t>
            </a:r>
            <a:endParaRPr sz="2000" dirty="0">
              <a:solidFill>
                <a:srgbClr val="FF0000"/>
              </a:solidFill>
              <a:latin typeface="Calibri"/>
              <a:cs typeface="Calibri"/>
            </a:endParaRPr>
          </a:p>
        </p:txBody>
      </p:sp>
      <p:sp>
        <p:nvSpPr>
          <p:cNvPr id="14" name="object 14"/>
          <p:cNvSpPr txBox="1"/>
          <p:nvPr/>
        </p:nvSpPr>
        <p:spPr>
          <a:xfrm>
            <a:off x="7365618" y="989203"/>
            <a:ext cx="21177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406F"/>
                </a:solidFill>
                <a:latin typeface="Calibri"/>
                <a:cs typeface="Calibri"/>
              </a:rPr>
              <a:t>Mediano</a:t>
            </a:r>
            <a:r>
              <a:rPr sz="1800" b="1" spc="-35" dirty="0">
                <a:solidFill>
                  <a:srgbClr val="00406F"/>
                </a:solidFill>
                <a:latin typeface="Calibri"/>
                <a:cs typeface="Calibri"/>
              </a:rPr>
              <a:t> </a:t>
            </a:r>
            <a:r>
              <a:rPr sz="1800" b="1" dirty="0">
                <a:solidFill>
                  <a:srgbClr val="00406F"/>
                </a:solidFill>
                <a:latin typeface="Calibri"/>
                <a:cs typeface="Calibri"/>
              </a:rPr>
              <a:t>y</a:t>
            </a:r>
            <a:r>
              <a:rPr sz="1800" b="1" spc="-45" dirty="0">
                <a:solidFill>
                  <a:srgbClr val="00406F"/>
                </a:solidFill>
                <a:latin typeface="Calibri"/>
                <a:cs typeface="Calibri"/>
              </a:rPr>
              <a:t> </a:t>
            </a:r>
            <a:r>
              <a:rPr sz="1800" b="1" spc="-10" dirty="0">
                <a:solidFill>
                  <a:srgbClr val="00406F"/>
                </a:solidFill>
                <a:latin typeface="Calibri"/>
                <a:cs typeface="Calibri"/>
              </a:rPr>
              <a:t>largo</a:t>
            </a:r>
            <a:r>
              <a:rPr sz="1800" b="1" spc="-30" dirty="0">
                <a:solidFill>
                  <a:srgbClr val="00406F"/>
                </a:solidFill>
                <a:latin typeface="Calibri"/>
                <a:cs typeface="Calibri"/>
              </a:rPr>
              <a:t> </a:t>
            </a:r>
            <a:r>
              <a:rPr sz="1800" b="1" spc="-10" dirty="0">
                <a:solidFill>
                  <a:srgbClr val="00406F"/>
                </a:solidFill>
                <a:latin typeface="Calibri"/>
                <a:cs typeface="Calibri"/>
              </a:rPr>
              <a:t>plazo</a:t>
            </a:r>
            <a:endParaRPr sz="1800" dirty="0">
              <a:latin typeface="Calibri"/>
              <a:cs typeface="Calibri"/>
            </a:endParaRPr>
          </a:p>
        </p:txBody>
      </p:sp>
      <p:sp>
        <p:nvSpPr>
          <p:cNvPr id="16" name="object 16"/>
          <p:cNvSpPr txBox="1"/>
          <p:nvPr/>
        </p:nvSpPr>
        <p:spPr>
          <a:xfrm>
            <a:off x="5992495" y="3386073"/>
            <a:ext cx="237744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406F"/>
                </a:solidFill>
                <a:latin typeface="Calibri"/>
                <a:cs typeface="Calibri"/>
              </a:rPr>
              <a:t>LÍNEAS</a:t>
            </a:r>
            <a:r>
              <a:rPr sz="2400" b="1" spc="-60" dirty="0">
                <a:solidFill>
                  <a:srgbClr val="00406F"/>
                </a:solidFill>
                <a:latin typeface="Calibri"/>
                <a:cs typeface="Calibri"/>
              </a:rPr>
              <a:t> </a:t>
            </a:r>
            <a:r>
              <a:rPr sz="2400" b="1" spc="-5" dirty="0">
                <a:solidFill>
                  <a:srgbClr val="00406F"/>
                </a:solidFill>
                <a:latin typeface="Calibri"/>
                <a:cs typeface="Calibri"/>
              </a:rPr>
              <a:t>DE</a:t>
            </a:r>
            <a:r>
              <a:rPr sz="2400" b="1" spc="-55" dirty="0">
                <a:solidFill>
                  <a:srgbClr val="00406F"/>
                </a:solidFill>
                <a:latin typeface="Calibri"/>
                <a:cs typeface="Calibri"/>
              </a:rPr>
              <a:t> </a:t>
            </a:r>
            <a:r>
              <a:rPr sz="2400" b="1" spc="-10" dirty="0">
                <a:solidFill>
                  <a:srgbClr val="00406F"/>
                </a:solidFill>
                <a:latin typeface="Calibri"/>
                <a:cs typeface="Calibri"/>
              </a:rPr>
              <a:t>ACCIÓN</a:t>
            </a:r>
            <a:endParaRPr sz="2400" dirty="0">
              <a:latin typeface="Calibri"/>
              <a:cs typeface="Calibri"/>
            </a:endParaRPr>
          </a:p>
        </p:txBody>
      </p:sp>
      <p:sp>
        <p:nvSpPr>
          <p:cNvPr id="18" name="Rectángulo 17">
            <a:extLst>
              <a:ext uri="{FF2B5EF4-FFF2-40B4-BE49-F238E27FC236}">
                <a16:creationId xmlns:a16="http://schemas.microsoft.com/office/drawing/2014/main" id="{3E91E0FD-8077-2B45-B325-861FEB96B6B6}"/>
              </a:ext>
            </a:extLst>
          </p:cNvPr>
          <p:cNvSpPr/>
          <p:nvPr/>
        </p:nvSpPr>
        <p:spPr>
          <a:xfrm>
            <a:off x="1188720" y="1200170"/>
            <a:ext cx="3371850" cy="830997"/>
          </a:xfrm>
          <a:prstGeom prst="rect">
            <a:avLst/>
          </a:prstGeom>
        </p:spPr>
        <p:txBody>
          <a:bodyPr wrap="square">
            <a:spAutoFit/>
          </a:bodyPr>
          <a:lstStyle/>
          <a:p>
            <a:r>
              <a:rPr lang="es-MX" sz="2400" b="1" spc="-5" dirty="0">
                <a:solidFill>
                  <a:srgbClr val="FF0000"/>
                </a:solidFill>
              </a:rPr>
              <a:t>Plan</a:t>
            </a:r>
            <a:r>
              <a:rPr lang="es-MX" sz="2400" b="1" spc="-15" dirty="0">
                <a:solidFill>
                  <a:srgbClr val="FF0000"/>
                </a:solidFill>
              </a:rPr>
              <a:t> </a:t>
            </a:r>
            <a:r>
              <a:rPr lang="es-MX" sz="2400" b="1" dirty="0">
                <a:solidFill>
                  <a:srgbClr val="FF0000"/>
                </a:solidFill>
              </a:rPr>
              <a:t>de</a:t>
            </a:r>
            <a:r>
              <a:rPr lang="es-MX" sz="2400" b="1" spc="-5" dirty="0">
                <a:solidFill>
                  <a:srgbClr val="FF0000"/>
                </a:solidFill>
              </a:rPr>
              <a:t> autosuficiencia</a:t>
            </a:r>
            <a:r>
              <a:rPr lang="es-MX" sz="2400" b="1" spc="-15" dirty="0">
                <a:solidFill>
                  <a:srgbClr val="FF0000"/>
                </a:solidFill>
              </a:rPr>
              <a:t> </a:t>
            </a:r>
            <a:r>
              <a:rPr lang="es-MX" sz="2400" b="1" spc="-10" dirty="0">
                <a:solidFill>
                  <a:srgbClr val="FF0000"/>
                </a:solidFill>
              </a:rPr>
              <a:t>sanitaria</a:t>
            </a:r>
            <a:endParaRPr lang="es-MX" sz="2400" b="1" dirty="0">
              <a:solidFill>
                <a:srgbClr val="FF0000"/>
              </a:solidFill>
            </a:endParaRPr>
          </a:p>
        </p:txBody>
      </p:sp>
      <p:pic>
        <p:nvPicPr>
          <p:cNvPr id="19" name="Picture 6" descr="Unam Logo">
            <a:extLst>
              <a:ext uri="{FF2B5EF4-FFF2-40B4-BE49-F238E27FC236}">
                <a16:creationId xmlns:a16="http://schemas.microsoft.com/office/drawing/2014/main" id="{854B94F8-5E0B-C747-95E3-CF6C44A2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32" y="3294842"/>
            <a:ext cx="4407837" cy="3563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85915" y="1828800"/>
            <a:ext cx="5899785" cy="3994785"/>
          </a:xfrm>
          <a:custGeom>
            <a:avLst/>
            <a:gdLst/>
            <a:ahLst/>
            <a:cxnLst/>
            <a:rect l="l" t="t" r="r" b="b"/>
            <a:pathLst>
              <a:path w="5899784" h="3994785">
                <a:moveTo>
                  <a:pt x="5899403" y="0"/>
                </a:moveTo>
                <a:lnTo>
                  <a:pt x="0" y="0"/>
                </a:lnTo>
                <a:lnTo>
                  <a:pt x="0" y="3994404"/>
                </a:lnTo>
                <a:lnTo>
                  <a:pt x="5899403" y="3994404"/>
                </a:lnTo>
                <a:lnTo>
                  <a:pt x="5899403" y="0"/>
                </a:lnTo>
                <a:close/>
              </a:path>
            </a:pathLst>
          </a:custGeom>
          <a:solidFill>
            <a:srgbClr val="EBF5F9"/>
          </a:solidFill>
        </p:spPr>
        <p:txBody>
          <a:bodyPr wrap="square" lIns="0" tIns="0" rIns="0" bIns="0" rtlCol="0"/>
          <a:lstStyle/>
          <a:p>
            <a:endParaRPr dirty="0"/>
          </a:p>
        </p:txBody>
      </p:sp>
      <p:sp>
        <p:nvSpPr>
          <p:cNvPr id="3" name="object 3"/>
          <p:cNvSpPr txBox="1"/>
          <p:nvPr/>
        </p:nvSpPr>
        <p:spPr>
          <a:xfrm>
            <a:off x="6265926" y="1826513"/>
            <a:ext cx="5728335" cy="3913504"/>
          </a:xfrm>
          <a:prstGeom prst="rect">
            <a:avLst/>
          </a:prstGeom>
          <a:pattFill prst="dkUpDiag">
            <a:fgClr>
              <a:schemeClr val="accent2">
                <a:lumMod val="60000"/>
                <a:lumOff val="40000"/>
              </a:schemeClr>
            </a:fgClr>
            <a:bgClr>
              <a:schemeClr val="bg1"/>
            </a:bgClr>
          </a:pattFill>
        </p:spPr>
        <p:txBody>
          <a:bodyPr vert="horz" wrap="square" lIns="0" tIns="13335" rIns="0" bIns="0" rtlCol="0">
            <a:spAutoFit/>
          </a:bodyPr>
          <a:lstStyle/>
          <a:p>
            <a:pPr marL="12700">
              <a:lnSpc>
                <a:spcPct val="100000"/>
              </a:lnSpc>
              <a:spcBef>
                <a:spcPts val="105"/>
              </a:spcBef>
            </a:pPr>
            <a:r>
              <a:rPr sz="2600" b="1" spc="-5" dirty="0">
                <a:solidFill>
                  <a:srgbClr val="800000"/>
                </a:solidFill>
                <a:latin typeface="Calibri"/>
                <a:cs typeface="Calibri"/>
              </a:rPr>
              <a:t>Fortalecer </a:t>
            </a:r>
            <a:r>
              <a:rPr sz="2600" b="1" spc="-10" dirty="0">
                <a:solidFill>
                  <a:srgbClr val="800000"/>
                </a:solidFill>
                <a:latin typeface="Calibri"/>
                <a:cs typeface="Calibri"/>
              </a:rPr>
              <a:t>iniciativas</a:t>
            </a:r>
            <a:r>
              <a:rPr sz="2600" b="1" spc="-5" dirty="0">
                <a:solidFill>
                  <a:srgbClr val="800000"/>
                </a:solidFill>
                <a:latin typeface="Calibri"/>
                <a:cs typeface="Calibri"/>
              </a:rPr>
              <a:t> </a:t>
            </a:r>
            <a:r>
              <a:rPr sz="2600" b="1" dirty="0">
                <a:solidFill>
                  <a:srgbClr val="800000"/>
                </a:solidFill>
                <a:latin typeface="Calibri"/>
                <a:cs typeface="Calibri"/>
              </a:rPr>
              <a:t>de</a:t>
            </a:r>
            <a:r>
              <a:rPr sz="2600" b="1" spc="5" dirty="0">
                <a:solidFill>
                  <a:srgbClr val="800000"/>
                </a:solidFill>
                <a:latin typeface="Calibri"/>
                <a:cs typeface="Calibri"/>
              </a:rPr>
              <a:t> </a:t>
            </a:r>
            <a:r>
              <a:rPr sz="2600" b="1" spc="-10" dirty="0">
                <a:solidFill>
                  <a:srgbClr val="800000"/>
                </a:solidFill>
                <a:latin typeface="Calibri"/>
                <a:cs typeface="Calibri"/>
              </a:rPr>
              <a:t>compra</a:t>
            </a:r>
            <a:r>
              <a:rPr sz="2600" b="1" spc="-20" dirty="0">
                <a:solidFill>
                  <a:srgbClr val="800000"/>
                </a:solidFill>
                <a:latin typeface="Calibri"/>
                <a:cs typeface="Calibri"/>
              </a:rPr>
              <a:t> </a:t>
            </a:r>
            <a:r>
              <a:rPr sz="2600" b="1" spc="-10" dirty="0">
                <a:solidFill>
                  <a:srgbClr val="800000"/>
                </a:solidFill>
                <a:latin typeface="Calibri"/>
                <a:cs typeface="Calibri"/>
              </a:rPr>
              <a:t>conjunta</a:t>
            </a:r>
            <a:endParaRPr sz="2600" dirty="0">
              <a:latin typeface="Calibri"/>
              <a:cs typeface="Calibri"/>
            </a:endParaRPr>
          </a:p>
          <a:p>
            <a:pPr marL="352425" indent="-171450">
              <a:lnSpc>
                <a:spcPct val="100000"/>
              </a:lnSpc>
              <a:spcBef>
                <a:spcPts val="1839"/>
              </a:spcBef>
              <a:buClr>
                <a:srgbClr val="800000"/>
              </a:buClr>
              <a:buFont typeface="Wingdings"/>
              <a:buChar char=""/>
              <a:tabLst>
                <a:tab pos="353060" algn="l"/>
              </a:tabLst>
            </a:pPr>
            <a:r>
              <a:rPr sz="1800" spc="-45" dirty="0">
                <a:latin typeface="Calibri"/>
                <a:cs typeface="Calibri"/>
              </a:rPr>
              <a:t>Fondo</a:t>
            </a:r>
            <a:r>
              <a:rPr sz="1800" spc="-100" dirty="0">
                <a:latin typeface="Calibri"/>
                <a:cs typeface="Calibri"/>
              </a:rPr>
              <a:t> </a:t>
            </a:r>
            <a:r>
              <a:rPr sz="1800" spc="-25" dirty="0">
                <a:latin typeface="Calibri"/>
                <a:cs typeface="Calibri"/>
              </a:rPr>
              <a:t>de</a:t>
            </a:r>
            <a:r>
              <a:rPr sz="1800" spc="-95" dirty="0">
                <a:latin typeface="Calibri"/>
                <a:cs typeface="Calibri"/>
              </a:rPr>
              <a:t> </a:t>
            </a:r>
            <a:r>
              <a:rPr sz="1800" spc="-45" dirty="0">
                <a:latin typeface="Calibri"/>
                <a:cs typeface="Calibri"/>
              </a:rPr>
              <a:t>Acceso</a:t>
            </a:r>
            <a:r>
              <a:rPr sz="1800" spc="-110" dirty="0">
                <a:latin typeface="Calibri"/>
                <a:cs typeface="Calibri"/>
              </a:rPr>
              <a:t> </a:t>
            </a:r>
            <a:r>
              <a:rPr sz="1800" spc="-45" dirty="0">
                <a:latin typeface="Calibri"/>
                <a:cs typeface="Calibri"/>
              </a:rPr>
              <a:t>Global</a:t>
            </a:r>
            <a:r>
              <a:rPr sz="1800" spc="-100" dirty="0">
                <a:latin typeface="Calibri"/>
                <a:cs typeface="Calibri"/>
              </a:rPr>
              <a:t> </a:t>
            </a:r>
            <a:r>
              <a:rPr sz="1800" spc="-50" dirty="0">
                <a:latin typeface="Calibri"/>
                <a:cs typeface="Calibri"/>
              </a:rPr>
              <a:t>para</a:t>
            </a:r>
            <a:r>
              <a:rPr sz="1800" spc="-110" dirty="0">
                <a:latin typeface="Calibri"/>
                <a:cs typeface="Calibri"/>
              </a:rPr>
              <a:t> </a:t>
            </a:r>
            <a:r>
              <a:rPr sz="1800" spc="-60" dirty="0">
                <a:latin typeface="Calibri"/>
                <a:cs typeface="Calibri"/>
              </a:rPr>
              <a:t>Vacunas</a:t>
            </a:r>
            <a:r>
              <a:rPr sz="1800" spc="-95" dirty="0">
                <a:latin typeface="Calibri"/>
                <a:cs typeface="Calibri"/>
              </a:rPr>
              <a:t> </a:t>
            </a:r>
            <a:r>
              <a:rPr sz="1800" spc="-45" dirty="0">
                <a:latin typeface="Calibri"/>
                <a:cs typeface="Calibri"/>
              </a:rPr>
              <a:t>Covid-19</a:t>
            </a:r>
            <a:r>
              <a:rPr sz="1800" spc="-110" dirty="0">
                <a:latin typeface="Calibri"/>
                <a:cs typeface="Calibri"/>
              </a:rPr>
              <a:t> </a:t>
            </a:r>
            <a:r>
              <a:rPr sz="1800" spc="-65" dirty="0">
                <a:latin typeface="Calibri"/>
                <a:cs typeface="Calibri"/>
              </a:rPr>
              <a:t>(COVAX)</a:t>
            </a:r>
            <a:endParaRPr sz="1800" dirty="0">
              <a:latin typeface="Calibri"/>
              <a:cs typeface="Calibri"/>
            </a:endParaRPr>
          </a:p>
          <a:p>
            <a:pPr>
              <a:lnSpc>
                <a:spcPct val="100000"/>
              </a:lnSpc>
              <a:spcBef>
                <a:spcPts val="20"/>
              </a:spcBef>
              <a:buClr>
                <a:srgbClr val="800000"/>
              </a:buClr>
              <a:buFont typeface="Wingdings"/>
              <a:buChar char=""/>
            </a:pPr>
            <a:endParaRPr sz="1950" dirty="0">
              <a:latin typeface="Calibri"/>
              <a:cs typeface="Calibri"/>
            </a:endParaRPr>
          </a:p>
          <a:p>
            <a:pPr marL="352425" marR="418465" indent="-170815">
              <a:lnSpc>
                <a:spcPct val="100000"/>
              </a:lnSpc>
              <a:spcBef>
                <a:spcPts val="5"/>
              </a:spcBef>
              <a:buClr>
                <a:srgbClr val="800000"/>
              </a:buClr>
              <a:buFont typeface="Wingdings"/>
              <a:buChar char=""/>
              <a:tabLst>
                <a:tab pos="353060" algn="l"/>
              </a:tabLst>
            </a:pPr>
            <a:r>
              <a:rPr sz="1800" spc="-75" dirty="0">
                <a:latin typeface="Calibri"/>
                <a:cs typeface="Calibri"/>
              </a:rPr>
              <a:t>F</a:t>
            </a:r>
            <a:r>
              <a:rPr sz="1800" spc="-50" dirty="0">
                <a:latin typeface="Calibri"/>
                <a:cs typeface="Calibri"/>
              </a:rPr>
              <a:t>ond</a:t>
            </a:r>
            <a:r>
              <a:rPr sz="1800" dirty="0">
                <a:latin typeface="Calibri"/>
                <a:cs typeface="Calibri"/>
              </a:rPr>
              <a:t>o</a:t>
            </a:r>
            <a:r>
              <a:rPr sz="1800" spc="-100" dirty="0">
                <a:latin typeface="Calibri"/>
                <a:cs typeface="Calibri"/>
              </a:rPr>
              <a:t> </a:t>
            </a:r>
            <a:r>
              <a:rPr sz="1800" spc="-90" dirty="0">
                <a:latin typeface="Calibri"/>
                <a:cs typeface="Calibri"/>
              </a:rPr>
              <a:t>R</a:t>
            </a:r>
            <a:r>
              <a:rPr sz="1800" spc="-50" dirty="0">
                <a:latin typeface="Calibri"/>
                <a:cs typeface="Calibri"/>
              </a:rPr>
              <a:t>o</a:t>
            </a:r>
            <a:r>
              <a:rPr sz="1800" spc="-80" dirty="0">
                <a:latin typeface="Calibri"/>
                <a:cs typeface="Calibri"/>
              </a:rPr>
              <a:t>t</a:t>
            </a:r>
            <a:r>
              <a:rPr sz="1800" spc="-60" dirty="0">
                <a:latin typeface="Calibri"/>
                <a:cs typeface="Calibri"/>
              </a:rPr>
              <a:t>a</a:t>
            </a:r>
            <a:r>
              <a:rPr sz="1800" spc="-65" dirty="0">
                <a:latin typeface="Calibri"/>
                <a:cs typeface="Calibri"/>
              </a:rPr>
              <a:t>t</a:t>
            </a:r>
            <a:r>
              <a:rPr sz="1800" spc="-50" dirty="0">
                <a:latin typeface="Calibri"/>
                <a:cs typeface="Calibri"/>
              </a:rPr>
              <a:t>o</a:t>
            </a:r>
            <a:r>
              <a:rPr sz="1800" spc="-55" dirty="0">
                <a:latin typeface="Calibri"/>
                <a:cs typeface="Calibri"/>
              </a:rPr>
              <a:t>ri</a:t>
            </a:r>
            <a:r>
              <a:rPr sz="1800" dirty="0">
                <a:latin typeface="Calibri"/>
                <a:cs typeface="Calibri"/>
              </a:rPr>
              <a:t>o</a:t>
            </a:r>
            <a:r>
              <a:rPr sz="1800" spc="-110" dirty="0">
                <a:latin typeface="Calibri"/>
                <a:cs typeface="Calibri"/>
              </a:rPr>
              <a:t> </a:t>
            </a:r>
            <a:r>
              <a:rPr sz="1800" spc="-50" dirty="0">
                <a:latin typeface="Calibri"/>
                <a:cs typeface="Calibri"/>
              </a:rPr>
              <a:t>d</a:t>
            </a:r>
            <a:r>
              <a:rPr sz="1800" dirty="0">
                <a:latin typeface="Calibri"/>
                <a:cs typeface="Calibri"/>
              </a:rPr>
              <a:t>e</a:t>
            </a:r>
            <a:r>
              <a:rPr sz="1800" spc="-95" dirty="0">
                <a:latin typeface="Calibri"/>
                <a:cs typeface="Calibri"/>
              </a:rPr>
              <a:t> </a:t>
            </a:r>
            <a:r>
              <a:rPr sz="1800" spc="-55" dirty="0">
                <a:latin typeface="Calibri"/>
                <a:cs typeface="Calibri"/>
              </a:rPr>
              <a:t>l</a:t>
            </a:r>
            <a:r>
              <a:rPr sz="1800" dirty="0">
                <a:latin typeface="Calibri"/>
                <a:cs typeface="Calibri"/>
              </a:rPr>
              <a:t>a</a:t>
            </a:r>
            <a:r>
              <a:rPr sz="1800" spc="-95" dirty="0">
                <a:latin typeface="Calibri"/>
                <a:cs typeface="Calibri"/>
              </a:rPr>
              <a:t> </a:t>
            </a:r>
            <a:r>
              <a:rPr sz="1800" spc="-55" dirty="0">
                <a:latin typeface="Calibri"/>
                <a:cs typeface="Calibri"/>
              </a:rPr>
              <a:t>OP</a:t>
            </a:r>
            <a:r>
              <a:rPr sz="1800" spc="-50" dirty="0">
                <a:latin typeface="Calibri"/>
                <a:cs typeface="Calibri"/>
              </a:rPr>
              <a:t>S</a:t>
            </a:r>
            <a:r>
              <a:rPr sz="1800" dirty="0">
                <a:latin typeface="Calibri"/>
                <a:cs typeface="Calibri"/>
              </a:rPr>
              <a:t>,</a:t>
            </a:r>
            <a:r>
              <a:rPr sz="1800" spc="-100" dirty="0">
                <a:latin typeface="Calibri"/>
                <a:cs typeface="Calibri"/>
              </a:rPr>
              <a:t> </a:t>
            </a:r>
            <a:r>
              <a:rPr sz="1800" spc="-50" dirty="0">
                <a:latin typeface="Calibri"/>
                <a:cs typeface="Calibri"/>
              </a:rPr>
              <a:t>d</a:t>
            </a:r>
            <a:r>
              <a:rPr sz="1800" dirty="0">
                <a:latin typeface="Calibri"/>
                <a:cs typeface="Calibri"/>
              </a:rPr>
              <a:t>e</a:t>
            </a:r>
            <a:r>
              <a:rPr sz="1800" spc="-95" dirty="0">
                <a:latin typeface="Calibri"/>
                <a:cs typeface="Calibri"/>
              </a:rPr>
              <a:t> </a:t>
            </a:r>
            <a:r>
              <a:rPr sz="1800" spc="-45" dirty="0">
                <a:latin typeface="Calibri"/>
                <a:cs typeface="Calibri"/>
              </a:rPr>
              <a:t>m</a:t>
            </a:r>
            <a:r>
              <a:rPr sz="1800" spc="-50" dirty="0">
                <a:latin typeface="Calibri"/>
                <a:cs typeface="Calibri"/>
              </a:rPr>
              <a:t>an</a:t>
            </a:r>
            <a:r>
              <a:rPr sz="1800" spc="-45" dirty="0">
                <a:latin typeface="Calibri"/>
                <a:cs typeface="Calibri"/>
              </a:rPr>
              <a:t>e</a:t>
            </a:r>
            <a:r>
              <a:rPr sz="1800" spc="-90" dirty="0">
                <a:latin typeface="Calibri"/>
                <a:cs typeface="Calibri"/>
              </a:rPr>
              <a:t>r</a:t>
            </a:r>
            <a:r>
              <a:rPr sz="1800" dirty="0">
                <a:latin typeface="Calibri"/>
                <a:cs typeface="Calibri"/>
              </a:rPr>
              <a:t>a</a:t>
            </a:r>
            <a:r>
              <a:rPr sz="1800" spc="-110" dirty="0">
                <a:latin typeface="Calibri"/>
                <a:cs typeface="Calibri"/>
              </a:rPr>
              <a:t> </a:t>
            </a:r>
            <a:r>
              <a:rPr sz="1800" spc="-65" dirty="0">
                <a:latin typeface="Calibri"/>
                <a:cs typeface="Calibri"/>
              </a:rPr>
              <a:t>c</a:t>
            </a:r>
            <a:r>
              <a:rPr sz="1800" spc="-50" dirty="0">
                <a:latin typeface="Calibri"/>
                <a:cs typeface="Calibri"/>
              </a:rPr>
              <a:t>o</a:t>
            </a:r>
            <a:r>
              <a:rPr sz="1800" spc="-45" dirty="0">
                <a:latin typeface="Calibri"/>
                <a:cs typeface="Calibri"/>
              </a:rPr>
              <a:t>m</a:t>
            </a:r>
            <a:r>
              <a:rPr sz="1800" spc="-50" dirty="0">
                <a:latin typeface="Calibri"/>
                <a:cs typeface="Calibri"/>
              </a:rPr>
              <a:t>p</a:t>
            </a:r>
            <a:r>
              <a:rPr sz="1800" spc="-55" dirty="0">
                <a:latin typeface="Calibri"/>
                <a:cs typeface="Calibri"/>
              </a:rPr>
              <a:t>l</a:t>
            </a:r>
            <a:r>
              <a:rPr sz="1800" spc="-45" dirty="0">
                <a:latin typeface="Calibri"/>
                <a:cs typeface="Calibri"/>
              </a:rPr>
              <a:t>eme</a:t>
            </a:r>
            <a:r>
              <a:rPr sz="1800" spc="-60" dirty="0">
                <a:latin typeface="Calibri"/>
                <a:cs typeface="Calibri"/>
              </a:rPr>
              <a:t>n</a:t>
            </a:r>
            <a:r>
              <a:rPr sz="1800" spc="-80" dirty="0">
                <a:latin typeface="Calibri"/>
                <a:cs typeface="Calibri"/>
              </a:rPr>
              <a:t>t</a:t>
            </a:r>
            <a:r>
              <a:rPr sz="1800" spc="-50" dirty="0">
                <a:latin typeface="Calibri"/>
                <a:cs typeface="Calibri"/>
              </a:rPr>
              <a:t>a</a:t>
            </a:r>
            <a:r>
              <a:rPr sz="1800" spc="-55" dirty="0">
                <a:latin typeface="Calibri"/>
                <a:cs typeface="Calibri"/>
              </a:rPr>
              <a:t>ri</a:t>
            </a:r>
            <a:r>
              <a:rPr sz="1800" dirty="0">
                <a:latin typeface="Calibri"/>
                <a:cs typeface="Calibri"/>
              </a:rPr>
              <a:t>a</a:t>
            </a:r>
            <a:r>
              <a:rPr sz="1800" spc="-120" dirty="0">
                <a:latin typeface="Calibri"/>
                <a:cs typeface="Calibri"/>
              </a:rPr>
              <a:t> </a:t>
            </a:r>
            <a:r>
              <a:rPr sz="1800" dirty="0">
                <a:latin typeface="Calibri"/>
                <a:cs typeface="Calibri"/>
              </a:rPr>
              <a:t>a  </a:t>
            </a:r>
            <a:r>
              <a:rPr sz="1800" spc="-65" dirty="0">
                <a:latin typeface="Calibri"/>
                <a:cs typeface="Calibri"/>
              </a:rPr>
              <a:t>COVAX</a:t>
            </a:r>
            <a:endParaRPr sz="1800" dirty="0">
              <a:latin typeface="Calibri"/>
              <a:cs typeface="Calibri"/>
            </a:endParaRPr>
          </a:p>
          <a:p>
            <a:pPr>
              <a:lnSpc>
                <a:spcPct val="100000"/>
              </a:lnSpc>
              <a:spcBef>
                <a:spcPts val="15"/>
              </a:spcBef>
              <a:buClr>
                <a:srgbClr val="800000"/>
              </a:buClr>
              <a:buFont typeface="Wingdings"/>
              <a:buChar char=""/>
            </a:pPr>
            <a:endParaRPr sz="1950" dirty="0">
              <a:latin typeface="Calibri"/>
              <a:cs typeface="Calibri"/>
            </a:endParaRPr>
          </a:p>
          <a:p>
            <a:pPr marL="352425" indent="-171450">
              <a:lnSpc>
                <a:spcPct val="100000"/>
              </a:lnSpc>
              <a:spcBef>
                <a:spcPts val="5"/>
              </a:spcBef>
              <a:buClr>
                <a:srgbClr val="800000"/>
              </a:buClr>
              <a:buFont typeface="Wingdings"/>
              <a:buChar char=""/>
              <a:tabLst>
                <a:tab pos="353060" algn="l"/>
              </a:tabLst>
            </a:pPr>
            <a:r>
              <a:rPr sz="1800" spc="-55" dirty="0">
                <a:latin typeface="Calibri"/>
                <a:cs typeface="Calibri"/>
              </a:rPr>
              <a:t>Pl</a:t>
            </a:r>
            <a:r>
              <a:rPr sz="1800" spc="-60" dirty="0">
                <a:latin typeface="Calibri"/>
                <a:cs typeface="Calibri"/>
              </a:rPr>
              <a:t>a</a:t>
            </a:r>
            <a:r>
              <a:rPr sz="1800" spc="-80" dirty="0">
                <a:latin typeface="Calibri"/>
                <a:cs typeface="Calibri"/>
              </a:rPr>
              <a:t>t</a:t>
            </a:r>
            <a:r>
              <a:rPr sz="1800" spc="-60" dirty="0">
                <a:latin typeface="Calibri"/>
                <a:cs typeface="Calibri"/>
              </a:rPr>
              <a:t>a</a:t>
            </a:r>
            <a:r>
              <a:rPr sz="1800" spc="-85" dirty="0">
                <a:latin typeface="Calibri"/>
                <a:cs typeface="Calibri"/>
              </a:rPr>
              <a:t>f</a:t>
            </a:r>
            <a:r>
              <a:rPr sz="1800" spc="-50" dirty="0">
                <a:latin typeface="Calibri"/>
                <a:cs typeface="Calibri"/>
              </a:rPr>
              <a:t>o</a:t>
            </a:r>
            <a:r>
              <a:rPr sz="1800" spc="-55" dirty="0">
                <a:latin typeface="Calibri"/>
                <a:cs typeface="Calibri"/>
              </a:rPr>
              <a:t>r</a:t>
            </a:r>
            <a:r>
              <a:rPr sz="1800" spc="-50" dirty="0">
                <a:latin typeface="Calibri"/>
                <a:cs typeface="Calibri"/>
              </a:rPr>
              <a:t>ma</a:t>
            </a:r>
            <a:r>
              <a:rPr sz="1800" dirty="0">
                <a:latin typeface="Calibri"/>
                <a:cs typeface="Calibri"/>
              </a:rPr>
              <a:t>s</a:t>
            </a:r>
            <a:r>
              <a:rPr sz="1800" spc="-130" dirty="0">
                <a:latin typeface="Calibri"/>
                <a:cs typeface="Calibri"/>
              </a:rPr>
              <a:t> </a:t>
            </a:r>
            <a:r>
              <a:rPr sz="1800" spc="-50" dirty="0">
                <a:latin typeface="Calibri"/>
                <a:cs typeface="Calibri"/>
              </a:rPr>
              <a:t>d</a:t>
            </a:r>
            <a:r>
              <a:rPr sz="1800" dirty="0">
                <a:latin typeface="Calibri"/>
                <a:cs typeface="Calibri"/>
              </a:rPr>
              <a:t>e</a:t>
            </a:r>
            <a:r>
              <a:rPr sz="1800" spc="-95" dirty="0">
                <a:latin typeface="Calibri"/>
                <a:cs typeface="Calibri"/>
              </a:rPr>
              <a:t> </a:t>
            </a:r>
            <a:r>
              <a:rPr sz="1800" spc="-65" dirty="0">
                <a:latin typeface="Calibri"/>
                <a:cs typeface="Calibri"/>
              </a:rPr>
              <a:t>c</a:t>
            </a:r>
            <a:r>
              <a:rPr sz="1800" spc="-50" dirty="0">
                <a:latin typeface="Calibri"/>
                <a:cs typeface="Calibri"/>
              </a:rPr>
              <a:t>omp</a:t>
            </a:r>
            <a:r>
              <a:rPr sz="1800" spc="-90" dirty="0">
                <a:latin typeface="Calibri"/>
                <a:cs typeface="Calibri"/>
              </a:rPr>
              <a:t>r</a:t>
            </a:r>
            <a:r>
              <a:rPr sz="1800" dirty="0">
                <a:latin typeface="Calibri"/>
                <a:cs typeface="Calibri"/>
              </a:rPr>
              <a:t>a</a:t>
            </a:r>
            <a:r>
              <a:rPr sz="1800" spc="-95" dirty="0">
                <a:latin typeface="Calibri"/>
                <a:cs typeface="Calibri"/>
              </a:rPr>
              <a:t> </a:t>
            </a:r>
            <a:r>
              <a:rPr sz="1800" spc="-45" dirty="0">
                <a:latin typeface="Calibri"/>
                <a:cs typeface="Calibri"/>
              </a:rPr>
              <a:t>s</a:t>
            </a:r>
            <a:r>
              <a:rPr sz="1800" spc="-50" dirty="0">
                <a:latin typeface="Calibri"/>
                <a:cs typeface="Calibri"/>
              </a:rPr>
              <a:t>ub</a:t>
            </a:r>
            <a:r>
              <a:rPr sz="1800" spc="-75" dirty="0">
                <a:latin typeface="Calibri"/>
                <a:cs typeface="Calibri"/>
              </a:rPr>
              <a:t>r</a:t>
            </a:r>
            <a:r>
              <a:rPr sz="1800" spc="-45" dirty="0">
                <a:latin typeface="Calibri"/>
                <a:cs typeface="Calibri"/>
              </a:rPr>
              <a:t>eg</a:t>
            </a:r>
            <a:r>
              <a:rPr sz="1800" spc="-55" dirty="0">
                <a:latin typeface="Calibri"/>
                <a:cs typeface="Calibri"/>
              </a:rPr>
              <a:t>i</a:t>
            </a:r>
            <a:r>
              <a:rPr sz="1800" spc="-50" dirty="0">
                <a:latin typeface="Calibri"/>
                <a:cs typeface="Calibri"/>
              </a:rPr>
              <a:t>ona</a:t>
            </a:r>
            <a:r>
              <a:rPr sz="1800" spc="-55" dirty="0">
                <a:latin typeface="Calibri"/>
                <a:cs typeface="Calibri"/>
              </a:rPr>
              <a:t>l</a:t>
            </a:r>
            <a:r>
              <a:rPr sz="1800" spc="-45" dirty="0">
                <a:latin typeface="Calibri"/>
                <a:cs typeface="Calibri"/>
              </a:rPr>
              <a:t>e</a:t>
            </a:r>
            <a:r>
              <a:rPr sz="1800" dirty="0">
                <a:latin typeface="Calibri"/>
                <a:cs typeface="Calibri"/>
              </a:rPr>
              <a:t>s</a:t>
            </a:r>
            <a:endParaRPr lang="es-ES" sz="1800" dirty="0">
              <a:latin typeface="Calibri"/>
              <a:cs typeface="Calibri"/>
            </a:endParaRPr>
          </a:p>
          <a:p>
            <a:pPr marL="352425" indent="-171450">
              <a:lnSpc>
                <a:spcPct val="100000"/>
              </a:lnSpc>
              <a:spcBef>
                <a:spcPts val="5"/>
              </a:spcBef>
              <a:buClr>
                <a:srgbClr val="800000"/>
              </a:buClr>
              <a:buFont typeface="Wingdings"/>
              <a:buChar char=""/>
              <a:tabLst>
                <a:tab pos="353060" algn="l"/>
              </a:tabLst>
            </a:pPr>
            <a:r>
              <a:rPr lang="es-ES" sz="1500" dirty="0">
                <a:latin typeface="Calibri"/>
                <a:cs typeface="Calibri"/>
              </a:rPr>
              <a:t>Cooperación Ministerial TMEC u otros Acuerdos</a:t>
            </a:r>
            <a:endParaRPr sz="1500" dirty="0">
              <a:latin typeface="Calibri"/>
              <a:cs typeface="Calibri"/>
            </a:endParaRPr>
          </a:p>
          <a:p>
            <a:pPr marL="819150" marR="5080" lvl="1" indent="-181610">
              <a:lnSpc>
                <a:spcPts val="1839"/>
              </a:lnSpc>
              <a:buClr>
                <a:srgbClr val="800000"/>
              </a:buClr>
              <a:buFont typeface="Arial MT"/>
              <a:buChar char="•"/>
              <a:tabLst>
                <a:tab pos="819150" algn="l"/>
              </a:tabLst>
            </a:pPr>
            <a:r>
              <a:rPr sz="1700" dirty="0">
                <a:latin typeface="Calibri"/>
                <a:cs typeface="Calibri"/>
              </a:rPr>
              <a:t>Consejo de </a:t>
            </a:r>
            <a:r>
              <a:rPr sz="1700" spc="-5" dirty="0">
                <a:latin typeface="Calibri"/>
                <a:cs typeface="Calibri"/>
              </a:rPr>
              <a:t>Ministros </a:t>
            </a:r>
            <a:r>
              <a:rPr sz="1700" dirty="0">
                <a:latin typeface="Calibri"/>
                <a:cs typeface="Calibri"/>
              </a:rPr>
              <a:t>de </a:t>
            </a:r>
            <a:r>
              <a:rPr sz="1700" spc="-5" dirty="0">
                <a:latin typeface="Calibri"/>
                <a:cs typeface="Calibri"/>
              </a:rPr>
              <a:t>Salud de </a:t>
            </a:r>
            <a:r>
              <a:rPr sz="1700" spc="-10" dirty="0">
                <a:latin typeface="Calibri"/>
                <a:cs typeface="Calibri"/>
              </a:rPr>
              <a:t>Centroamérica </a:t>
            </a:r>
            <a:r>
              <a:rPr sz="1700" spc="-5" dirty="0">
                <a:latin typeface="Calibri"/>
                <a:cs typeface="Calibri"/>
              </a:rPr>
              <a:t> (COMISCA) </a:t>
            </a:r>
            <a:r>
              <a:rPr sz="1700" dirty="0">
                <a:latin typeface="Calibri"/>
                <a:cs typeface="Calibri"/>
              </a:rPr>
              <a:t>del </a:t>
            </a:r>
            <a:r>
              <a:rPr sz="1700" spc="-10" dirty="0">
                <a:latin typeface="Calibri"/>
                <a:cs typeface="Calibri"/>
              </a:rPr>
              <a:t>Sistema </a:t>
            </a:r>
            <a:r>
              <a:rPr sz="1700" dirty="0">
                <a:latin typeface="Calibri"/>
                <a:cs typeface="Calibri"/>
              </a:rPr>
              <a:t>de </a:t>
            </a:r>
            <a:r>
              <a:rPr sz="1700" spc="-5" dirty="0">
                <a:latin typeface="Calibri"/>
                <a:cs typeface="Calibri"/>
              </a:rPr>
              <a:t>Integración </a:t>
            </a:r>
            <a:r>
              <a:rPr sz="1700" spc="-10" dirty="0">
                <a:latin typeface="Calibri"/>
                <a:cs typeface="Calibri"/>
              </a:rPr>
              <a:t>Centroamericano </a:t>
            </a:r>
            <a:r>
              <a:rPr sz="1700" spc="-370" dirty="0">
                <a:latin typeface="Calibri"/>
                <a:cs typeface="Calibri"/>
              </a:rPr>
              <a:t> </a:t>
            </a:r>
            <a:r>
              <a:rPr sz="1700" spc="-5" dirty="0">
                <a:latin typeface="Calibri"/>
                <a:cs typeface="Calibri"/>
              </a:rPr>
              <a:t>(SICA)</a:t>
            </a:r>
            <a:endParaRPr sz="1700" dirty="0">
              <a:latin typeface="Calibri"/>
              <a:cs typeface="Calibri"/>
            </a:endParaRPr>
          </a:p>
          <a:p>
            <a:pPr marL="819150" lvl="1" indent="-181610">
              <a:lnSpc>
                <a:spcPct val="100000"/>
              </a:lnSpc>
              <a:spcBef>
                <a:spcPts val="360"/>
              </a:spcBef>
              <a:buClr>
                <a:srgbClr val="800000"/>
              </a:buClr>
              <a:buFont typeface="Arial MT"/>
              <a:buChar char="•"/>
              <a:tabLst>
                <a:tab pos="819150" algn="l"/>
              </a:tabLst>
            </a:pPr>
            <a:r>
              <a:rPr sz="1700" spc="-5" dirty="0">
                <a:latin typeface="Calibri"/>
                <a:cs typeface="Calibri"/>
              </a:rPr>
              <a:t>CARICOM</a:t>
            </a:r>
            <a:endParaRPr sz="1700" dirty="0">
              <a:latin typeface="Calibri"/>
              <a:cs typeface="Calibri"/>
            </a:endParaRPr>
          </a:p>
          <a:p>
            <a:pPr marL="819150" lvl="1" indent="-181610">
              <a:lnSpc>
                <a:spcPct val="100000"/>
              </a:lnSpc>
              <a:spcBef>
                <a:spcPts val="400"/>
              </a:spcBef>
              <a:buClr>
                <a:srgbClr val="800000"/>
              </a:buClr>
              <a:buFont typeface="Arial MT"/>
              <a:buChar char="•"/>
              <a:tabLst>
                <a:tab pos="819150" algn="l"/>
              </a:tabLst>
            </a:pPr>
            <a:r>
              <a:rPr sz="1700" spc="-5" dirty="0">
                <a:latin typeface="Calibri"/>
                <a:cs typeface="Calibri"/>
              </a:rPr>
              <a:t>Sub</a:t>
            </a:r>
            <a:r>
              <a:rPr sz="1700" spc="-25" dirty="0">
                <a:latin typeface="Calibri"/>
                <a:cs typeface="Calibri"/>
              </a:rPr>
              <a:t> </a:t>
            </a:r>
            <a:r>
              <a:rPr sz="1700" dirty="0">
                <a:latin typeface="Calibri"/>
                <a:cs typeface="Calibri"/>
              </a:rPr>
              <a:t>Grupo</a:t>
            </a:r>
            <a:r>
              <a:rPr sz="1700" spc="-30" dirty="0">
                <a:latin typeface="Calibri"/>
                <a:cs typeface="Calibri"/>
              </a:rPr>
              <a:t> </a:t>
            </a:r>
            <a:r>
              <a:rPr sz="1700" dirty="0">
                <a:latin typeface="Calibri"/>
                <a:cs typeface="Calibri"/>
              </a:rPr>
              <a:t>de</a:t>
            </a:r>
            <a:r>
              <a:rPr sz="1700" spc="-10" dirty="0">
                <a:latin typeface="Calibri"/>
                <a:cs typeface="Calibri"/>
              </a:rPr>
              <a:t> </a:t>
            </a:r>
            <a:r>
              <a:rPr sz="1700" spc="-20" dirty="0">
                <a:latin typeface="Calibri"/>
                <a:cs typeface="Calibri"/>
              </a:rPr>
              <a:t>Trabajo</a:t>
            </a:r>
            <a:r>
              <a:rPr sz="1700" spc="-30" dirty="0">
                <a:latin typeface="Calibri"/>
                <a:cs typeface="Calibri"/>
              </a:rPr>
              <a:t> </a:t>
            </a:r>
            <a:r>
              <a:rPr sz="1700" spc="-5" dirty="0">
                <a:latin typeface="Calibri"/>
                <a:cs typeface="Calibri"/>
              </a:rPr>
              <a:t>Salud</a:t>
            </a:r>
            <a:r>
              <a:rPr sz="1700" spc="-45" dirty="0">
                <a:latin typeface="Calibri"/>
                <a:cs typeface="Calibri"/>
              </a:rPr>
              <a:t> </a:t>
            </a:r>
            <a:r>
              <a:rPr sz="1700" dirty="0">
                <a:latin typeface="Calibri"/>
                <a:cs typeface="Calibri"/>
              </a:rPr>
              <a:t>del</a:t>
            </a:r>
            <a:r>
              <a:rPr sz="1700" spc="-15" dirty="0">
                <a:latin typeface="Calibri"/>
                <a:cs typeface="Calibri"/>
              </a:rPr>
              <a:t> </a:t>
            </a:r>
            <a:r>
              <a:rPr sz="1700" spc="-5" dirty="0">
                <a:latin typeface="Calibri"/>
                <a:cs typeface="Calibri"/>
              </a:rPr>
              <a:t>MERCOSUR,</a:t>
            </a:r>
            <a:r>
              <a:rPr sz="1700" spc="-20" dirty="0">
                <a:latin typeface="Calibri"/>
                <a:cs typeface="Calibri"/>
              </a:rPr>
              <a:t> </a:t>
            </a:r>
            <a:r>
              <a:rPr sz="1700" spc="-5" dirty="0">
                <a:latin typeface="Calibri"/>
                <a:cs typeface="Calibri"/>
              </a:rPr>
              <a:t>SGTN</a:t>
            </a:r>
            <a:r>
              <a:rPr sz="1700" spc="-20" dirty="0">
                <a:latin typeface="Calibri"/>
                <a:cs typeface="Calibri"/>
              </a:rPr>
              <a:t> </a:t>
            </a:r>
            <a:r>
              <a:rPr sz="1700" dirty="0">
                <a:latin typeface="Calibri"/>
                <a:cs typeface="Calibri"/>
              </a:rPr>
              <a:t>11</a:t>
            </a:r>
          </a:p>
        </p:txBody>
      </p:sp>
      <p:sp>
        <p:nvSpPr>
          <p:cNvPr id="4" name="object 4"/>
          <p:cNvSpPr txBox="1">
            <a:spLocks noGrp="1"/>
          </p:cNvSpPr>
          <p:nvPr>
            <p:ph type="title"/>
          </p:nvPr>
        </p:nvSpPr>
        <p:spPr>
          <a:xfrm>
            <a:off x="1147673" y="470165"/>
            <a:ext cx="9967595" cy="998350"/>
          </a:xfrm>
          <a:prstGeom prst="rect">
            <a:avLst/>
          </a:prstGeom>
        </p:spPr>
        <p:txBody>
          <a:bodyPr vert="horz" wrap="square" lIns="0" tIns="13335" rIns="0" bIns="0" rtlCol="0">
            <a:spAutoFit/>
          </a:bodyPr>
          <a:lstStyle/>
          <a:p>
            <a:pPr marL="1436370" marR="5080" indent="-1424305" algn="ctr">
              <a:lnSpc>
                <a:spcPct val="100000"/>
              </a:lnSpc>
              <a:spcBef>
                <a:spcPts val="105"/>
              </a:spcBef>
            </a:pPr>
            <a:r>
              <a:rPr lang="es-ES" sz="3200" dirty="0"/>
              <a:t>MECANISMOS DE COMPRAS PÚBLICAS DE VACUNAS EN EL CORTO PLAZO</a:t>
            </a:r>
            <a:endParaRPr sz="3200" dirty="0"/>
          </a:p>
        </p:txBody>
      </p:sp>
      <p:pic>
        <p:nvPicPr>
          <p:cNvPr id="1026" name="Picture 2" descr="Ver las imágenes de origen">
            <a:extLst>
              <a:ext uri="{FF2B5EF4-FFF2-40B4-BE49-F238E27FC236}">
                <a16:creationId xmlns:a16="http://schemas.microsoft.com/office/drawing/2014/main" id="{B9F0B364-7E9D-F34C-B7DD-DC2A40371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39" y="1737360"/>
            <a:ext cx="5896737" cy="5120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DCB28-8DD7-4449-B488-B3F255705F91}"/>
              </a:ext>
            </a:extLst>
          </p:cNvPr>
          <p:cNvSpPr>
            <a:spLocks noGrp="1"/>
          </p:cNvSpPr>
          <p:nvPr>
            <p:ph type="title"/>
          </p:nvPr>
        </p:nvSpPr>
        <p:spPr/>
        <p:txBody>
          <a:bodyPr/>
          <a:lstStyle/>
          <a:p>
            <a:r>
              <a:rPr lang="es-MX" b="1" dirty="0"/>
              <a:t>DERECHO A LA SALUD O DERECHO A LA PROTECCIÓN A LA SALUD</a:t>
            </a:r>
          </a:p>
        </p:txBody>
      </p:sp>
      <p:graphicFrame>
        <p:nvGraphicFramePr>
          <p:cNvPr id="7" name="Marcador de contenido 6">
            <a:extLst>
              <a:ext uri="{FF2B5EF4-FFF2-40B4-BE49-F238E27FC236}">
                <a16:creationId xmlns:a16="http://schemas.microsoft.com/office/drawing/2014/main" id="{80220388-A2A5-442C-9021-13F8E1E284F3}"/>
              </a:ext>
            </a:extLst>
          </p:cNvPr>
          <p:cNvGraphicFramePr>
            <a:graphicFrameLocks noGrp="1"/>
          </p:cNvGraphicFramePr>
          <p:nvPr>
            <p:ph idx="1"/>
            <p:extLst>
              <p:ext uri="{D42A27DB-BD31-4B8C-83A1-F6EECF244321}">
                <p14:modId xmlns:p14="http://schemas.microsoft.com/office/powerpoint/2010/main" val="1816448943"/>
              </p:ext>
            </p:extLst>
          </p:nvPr>
        </p:nvGraphicFramePr>
        <p:xfrm>
          <a:off x="838200" y="1825625"/>
          <a:ext cx="10515600" cy="330200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567726374"/>
                    </a:ext>
                  </a:extLst>
                </a:gridCol>
              </a:tblGrid>
              <a:tr h="370840">
                <a:tc>
                  <a:txBody>
                    <a:bodyPr/>
                    <a:lstStyle/>
                    <a:p>
                      <a:r>
                        <a:rPr lang="es-MX" dirty="0"/>
                        <a:t>Conjunto de acciones para la preservación de la salud, que sea una  prioridad conforme al dinero público disponible </a:t>
                      </a:r>
                    </a:p>
                  </a:txBody>
                  <a:tcPr/>
                </a:tc>
                <a:extLst>
                  <a:ext uri="{0D108BD9-81ED-4DB2-BD59-A6C34878D82A}">
                    <a16:rowId xmlns:a16="http://schemas.microsoft.com/office/drawing/2014/main" val="121362208"/>
                  </a:ext>
                </a:extLst>
              </a:tr>
              <a:tr h="370840">
                <a:tc>
                  <a:txBody>
                    <a:bodyPr/>
                    <a:lstStyle/>
                    <a:p>
                      <a:r>
                        <a:rPr lang="es-MX" dirty="0"/>
                        <a:t>Es un derecho de carácter general, que ningún estado contemporáneo tiene capacidad de dar soluciones plenas.</a:t>
                      </a:r>
                    </a:p>
                  </a:txBody>
                  <a:tcPr/>
                </a:tc>
                <a:extLst>
                  <a:ext uri="{0D108BD9-81ED-4DB2-BD59-A6C34878D82A}">
                    <a16:rowId xmlns:a16="http://schemas.microsoft.com/office/drawing/2014/main" val="3684297162"/>
                  </a:ext>
                </a:extLst>
              </a:tr>
              <a:tr h="370840">
                <a:tc>
                  <a:txBody>
                    <a:bodyPr/>
                    <a:lstStyle/>
                    <a:p>
                      <a:r>
                        <a:rPr lang="es-MX" dirty="0"/>
                        <a:t>Es un derecho humano de satisfacción progresiva de acuerdo a las posibilidades económicas de los EDOS</a:t>
                      </a:r>
                    </a:p>
                  </a:txBody>
                  <a:tcPr/>
                </a:tc>
                <a:extLst>
                  <a:ext uri="{0D108BD9-81ED-4DB2-BD59-A6C34878D82A}">
                    <a16:rowId xmlns:a16="http://schemas.microsoft.com/office/drawing/2014/main" val="1785399153"/>
                  </a:ext>
                </a:extLst>
              </a:tr>
              <a:tr h="370840">
                <a:tc>
                  <a:txBody>
                    <a:bodyPr/>
                    <a:lstStyle/>
                    <a:p>
                      <a:r>
                        <a:rPr lang="es-MX" dirty="0"/>
                        <a:t>Es la combinación de ambos conceptos para hablar de un Sistema Nacional de Salud</a:t>
                      </a:r>
                    </a:p>
                  </a:txBody>
                  <a:tcPr/>
                </a:tc>
                <a:extLst>
                  <a:ext uri="{0D108BD9-81ED-4DB2-BD59-A6C34878D82A}">
                    <a16:rowId xmlns:a16="http://schemas.microsoft.com/office/drawing/2014/main" val="2609046049"/>
                  </a:ext>
                </a:extLst>
              </a:tr>
              <a:tr h="370840">
                <a:tc>
                  <a:txBody>
                    <a:bodyPr/>
                    <a:lstStyle/>
                    <a:p>
                      <a:r>
                        <a:rPr lang="es-MX" dirty="0"/>
                        <a:t>MEDICAMENTOS. MATERIAL DE CURACIÓN, INSTRUMENTAL MÉDICO  (RELACIÓN DIAGNÓSTICO-PRECIO -VS-EFECTIVIDAD </a:t>
                      </a:r>
                    </a:p>
                  </a:txBody>
                  <a:tcPr/>
                </a:tc>
                <a:extLst>
                  <a:ext uri="{0D108BD9-81ED-4DB2-BD59-A6C34878D82A}">
                    <a16:rowId xmlns:a16="http://schemas.microsoft.com/office/drawing/2014/main" val="3667569623"/>
                  </a:ext>
                </a:extLst>
              </a:tr>
              <a:tr h="370840">
                <a:tc>
                  <a:txBody>
                    <a:bodyPr/>
                    <a:lstStyle/>
                    <a:p>
                      <a:r>
                        <a:rPr lang="es-MX" dirty="0"/>
                        <a:t>INFRAESTRUCTURA, TECNOLOGÍA, NORMATIVIDAD (CONTRATOS PÚBLICOS PERFECTOS) Y COOPERACIÓN INTERNACIONAL</a:t>
                      </a:r>
                    </a:p>
                  </a:txBody>
                  <a:tcPr/>
                </a:tc>
                <a:extLst>
                  <a:ext uri="{0D108BD9-81ED-4DB2-BD59-A6C34878D82A}">
                    <a16:rowId xmlns:a16="http://schemas.microsoft.com/office/drawing/2014/main" val="1857722102"/>
                  </a:ext>
                </a:extLst>
              </a:tr>
            </a:tbl>
          </a:graphicData>
        </a:graphic>
      </p:graphicFrame>
    </p:spTree>
    <p:extLst>
      <p:ext uri="{BB962C8B-B14F-4D97-AF65-F5344CB8AC3E}">
        <p14:creationId xmlns:p14="http://schemas.microsoft.com/office/powerpoint/2010/main" val="154600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5332" y="1290827"/>
            <a:ext cx="5861685" cy="5169535"/>
          </a:xfrm>
          <a:custGeom>
            <a:avLst/>
            <a:gdLst/>
            <a:ahLst/>
            <a:cxnLst/>
            <a:rect l="l" t="t" r="r" b="b"/>
            <a:pathLst>
              <a:path w="5861684" h="5169535">
                <a:moveTo>
                  <a:pt x="5861304" y="0"/>
                </a:moveTo>
                <a:lnTo>
                  <a:pt x="0" y="0"/>
                </a:lnTo>
                <a:lnTo>
                  <a:pt x="0" y="5169408"/>
                </a:lnTo>
                <a:lnTo>
                  <a:pt x="5861304" y="5169408"/>
                </a:lnTo>
                <a:lnTo>
                  <a:pt x="5861304" y="0"/>
                </a:lnTo>
                <a:close/>
              </a:path>
            </a:pathLst>
          </a:custGeom>
          <a:solidFill>
            <a:srgbClr val="EBF5F9"/>
          </a:solidFill>
        </p:spPr>
        <p:txBody>
          <a:bodyPr wrap="square" lIns="0" tIns="0" rIns="0" bIns="0" rtlCol="0"/>
          <a:lstStyle/>
          <a:p>
            <a:endParaRPr dirty="0"/>
          </a:p>
        </p:txBody>
      </p:sp>
      <p:sp>
        <p:nvSpPr>
          <p:cNvPr id="3" name="object 3"/>
          <p:cNvSpPr txBox="1"/>
          <p:nvPr/>
        </p:nvSpPr>
        <p:spPr>
          <a:xfrm>
            <a:off x="6164149" y="1370079"/>
            <a:ext cx="5692775" cy="5285421"/>
          </a:xfrm>
          <a:prstGeom prst="rect">
            <a:avLst/>
          </a:prstGeom>
          <a:pattFill prst="pct80">
            <a:fgClr>
              <a:schemeClr val="accent6">
                <a:lumMod val="40000"/>
                <a:lumOff val="60000"/>
              </a:schemeClr>
            </a:fgClr>
            <a:bgClr>
              <a:schemeClr val="bg1"/>
            </a:bgClr>
          </a:pattFill>
        </p:spPr>
        <p:txBody>
          <a:bodyPr vert="horz" wrap="square" lIns="0" tIns="12065" rIns="0" bIns="0" rtlCol="0">
            <a:spAutoFit/>
          </a:bodyPr>
          <a:lstStyle/>
          <a:p>
            <a:pPr marL="12700" marR="741680">
              <a:lnSpc>
                <a:spcPct val="100000"/>
              </a:lnSpc>
              <a:spcBef>
                <a:spcPts val="95"/>
              </a:spcBef>
            </a:pPr>
            <a:r>
              <a:rPr sz="2500" b="1" spc="-5" dirty="0">
                <a:solidFill>
                  <a:srgbClr val="FF0000"/>
                </a:solidFill>
                <a:latin typeface="Calibri"/>
                <a:cs typeface="Calibri"/>
              </a:rPr>
              <a:t>Los</a:t>
            </a:r>
            <a:r>
              <a:rPr sz="2500" b="1" spc="5" dirty="0">
                <a:solidFill>
                  <a:srgbClr val="FF0000"/>
                </a:solidFill>
                <a:latin typeface="Calibri"/>
                <a:cs typeface="Calibri"/>
              </a:rPr>
              <a:t> </a:t>
            </a:r>
            <a:r>
              <a:rPr lang="es-ES" sz="2500" b="1" spc="5" dirty="0">
                <a:solidFill>
                  <a:srgbClr val="FF0000"/>
                </a:solidFill>
                <a:latin typeface="Calibri"/>
                <a:cs typeface="Calibri"/>
              </a:rPr>
              <a:t>TRIPS </a:t>
            </a:r>
            <a:r>
              <a:rPr sz="2500" b="1" spc="-10" dirty="0">
                <a:solidFill>
                  <a:srgbClr val="FF0000"/>
                </a:solidFill>
                <a:latin typeface="Calibri"/>
                <a:cs typeface="Calibri"/>
              </a:rPr>
              <a:t>ofrecen</a:t>
            </a:r>
            <a:r>
              <a:rPr sz="2500" b="1" spc="5" dirty="0">
                <a:solidFill>
                  <a:srgbClr val="FF0000"/>
                </a:solidFill>
                <a:latin typeface="Calibri"/>
                <a:cs typeface="Calibri"/>
              </a:rPr>
              <a:t> </a:t>
            </a:r>
            <a:r>
              <a:rPr sz="2500" b="1" spc="-10" dirty="0">
                <a:solidFill>
                  <a:srgbClr val="FF0000"/>
                </a:solidFill>
                <a:latin typeface="Calibri"/>
                <a:cs typeface="Calibri"/>
              </a:rPr>
              <a:t>flexibilidad</a:t>
            </a:r>
            <a:r>
              <a:rPr sz="2500" b="1" spc="-15" dirty="0">
                <a:solidFill>
                  <a:srgbClr val="FF0000"/>
                </a:solidFill>
                <a:latin typeface="Calibri"/>
                <a:cs typeface="Calibri"/>
              </a:rPr>
              <a:t> </a:t>
            </a:r>
            <a:r>
              <a:rPr sz="2500" b="1" spc="-20" dirty="0">
                <a:solidFill>
                  <a:srgbClr val="FF0000"/>
                </a:solidFill>
                <a:latin typeface="Calibri"/>
                <a:cs typeface="Calibri"/>
              </a:rPr>
              <a:t>para</a:t>
            </a:r>
            <a:r>
              <a:rPr sz="2500" b="1" spc="5" dirty="0">
                <a:solidFill>
                  <a:srgbClr val="FF0000"/>
                </a:solidFill>
                <a:latin typeface="Calibri"/>
                <a:cs typeface="Calibri"/>
              </a:rPr>
              <a:t> </a:t>
            </a:r>
            <a:r>
              <a:rPr sz="2500" b="1" spc="-5" dirty="0">
                <a:solidFill>
                  <a:srgbClr val="FF0000"/>
                </a:solidFill>
                <a:latin typeface="Calibri"/>
                <a:cs typeface="Calibri"/>
              </a:rPr>
              <a:t>la </a:t>
            </a:r>
            <a:r>
              <a:rPr sz="2500" b="1" spc="-550" dirty="0">
                <a:solidFill>
                  <a:srgbClr val="FF0000"/>
                </a:solidFill>
                <a:latin typeface="Calibri"/>
                <a:cs typeface="Calibri"/>
              </a:rPr>
              <a:t> </a:t>
            </a:r>
            <a:r>
              <a:rPr sz="2500" b="1" spc="-10" dirty="0">
                <a:solidFill>
                  <a:srgbClr val="FF0000"/>
                </a:solidFill>
                <a:latin typeface="Calibri"/>
                <a:cs typeface="Calibri"/>
              </a:rPr>
              <a:t>gestión</a:t>
            </a:r>
            <a:r>
              <a:rPr sz="2500" b="1" spc="-5" dirty="0">
                <a:solidFill>
                  <a:srgbClr val="FF0000"/>
                </a:solidFill>
                <a:latin typeface="Calibri"/>
                <a:cs typeface="Calibri"/>
              </a:rPr>
              <a:t> de</a:t>
            </a:r>
            <a:r>
              <a:rPr sz="2500" b="1" spc="-15" dirty="0">
                <a:solidFill>
                  <a:srgbClr val="FF0000"/>
                </a:solidFill>
                <a:latin typeface="Calibri"/>
                <a:cs typeface="Calibri"/>
              </a:rPr>
              <a:t> </a:t>
            </a:r>
            <a:r>
              <a:rPr sz="2500" b="1" spc="-20" dirty="0">
                <a:solidFill>
                  <a:srgbClr val="FF0000"/>
                </a:solidFill>
                <a:latin typeface="Calibri"/>
                <a:cs typeface="Calibri"/>
              </a:rPr>
              <a:t>patentes</a:t>
            </a:r>
            <a:r>
              <a:rPr sz="2500" b="1" spc="5" dirty="0">
                <a:solidFill>
                  <a:srgbClr val="FF0000"/>
                </a:solidFill>
                <a:latin typeface="Calibri"/>
                <a:cs typeface="Calibri"/>
              </a:rPr>
              <a:t> </a:t>
            </a:r>
            <a:r>
              <a:rPr sz="2500" b="1" spc="-5" dirty="0">
                <a:solidFill>
                  <a:srgbClr val="FF0000"/>
                </a:solidFill>
                <a:latin typeface="Calibri"/>
                <a:cs typeface="Calibri"/>
              </a:rPr>
              <a:t>de</a:t>
            </a:r>
            <a:r>
              <a:rPr sz="2500" b="1" spc="-15" dirty="0">
                <a:solidFill>
                  <a:srgbClr val="FF0000"/>
                </a:solidFill>
                <a:latin typeface="Calibri"/>
                <a:cs typeface="Calibri"/>
              </a:rPr>
              <a:t> </a:t>
            </a:r>
            <a:r>
              <a:rPr sz="2500" b="1" spc="-5" dirty="0">
                <a:solidFill>
                  <a:srgbClr val="FF0000"/>
                </a:solidFill>
                <a:latin typeface="Calibri"/>
                <a:cs typeface="Calibri"/>
              </a:rPr>
              <a:t>bienes</a:t>
            </a:r>
            <a:r>
              <a:rPr sz="2500" b="1" spc="-10" dirty="0">
                <a:solidFill>
                  <a:srgbClr val="FF0000"/>
                </a:solidFill>
                <a:latin typeface="Calibri"/>
                <a:cs typeface="Calibri"/>
              </a:rPr>
              <a:t> críticos</a:t>
            </a:r>
            <a:endParaRPr sz="2500" b="1" dirty="0">
              <a:solidFill>
                <a:srgbClr val="FF0000"/>
              </a:solidFill>
              <a:latin typeface="Calibri"/>
              <a:cs typeface="Calibri"/>
            </a:endParaRPr>
          </a:p>
          <a:p>
            <a:pPr marL="469900" indent="-457200">
              <a:lnSpc>
                <a:spcPct val="100000"/>
              </a:lnSpc>
              <a:spcBef>
                <a:spcPts val="1355"/>
              </a:spcBef>
              <a:buClr>
                <a:srgbClr val="800000"/>
              </a:buClr>
              <a:buAutoNum type="arabicPeriod"/>
              <a:tabLst>
                <a:tab pos="469265" algn="l"/>
                <a:tab pos="469900" algn="l"/>
              </a:tabLst>
            </a:pPr>
            <a:r>
              <a:rPr sz="1900" b="1" spc="-5" dirty="0">
                <a:solidFill>
                  <a:schemeClr val="tx2"/>
                </a:solidFill>
                <a:latin typeface="Calibri"/>
                <a:cs typeface="Calibri"/>
              </a:rPr>
              <a:t>Licencias</a:t>
            </a:r>
            <a:r>
              <a:rPr sz="1900" b="1" dirty="0">
                <a:solidFill>
                  <a:schemeClr val="tx2"/>
                </a:solidFill>
                <a:latin typeface="Calibri"/>
                <a:cs typeface="Calibri"/>
              </a:rPr>
              <a:t> </a:t>
            </a:r>
            <a:r>
              <a:rPr sz="1900" b="1" spc="-15" dirty="0">
                <a:solidFill>
                  <a:schemeClr val="tx2"/>
                </a:solidFill>
                <a:latin typeface="Calibri"/>
                <a:cs typeface="Calibri"/>
              </a:rPr>
              <a:t>obligatorias</a:t>
            </a:r>
            <a:r>
              <a:rPr sz="1900" b="1" spc="40" dirty="0">
                <a:solidFill>
                  <a:schemeClr val="tx2"/>
                </a:solidFill>
                <a:latin typeface="Calibri"/>
                <a:cs typeface="Calibri"/>
              </a:rPr>
              <a:t> </a:t>
            </a:r>
            <a:r>
              <a:rPr sz="1900" b="1" spc="-5" dirty="0">
                <a:solidFill>
                  <a:schemeClr val="tx2"/>
                </a:solidFill>
                <a:latin typeface="Calibri"/>
                <a:cs typeface="Calibri"/>
              </a:rPr>
              <a:t>y</a:t>
            </a:r>
            <a:r>
              <a:rPr sz="1900" b="1" spc="5" dirty="0">
                <a:solidFill>
                  <a:schemeClr val="tx2"/>
                </a:solidFill>
                <a:latin typeface="Calibri"/>
                <a:cs typeface="Calibri"/>
              </a:rPr>
              <a:t> </a:t>
            </a:r>
            <a:r>
              <a:rPr sz="1900" b="1" spc="-5" dirty="0">
                <a:solidFill>
                  <a:schemeClr val="tx2"/>
                </a:solidFill>
                <a:latin typeface="Calibri"/>
                <a:cs typeface="Calibri"/>
              </a:rPr>
              <a:t>uso </a:t>
            </a:r>
            <a:r>
              <a:rPr sz="1900" b="1" spc="-10" dirty="0">
                <a:solidFill>
                  <a:schemeClr val="tx2"/>
                </a:solidFill>
                <a:latin typeface="Calibri"/>
                <a:cs typeface="Calibri"/>
              </a:rPr>
              <a:t>público</a:t>
            </a:r>
            <a:r>
              <a:rPr sz="1900" b="1" spc="5" dirty="0">
                <a:solidFill>
                  <a:schemeClr val="tx2"/>
                </a:solidFill>
                <a:latin typeface="Calibri"/>
                <a:cs typeface="Calibri"/>
              </a:rPr>
              <a:t> </a:t>
            </a:r>
            <a:r>
              <a:rPr sz="1900" b="1" spc="-5" dirty="0">
                <a:solidFill>
                  <a:schemeClr val="tx2"/>
                </a:solidFill>
                <a:latin typeface="Calibri"/>
                <a:cs typeface="Calibri"/>
              </a:rPr>
              <a:t>no</a:t>
            </a:r>
            <a:r>
              <a:rPr sz="1900" b="1" dirty="0">
                <a:solidFill>
                  <a:schemeClr val="tx2"/>
                </a:solidFill>
                <a:latin typeface="Calibri"/>
                <a:cs typeface="Calibri"/>
              </a:rPr>
              <a:t> </a:t>
            </a:r>
            <a:r>
              <a:rPr sz="1900" b="1" spc="-10" dirty="0">
                <a:solidFill>
                  <a:schemeClr val="tx2"/>
                </a:solidFill>
                <a:latin typeface="Calibri"/>
                <a:cs typeface="Calibri"/>
              </a:rPr>
              <a:t>comercial</a:t>
            </a:r>
            <a:r>
              <a:rPr sz="1900" b="1" spc="5" dirty="0">
                <a:solidFill>
                  <a:schemeClr val="tx2"/>
                </a:solidFill>
                <a:latin typeface="Calibri"/>
                <a:cs typeface="Calibri"/>
              </a:rPr>
              <a:t> </a:t>
            </a:r>
            <a:r>
              <a:rPr sz="1900" b="1" spc="-5" dirty="0">
                <a:solidFill>
                  <a:schemeClr val="tx2"/>
                </a:solidFill>
                <a:latin typeface="Calibri"/>
                <a:cs typeface="Calibri"/>
              </a:rPr>
              <a:t>(Art.</a:t>
            </a:r>
            <a:r>
              <a:rPr lang="es-MX" sz="1900" b="1" spc="-5" dirty="0">
                <a:solidFill>
                  <a:schemeClr val="tx2"/>
                </a:solidFill>
                <a:latin typeface="Calibri"/>
                <a:cs typeface="Calibri"/>
              </a:rPr>
              <a:t> 31)</a:t>
            </a:r>
            <a:endParaRPr sz="1900" b="1" dirty="0">
              <a:solidFill>
                <a:schemeClr val="tx2"/>
              </a:solidFill>
              <a:latin typeface="Calibri"/>
              <a:cs typeface="Calibri"/>
            </a:endParaRPr>
          </a:p>
          <a:p>
            <a:pPr marL="469265">
              <a:lnSpc>
                <a:spcPct val="100000"/>
              </a:lnSpc>
            </a:pPr>
            <a:endParaRPr sz="1900" b="1" dirty="0">
              <a:solidFill>
                <a:schemeClr val="tx2"/>
              </a:solidFill>
              <a:latin typeface="Calibri"/>
              <a:cs typeface="Calibri"/>
            </a:endParaRPr>
          </a:p>
          <a:p>
            <a:pPr marL="469900" indent="-457200">
              <a:lnSpc>
                <a:spcPct val="100000"/>
              </a:lnSpc>
              <a:buClr>
                <a:srgbClr val="800000"/>
              </a:buClr>
              <a:buAutoNum type="arabicPeriod" startAt="2"/>
              <a:tabLst>
                <a:tab pos="469265" algn="l"/>
                <a:tab pos="469900" algn="l"/>
              </a:tabLst>
            </a:pPr>
            <a:r>
              <a:rPr sz="1900" b="1" spc="-10" dirty="0">
                <a:solidFill>
                  <a:schemeClr val="tx2"/>
                </a:solidFill>
                <a:latin typeface="Calibri"/>
                <a:cs typeface="Calibri"/>
              </a:rPr>
              <a:t>Importaciones</a:t>
            </a:r>
            <a:r>
              <a:rPr sz="1900" b="1" spc="15" dirty="0">
                <a:solidFill>
                  <a:schemeClr val="tx2"/>
                </a:solidFill>
                <a:latin typeface="Calibri"/>
                <a:cs typeface="Calibri"/>
              </a:rPr>
              <a:t> </a:t>
            </a:r>
            <a:r>
              <a:rPr sz="1900" b="1" spc="-10" dirty="0">
                <a:solidFill>
                  <a:schemeClr val="tx2"/>
                </a:solidFill>
                <a:latin typeface="Calibri"/>
                <a:cs typeface="Calibri"/>
              </a:rPr>
              <a:t>paralelas</a:t>
            </a:r>
            <a:r>
              <a:rPr sz="1900" b="1" spc="5" dirty="0">
                <a:solidFill>
                  <a:schemeClr val="tx2"/>
                </a:solidFill>
                <a:latin typeface="Calibri"/>
                <a:cs typeface="Calibri"/>
              </a:rPr>
              <a:t> </a:t>
            </a:r>
            <a:r>
              <a:rPr sz="1900" b="1" spc="-10" dirty="0">
                <a:solidFill>
                  <a:schemeClr val="tx2"/>
                </a:solidFill>
                <a:latin typeface="Calibri"/>
                <a:cs typeface="Calibri"/>
              </a:rPr>
              <a:t>(Art.</a:t>
            </a:r>
            <a:r>
              <a:rPr sz="1900" b="1" dirty="0">
                <a:solidFill>
                  <a:schemeClr val="tx2"/>
                </a:solidFill>
                <a:latin typeface="Calibri"/>
                <a:cs typeface="Calibri"/>
              </a:rPr>
              <a:t> </a:t>
            </a:r>
            <a:r>
              <a:rPr sz="1900" b="1" spc="-5" dirty="0">
                <a:solidFill>
                  <a:schemeClr val="tx2"/>
                </a:solidFill>
                <a:latin typeface="Calibri"/>
                <a:cs typeface="Calibri"/>
              </a:rPr>
              <a:t>6)</a:t>
            </a:r>
            <a:endParaRPr sz="1900" b="1" dirty="0">
              <a:solidFill>
                <a:schemeClr val="tx2"/>
              </a:solidFill>
              <a:latin typeface="Calibri"/>
              <a:cs typeface="Calibri"/>
            </a:endParaRPr>
          </a:p>
          <a:p>
            <a:pPr marL="469900" indent="-457200">
              <a:lnSpc>
                <a:spcPct val="100000"/>
              </a:lnSpc>
              <a:buClr>
                <a:srgbClr val="800000"/>
              </a:buClr>
              <a:buAutoNum type="arabicPeriod" startAt="2"/>
              <a:tabLst>
                <a:tab pos="469265" algn="l"/>
                <a:tab pos="469900" algn="l"/>
              </a:tabLst>
            </a:pPr>
            <a:r>
              <a:rPr sz="1900" b="1" spc="-15" dirty="0">
                <a:solidFill>
                  <a:schemeClr val="tx2"/>
                </a:solidFill>
                <a:latin typeface="Calibri"/>
                <a:cs typeface="Calibri"/>
              </a:rPr>
              <a:t>Exenciones</a:t>
            </a:r>
            <a:r>
              <a:rPr sz="1900" b="1" spc="15" dirty="0">
                <a:solidFill>
                  <a:schemeClr val="tx2"/>
                </a:solidFill>
                <a:latin typeface="Calibri"/>
                <a:cs typeface="Calibri"/>
              </a:rPr>
              <a:t> </a:t>
            </a:r>
            <a:r>
              <a:rPr sz="1900" b="1" spc="-5" dirty="0">
                <a:solidFill>
                  <a:schemeClr val="tx2"/>
                </a:solidFill>
                <a:latin typeface="Calibri"/>
                <a:cs typeface="Calibri"/>
              </a:rPr>
              <a:t>de</a:t>
            </a:r>
            <a:r>
              <a:rPr sz="1900" b="1" dirty="0">
                <a:solidFill>
                  <a:schemeClr val="tx2"/>
                </a:solidFill>
                <a:latin typeface="Calibri"/>
                <a:cs typeface="Calibri"/>
              </a:rPr>
              <a:t> </a:t>
            </a:r>
            <a:r>
              <a:rPr sz="1900" b="1" spc="-15" dirty="0">
                <a:solidFill>
                  <a:schemeClr val="tx2"/>
                </a:solidFill>
                <a:latin typeface="Calibri"/>
                <a:cs typeface="Calibri"/>
              </a:rPr>
              <a:t>investigación</a:t>
            </a:r>
            <a:r>
              <a:rPr sz="1900" b="1" spc="50" dirty="0">
                <a:solidFill>
                  <a:schemeClr val="tx2"/>
                </a:solidFill>
                <a:latin typeface="Calibri"/>
                <a:cs typeface="Calibri"/>
              </a:rPr>
              <a:t> </a:t>
            </a:r>
            <a:r>
              <a:rPr sz="1900" b="1" spc="-5" dirty="0">
                <a:solidFill>
                  <a:schemeClr val="tx2"/>
                </a:solidFill>
                <a:latin typeface="Calibri"/>
                <a:cs typeface="Calibri"/>
              </a:rPr>
              <a:t>y</a:t>
            </a:r>
            <a:r>
              <a:rPr sz="1900" b="1" dirty="0">
                <a:solidFill>
                  <a:schemeClr val="tx2"/>
                </a:solidFill>
                <a:latin typeface="Calibri"/>
                <a:cs typeface="Calibri"/>
              </a:rPr>
              <a:t> </a:t>
            </a:r>
            <a:r>
              <a:rPr sz="1900" b="1" spc="-10" dirty="0">
                <a:solidFill>
                  <a:schemeClr val="tx2"/>
                </a:solidFill>
                <a:latin typeface="Calibri"/>
                <a:cs typeface="Calibri"/>
              </a:rPr>
              <a:t>regulatorias</a:t>
            </a:r>
            <a:r>
              <a:rPr sz="1900" b="1" spc="45" dirty="0">
                <a:solidFill>
                  <a:schemeClr val="tx2"/>
                </a:solidFill>
                <a:latin typeface="Calibri"/>
                <a:cs typeface="Calibri"/>
              </a:rPr>
              <a:t> </a:t>
            </a:r>
            <a:r>
              <a:rPr sz="1900" b="1" spc="-10" dirty="0">
                <a:solidFill>
                  <a:schemeClr val="tx2"/>
                </a:solidFill>
                <a:latin typeface="Calibri"/>
                <a:cs typeface="Calibri"/>
              </a:rPr>
              <a:t>(Art.</a:t>
            </a:r>
            <a:r>
              <a:rPr sz="1900" b="1" dirty="0">
                <a:solidFill>
                  <a:schemeClr val="tx2"/>
                </a:solidFill>
                <a:latin typeface="Calibri"/>
                <a:cs typeface="Calibri"/>
              </a:rPr>
              <a:t> </a:t>
            </a:r>
            <a:r>
              <a:rPr sz="1900" b="1" spc="-5" dirty="0">
                <a:solidFill>
                  <a:schemeClr val="tx2"/>
                </a:solidFill>
                <a:latin typeface="Calibri"/>
                <a:cs typeface="Calibri"/>
              </a:rPr>
              <a:t>30)</a:t>
            </a:r>
            <a:endParaRPr sz="1900" b="1" dirty="0">
              <a:solidFill>
                <a:schemeClr val="tx2"/>
              </a:solidFill>
              <a:latin typeface="Calibri"/>
              <a:cs typeface="Calibri"/>
            </a:endParaRPr>
          </a:p>
          <a:p>
            <a:pPr>
              <a:lnSpc>
                <a:spcPct val="100000"/>
              </a:lnSpc>
              <a:spcBef>
                <a:spcPts val="25"/>
              </a:spcBef>
            </a:pPr>
            <a:endParaRPr sz="1850" b="1" dirty="0">
              <a:solidFill>
                <a:schemeClr val="tx2"/>
              </a:solidFill>
              <a:latin typeface="Calibri"/>
              <a:cs typeface="Calibri"/>
            </a:endParaRPr>
          </a:p>
          <a:p>
            <a:pPr marL="354965" marR="845185" indent="-342900" algn="just">
              <a:lnSpc>
                <a:spcPct val="100000"/>
              </a:lnSpc>
              <a:buClr>
                <a:srgbClr val="800000"/>
              </a:buClr>
              <a:buFont typeface="Wingdings"/>
              <a:buChar char=""/>
              <a:tabLst>
                <a:tab pos="355600" algn="l"/>
              </a:tabLst>
            </a:pPr>
            <a:r>
              <a:rPr sz="1900" b="1" spc="-5" dirty="0">
                <a:solidFill>
                  <a:schemeClr val="tx2"/>
                </a:solidFill>
                <a:latin typeface="Calibri"/>
                <a:cs typeface="Calibri"/>
              </a:rPr>
              <a:t>Al menos 20 países de la </a:t>
            </a:r>
            <a:r>
              <a:rPr sz="1900" b="1" spc="-10" dirty="0">
                <a:solidFill>
                  <a:schemeClr val="tx2"/>
                </a:solidFill>
                <a:latin typeface="Calibri"/>
                <a:cs typeface="Calibri"/>
              </a:rPr>
              <a:t>región cuentan con </a:t>
            </a:r>
            <a:r>
              <a:rPr sz="1900" b="1" spc="-5" dirty="0">
                <a:solidFill>
                  <a:schemeClr val="tx2"/>
                </a:solidFill>
                <a:latin typeface="Calibri"/>
                <a:cs typeface="Calibri"/>
              </a:rPr>
              <a:t> legislación </a:t>
            </a:r>
            <a:r>
              <a:rPr sz="1900" b="1" spc="-15" dirty="0">
                <a:solidFill>
                  <a:schemeClr val="tx2"/>
                </a:solidFill>
                <a:latin typeface="Calibri"/>
                <a:cs typeface="Calibri"/>
              </a:rPr>
              <a:t>relevante </a:t>
            </a:r>
            <a:r>
              <a:rPr sz="1900" b="1" spc="-10" dirty="0">
                <a:solidFill>
                  <a:schemeClr val="tx2"/>
                </a:solidFill>
                <a:latin typeface="Calibri"/>
                <a:cs typeface="Calibri"/>
              </a:rPr>
              <a:t>con una </a:t>
            </a:r>
            <a:r>
              <a:rPr sz="1900" b="1" spc="-5" dirty="0">
                <a:solidFill>
                  <a:schemeClr val="tx2"/>
                </a:solidFill>
                <a:latin typeface="Calibri"/>
                <a:cs typeface="Calibri"/>
              </a:rPr>
              <a:t>amplia </a:t>
            </a:r>
            <a:r>
              <a:rPr sz="1900" b="1" spc="-15" dirty="0">
                <a:solidFill>
                  <a:schemeClr val="tx2"/>
                </a:solidFill>
                <a:latin typeface="Calibri"/>
                <a:cs typeface="Calibri"/>
              </a:rPr>
              <a:t>gama </a:t>
            </a:r>
            <a:r>
              <a:rPr sz="1900" b="1" spc="-10" dirty="0">
                <a:solidFill>
                  <a:schemeClr val="tx2"/>
                </a:solidFill>
                <a:latin typeface="Calibri"/>
                <a:cs typeface="Calibri"/>
              </a:rPr>
              <a:t>de </a:t>
            </a:r>
            <a:r>
              <a:rPr sz="1900" b="1" spc="-415" dirty="0">
                <a:solidFill>
                  <a:schemeClr val="tx2"/>
                </a:solidFill>
                <a:latin typeface="Calibri"/>
                <a:cs typeface="Calibri"/>
              </a:rPr>
              <a:t> </a:t>
            </a:r>
            <a:r>
              <a:rPr sz="1900" b="1" spc="-10" dirty="0">
                <a:solidFill>
                  <a:schemeClr val="tx2"/>
                </a:solidFill>
                <a:latin typeface="Calibri"/>
                <a:cs typeface="Calibri"/>
              </a:rPr>
              <a:t>disposiciones</a:t>
            </a:r>
            <a:endParaRPr sz="1900" b="1" dirty="0">
              <a:solidFill>
                <a:schemeClr val="tx2"/>
              </a:solidFill>
              <a:latin typeface="Calibri"/>
              <a:cs typeface="Calibri"/>
            </a:endParaRPr>
          </a:p>
          <a:p>
            <a:pPr>
              <a:lnSpc>
                <a:spcPct val="100000"/>
              </a:lnSpc>
              <a:spcBef>
                <a:spcPts val="30"/>
              </a:spcBef>
              <a:buClr>
                <a:srgbClr val="800000"/>
              </a:buClr>
              <a:buFont typeface="Wingdings"/>
              <a:buChar char=""/>
            </a:pPr>
            <a:endParaRPr sz="1550" b="1" dirty="0">
              <a:solidFill>
                <a:schemeClr val="tx2"/>
              </a:solidFill>
              <a:latin typeface="Calibri"/>
              <a:cs typeface="Calibri"/>
            </a:endParaRPr>
          </a:p>
          <a:p>
            <a:pPr marL="241300" marR="165100" indent="-228600">
              <a:lnSpc>
                <a:spcPct val="100000"/>
              </a:lnSpc>
              <a:buClr>
                <a:srgbClr val="800000"/>
              </a:buClr>
              <a:buFont typeface="Wingdings"/>
              <a:buChar char=""/>
              <a:tabLst>
                <a:tab pos="241300" algn="l"/>
              </a:tabLst>
            </a:pPr>
            <a:r>
              <a:rPr sz="1900" b="1" spc="-5" dirty="0">
                <a:solidFill>
                  <a:schemeClr val="tx2"/>
                </a:solidFill>
                <a:latin typeface="Calibri"/>
                <a:cs typeface="Calibri"/>
              </a:rPr>
              <a:t>La </a:t>
            </a:r>
            <a:r>
              <a:rPr sz="1900" b="1" spc="-15" dirty="0">
                <a:solidFill>
                  <a:schemeClr val="tx2"/>
                </a:solidFill>
                <a:latin typeface="Calibri"/>
                <a:cs typeface="Calibri"/>
              </a:rPr>
              <a:t>exención</a:t>
            </a:r>
            <a:r>
              <a:rPr sz="1900" b="1" spc="10" dirty="0">
                <a:solidFill>
                  <a:schemeClr val="tx2"/>
                </a:solidFill>
                <a:latin typeface="Calibri"/>
                <a:cs typeface="Calibri"/>
              </a:rPr>
              <a:t> </a:t>
            </a:r>
            <a:r>
              <a:rPr sz="1900" b="1" spc="-10" dirty="0">
                <a:solidFill>
                  <a:schemeClr val="tx2"/>
                </a:solidFill>
                <a:latin typeface="Calibri"/>
                <a:cs typeface="Calibri"/>
              </a:rPr>
              <a:t>temporal</a:t>
            </a:r>
            <a:r>
              <a:rPr sz="1900" b="1" spc="5" dirty="0">
                <a:solidFill>
                  <a:schemeClr val="tx2"/>
                </a:solidFill>
                <a:latin typeface="Calibri"/>
                <a:cs typeface="Calibri"/>
              </a:rPr>
              <a:t> </a:t>
            </a:r>
            <a:r>
              <a:rPr sz="1900" b="1" spc="-5" dirty="0">
                <a:solidFill>
                  <a:schemeClr val="tx2"/>
                </a:solidFill>
                <a:latin typeface="Calibri"/>
                <a:cs typeface="Calibri"/>
              </a:rPr>
              <a:t>de</a:t>
            </a:r>
            <a:r>
              <a:rPr sz="1900" b="1" dirty="0">
                <a:solidFill>
                  <a:schemeClr val="tx2"/>
                </a:solidFill>
                <a:latin typeface="Calibri"/>
                <a:cs typeface="Calibri"/>
              </a:rPr>
              <a:t> </a:t>
            </a:r>
            <a:r>
              <a:rPr sz="1900" b="1" spc="-5" dirty="0">
                <a:solidFill>
                  <a:schemeClr val="tx2"/>
                </a:solidFill>
                <a:latin typeface="Calibri"/>
                <a:cs typeface="Calibri"/>
              </a:rPr>
              <a:t>algunas</a:t>
            </a:r>
            <a:r>
              <a:rPr sz="1900" b="1" spc="5" dirty="0">
                <a:solidFill>
                  <a:schemeClr val="tx2"/>
                </a:solidFill>
                <a:latin typeface="Calibri"/>
                <a:cs typeface="Calibri"/>
              </a:rPr>
              <a:t> </a:t>
            </a:r>
            <a:r>
              <a:rPr sz="1900" b="1" spc="-10" dirty="0">
                <a:solidFill>
                  <a:schemeClr val="tx2"/>
                </a:solidFill>
                <a:latin typeface="Calibri"/>
                <a:cs typeface="Calibri"/>
              </a:rPr>
              <a:t>obligaciones </a:t>
            </a:r>
            <a:r>
              <a:rPr sz="1900" b="1" spc="-5" dirty="0">
                <a:solidFill>
                  <a:schemeClr val="tx2"/>
                </a:solidFill>
                <a:latin typeface="Calibri"/>
                <a:cs typeface="Calibri"/>
              </a:rPr>
              <a:t> </a:t>
            </a:r>
            <a:r>
              <a:rPr sz="1900" b="1" spc="-10" dirty="0">
                <a:solidFill>
                  <a:schemeClr val="tx2"/>
                </a:solidFill>
                <a:latin typeface="Calibri"/>
                <a:cs typeface="Calibri"/>
              </a:rPr>
              <a:t>establecidas</a:t>
            </a:r>
            <a:r>
              <a:rPr sz="1900" b="1" spc="5" dirty="0">
                <a:solidFill>
                  <a:schemeClr val="tx2"/>
                </a:solidFill>
                <a:latin typeface="Calibri"/>
                <a:cs typeface="Calibri"/>
              </a:rPr>
              <a:t> </a:t>
            </a:r>
            <a:r>
              <a:rPr sz="1900" b="1" spc="-5" dirty="0">
                <a:solidFill>
                  <a:schemeClr val="tx2"/>
                </a:solidFill>
                <a:latin typeface="Calibri"/>
                <a:cs typeface="Calibri"/>
              </a:rPr>
              <a:t>en</a:t>
            </a:r>
            <a:r>
              <a:rPr sz="1900" b="1" spc="10" dirty="0">
                <a:solidFill>
                  <a:schemeClr val="tx2"/>
                </a:solidFill>
                <a:latin typeface="Calibri"/>
                <a:cs typeface="Calibri"/>
              </a:rPr>
              <a:t> </a:t>
            </a:r>
            <a:r>
              <a:rPr sz="1900" b="1" spc="-5" dirty="0">
                <a:solidFill>
                  <a:schemeClr val="tx2"/>
                </a:solidFill>
                <a:latin typeface="Calibri"/>
                <a:cs typeface="Calibri"/>
              </a:rPr>
              <a:t>el</a:t>
            </a:r>
            <a:r>
              <a:rPr sz="1900" b="1" spc="5" dirty="0">
                <a:solidFill>
                  <a:schemeClr val="tx2"/>
                </a:solidFill>
                <a:latin typeface="Calibri"/>
                <a:cs typeface="Calibri"/>
              </a:rPr>
              <a:t> </a:t>
            </a:r>
            <a:r>
              <a:rPr sz="1900" b="1" spc="-10" dirty="0">
                <a:solidFill>
                  <a:schemeClr val="tx2"/>
                </a:solidFill>
                <a:latin typeface="Calibri"/>
                <a:cs typeface="Calibri"/>
              </a:rPr>
              <a:t>Acuerdo</a:t>
            </a:r>
            <a:r>
              <a:rPr sz="1900" b="1" spc="15" dirty="0">
                <a:solidFill>
                  <a:schemeClr val="tx2"/>
                </a:solidFill>
                <a:latin typeface="Calibri"/>
                <a:cs typeface="Calibri"/>
              </a:rPr>
              <a:t> </a:t>
            </a:r>
            <a:r>
              <a:rPr sz="1900" b="1" spc="-15" dirty="0">
                <a:solidFill>
                  <a:schemeClr val="tx2"/>
                </a:solidFill>
                <a:latin typeface="Calibri"/>
                <a:cs typeface="Calibri"/>
              </a:rPr>
              <a:t>sobre</a:t>
            </a:r>
            <a:r>
              <a:rPr sz="1900" b="1" spc="10" dirty="0">
                <a:solidFill>
                  <a:schemeClr val="tx2"/>
                </a:solidFill>
                <a:latin typeface="Calibri"/>
                <a:cs typeface="Calibri"/>
              </a:rPr>
              <a:t> </a:t>
            </a:r>
            <a:r>
              <a:rPr sz="1900" b="1" spc="-5" dirty="0">
                <a:solidFill>
                  <a:schemeClr val="tx2"/>
                </a:solidFill>
                <a:latin typeface="Calibri"/>
                <a:cs typeface="Calibri"/>
              </a:rPr>
              <a:t>los</a:t>
            </a:r>
            <a:r>
              <a:rPr sz="1900" b="1" spc="5" dirty="0">
                <a:solidFill>
                  <a:schemeClr val="tx2"/>
                </a:solidFill>
                <a:latin typeface="Calibri"/>
                <a:cs typeface="Calibri"/>
              </a:rPr>
              <a:t> </a:t>
            </a:r>
            <a:r>
              <a:rPr sz="1900" b="1" spc="-10" dirty="0">
                <a:solidFill>
                  <a:schemeClr val="tx2"/>
                </a:solidFill>
                <a:latin typeface="Calibri"/>
                <a:cs typeface="Calibri"/>
              </a:rPr>
              <a:t>ADPIC</a:t>
            </a:r>
            <a:r>
              <a:rPr sz="1900" b="1" spc="20" dirty="0">
                <a:solidFill>
                  <a:schemeClr val="tx2"/>
                </a:solidFill>
                <a:latin typeface="Calibri"/>
                <a:cs typeface="Calibri"/>
              </a:rPr>
              <a:t> </a:t>
            </a:r>
            <a:r>
              <a:rPr sz="1900" b="1" spc="-5" dirty="0">
                <a:solidFill>
                  <a:schemeClr val="tx2"/>
                </a:solidFill>
                <a:latin typeface="Calibri"/>
                <a:cs typeface="Calibri"/>
              </a:rPr>
              <a:t>en</a:t>
            </a:r>
            <a:r>
              <a:rPr sz="1900" b="1" spc="10" dirty="0">
                <a:solidFill>
                  <a:schemeClr val="tx2"/>
                </a:solidFill>
                <a:latin typeface="Calibri"/>
                <a:cs typeface="Calibri"/>
              </a:rPr>
              <a:t> </a:t>
            </a:r>
            <a:r>
              <a:rPr sz="1900" b="1" spc="-5" dirty="0">
                <a:solidFill>
                  <a:schemeClr val="tx2"/>
                </a:solidFill>
                <a:latin typeface="Calibri"/>
                <a:cs typeface="Calibri"/>
              </a:rPr>
              <a:t>la</a:t>
            </a:r>
            <a:r>
              <a:rPr sz="1900" b="1" spc="5" dirty="0">
                <a:solidFill>
                  <a:schemeClr val="tx2"/>
                </a:solidFill>
                <a:latin typeface="Calibri"/>
                <a:cs typeface="Calibri"/>
              </a:rPr>
              <a:t> </a:t>
            </a:r>
            <a:r>
              <a:rPr sz="1900" b="1" spc="-5" dirty="0">
                <a:solidFill>
                  <a:schemeClr val="tx2"/>
                </a:solidFill>
                <a:latin typeface="Calibri"/>
                <a:cs typeface="Calibri"/>
              </a:rPr>
              <a:t>OMC </a:t>
            </a:r>
            <a:r>
              <a:rPr sz="1900" b="1" spc="-415" dirty="0">
                <a:solidFill>
                  <a:schemeClr val="tx2"/>
                </a:solidFill>
                <a:latin typeface="Calibri"/>
                <a:cs typeface="Calibri"/>
              </a:rPr>
              <a:t> </a:t>
            </a:r>
            <a:r>
              <a:rPr sz="1900" b="1" spc="-10" dirty="0">
                <a:solidFill>
                  <a:schemeClr val="tx2"/>
                </a:solidFill>
                <a:latin typeface="Calibri"/>
                <a:cs typeface="Calibri"/>
              </a:rPr>
              <a:t>podría</a:t>
            </a:r>
            <a:r>
              <a:rPr sz="1900" b="1" spc="15" dirty="0">
                <a:solidFill>
                  <a:schemeClr val="tx2"/>
                </a:solidFill>
                <a:latin typeface="Calibri"/>
                <a:cs typeface="Calibri"/>
              </a:rPr>
              <a:t> </a:t>
            </a:r>
            <a:r>
              <a:rPr sz="1900" b="1" spc="-20" dirty="0">
                <a:solidFill>
                  <a:schemeClr val="tx2"/>
                </a:solidFill>
                <a:latin typeface="Calibri"/>
                <a:cs typeface="Calibri"/>
              </a:rPr>
              <a:t>promover</a:t>
            </a:r>
            <a:r>
              <a:rPr sz="1900" b="1" spc="40" dirty="0">
                <a:solidFill>
                  <a:schemeClr val="tx2"/>
                </a:solidFill>
                <a:latin typeface="Calibri"/>
                <a:cs typeface="Calibri"/>
              </a:rPr>
              <a:t> </a:t>
            </a:r>
            <a:r>
              <a:rPr sz="1900" b="1" spc="-10" dirty="0">
                <a:solidFill>
                  <a:schemeClr val="tx2"/>
                </a:solidFill>
                <a:latin typeface="Calibri"/>
                <a:cs typeface="Calibri"/>
              </a:rPr>
              <a:t>una</a:t>
            </a:r>
            <a:r>
              <a:rPr sz="1900" b="1" dirty="0">
                <a:solidFill>
                  <a:schemeClr val="tx2"/>
                </a:solidFill>
                <a:latin typeface="Calibri"/>
                <a:cs typeface="Calibri"/>
              </a:rPr>
              <a:t> </a:t>
            </a:r>
            <a:r>
              <a:rPr sz="1900" b="1" spc="-20" dirty="0">
                <a:solidFill>
                  <a:schemeClr val="tx2"/>
                </a:solidFill>
                <a:latin typeface="Calibri"/>
                <a:cs typeface="Calibri"/>
              </a:rPr>
              <a:t>mayor</a:t>
            </a:r>
            <a:r>
              <a:rPr sz="1900" b="1" dirty="0">
                <a:solidFill>
                  <a:schemeClr val="tx2"/>
                </a:solidFill>
                <a:latin typeface="Calibri"/>
                <a:cs typeface="Calibri"/>
              </a:rPr>
              <a:t> </a:t>
            </a:r>
            <a:r>
              <a:rPr sz="1900" b="1" spc="-10" dirty="0">
                <a:solidFill>
                  <a:schemeClr val="tx2"/>
                </a:solidFill>
                <a:latin typeface="Calibri"/>
                <a:cs typeface="Calibri"/>
              </a:rPr>
              <a:t>producción</a:t>
            </a:r>
            <a:r>
              <a:rPr sz="1900" b="1" spc="15" dirty="0">
                <a:solidFill>
                  <a:schemeClr val="tx2"/>
                </a:solidFill>
                <a:latin typeface="Calibri"/>
                <a:cs typeface="Calibri"/>
              </a:rPr>
              <a:t> </a:t>
            </a:r>
            <a:r>
              <a:rPr sz="1900" b="1" spc="-5" dirty="0">
                <a:solidFill>
                  <a:schemeClr val="tx2"/>
                </a:solidFill>
                <a:latin typeface="Calibri"/>
                <a:cs typeface="Calibri"/>
              </a:rPr>
              <a:t>y</a:t>
            </a:r>
            <a:r>
              <a:rPr sz="1900" b="1" spc="5" dirty="0">
                <a:solidFill>
                  <a:schemeClr val="tx2"/>
                </a:solidFill>
                <a:latin typeface="Calibri"/>
                <a:cs typeface="Calibri"/>
              </a:rPr>
              <a:t> </a:t>
            </a:r>
            <a:r>
              <a:rPr sz="1900" b="1" spc="-5" dirty="0">
                <a:solidFill>
                  <a:schemeClr val="tx2"/>
                </a:solidFill>
                <a:latin typeface="Calibri"/>
                <a:cs typeface="Calibri"/>
              </a:rPr>
              <a:t>un</a:t>
            </a:r>
            <a:r>
              <a:rPr sz="1900" b="1" dirty="0">
                <a:solidFill>
                  <a:schemeClr val="tx2"/>
                </a:solidFill>
                <a:latin typeface="Calibri"/>
                <a:cs typeface="Calibri"/>
              </a:rPr>
              <a:t> </a:t>
            </a:r>
            <a:r>
              <a:rPr sz="1900" b="1" spc="-5" dirty="0">
                <a:solidFill>
                  <a:schemeClr val="tx2"/>
                </a:solidFill>
                <a:latin typeface="Calibri"/>
                <a:cs typeface="Calibri"/>
              </a:rPr>
              <a:t>acceso </a:t>
            </a:r>
            <a:r>
              <a:rPr sz="1900" b="1" dirty="0">
                <a:solidFill>
                  <a:schemeClr val="tx2"/>
                </a:solidFill>
                <a:latin typeface="Calibri"/>
                <a:cs typeface="Calibri"/>
              </a:rPr>
              <a:t> </a:t>
            </a:r>
            <a:r>
              <a:rPr sz="1900" b="1" spc="-10" dirty="0">
                <a:solidFill>
                  <a:schemeClr val="tx2"/>
                </a:solidFill>
                <a:latin typeface="Calibri"/>
                <a:cs typeface="Calibri"/>
              </a:rPr>
              <a:t>igualitario</a:t>
            </a:r>
            <a:r>
              <a:rPr sz="1900" b="1" spc="30" dirty="0">
                <a:solidFill>
                  <a:schemeClr val="tx2"/>
                </a:solidFill>
                <a:latin typeface="Calibri"/>
                <a:cs typeface="Calibri"/>
              </a:rPr>
              <a:t> </a:t>
            </a:r>
            <a:r>
              <a:rPr sz="1900" b="1" spc="-5" dirty="0">
                <a:solidFill>
                  <a:schemeClr val="tx2"/>
                </a:solidFill>
                <a:latin typeface="Calibri"/>
                <a:cs typeface="Calibri"/>
              </a:rPr>
              <a:t>a</a:t>
            </a:r>
            <a:r>
              <a:rPr sz="1900" b="1" dirty="0">
                <a:solidFill>
                  <a:schemeClr val="tx2"/>
                </a:solidFill>
                <a:latin typeface="Calibri"/>
                <a:cs typeface="Calibri"/>
              </a:rPr>
              <a:t> </a:t>
            </a:r>
            <a:r>
              <a:rPr sz="1900" b="1" spc="-5" dirty="0">
                <a:solidFill>
                  <a:schemeClr val="tx2"/>
                </a:solidFill>
                <a:latin typeface="Calibri"/>
                <a:cs typeface="Calibri"/>
              </a:rPr>
              <a:t>las </a:t>
            </a:r>
            <a:r>
              <a:rPr sz="1900" b="1" spc="-10" dirty="0">
                <a:solidFill>
                  <a:schemeClr val="tx2"/>
                </a:solidFill>
                <a:latin typeface="Calibri"/>
                <a:cs typeface="Calibri"/>
              </a:rPr>
              <a:t>vacunas</a:t>
            </a:r>
            <a:r>
              <a:rPr sz="1900" b="1" dirty="0">
                <a:solidFill>
                  <a:schemeClr val="tx2"/>
                </a:solidFill>
                <a:latin typeface="Calibri"/>
                <a:cs typeface="Calibri"/>
              </a:rPr>
              <a:t> </a:t>
            </a:r>
            <a:r>
              <a:rPr sz="1900" b="1" spc="-5" dirty="0">
                <a:solidFill>
                  <a:schemeClr val="tx2"/>
                </a:solidFill>
                <a:latin typeface="Calibri"/>
                <a:cs typeface="Calibri"/>
              </a:rPr>
              <a:t>y</a:t>
            </a:r>
            <a:r>
              <a:rPr sz="1900" b="1" dirty="0">
                <a:solidFill>
                  <a:schemeClr val="tx2"/>
                </a:solidFill>
                <a:latin typeface="Calibri"/>
                <a:cs typeface="Calibri"/>
              </a:rPr>
              <a:t> </a:t>
            </a:r>
            <a:r>
              <a:rPr sz="1900" b="1" spc="-15" dirty="0">
                <a:solidFill>
                  <a:schemeClr val="tx2"/>
                </a:solidFill>
                <a:latin typeface="Calibri"/>
                <a:cs typeface="Calibri"/>
              </a:rPr>
              <a:t>tratamientos</a:t>
            </a:r>
            <a:r>
              <a:rPr sz="1900" b="1" spc="10" dirty="0">
                <a:solidFill>
                  <a:schemeClr val="tx2"/>
                </a:solidFill>
                <a:latin typeface="Calibri"/>
                <a:cs typeface="Calibri"/>
              </a:rPr>
              <a:t> </a:t>
            </a:r>
            <a:r>
              <a:rPr sz="1900" b="1" spc="-15" dirty="0">
                <a:solidFill>
                  <a:schemeClr val="tx2"/>
                </a:solidFill>
                <a:latin typeface="Calibri"/>
                <a:cs typeface="Calibri"/>
              </a:rPr>
              <a:t>durante</a:t>
            </a:r>
            <a:r>
              <a:rPr sz="1900" b="1" spc="5" dirty="0">
                <a:solidFill>
                  <a:schemeClr val="tx2"/>
                </a:solidFill>
                <a:latin typeface="Calibri"/>
                <a:cs typeface="Calibri"/>
              </a:rPr>
              <a:t> </a:t>
            </a:r>
            <a:r>
              <a:rPr sz="1900" b="1" spc="-5" dirty="0">
                <a:solidFill>
                  <a:schemeClr val="tx2"/>
                </a:solidFill>
                <a:latin typeface="Calibri"/>
                <a:cs typeface="Calibri"/>
              </a:rPr>
              <a:t>la </a:t>
            </a:r>
            <a:r>
              <a:rPr sz="1900" b="1" dirty="0">
                <a:solidFill>
                  <a:schemeClr val="tx2"/>
                </a:solidFill>
                <a:latin typeface="Calibri"/>
                <a:cs typeface="Calibri"/>
              </a:rPr>
              <a:t> </a:t>
            </a:r>
            <a:r>
              <a:rPr sz="1900" b="1" spc="-10" dirty="0">
                <a:solidFill>
                  <a:schemeClr val="tx2"/>
                </a:solidFill>
                <a:latin typeface="Calibri"/>
                <a:cs typeface="Calibri"/>
              </a:rPr>
              <a:t>pandemia</a:t>
            </a:r>
            <a:endParaRPr sz="1900" b="1" dirty="0">
              <a:solidFill>
                <a:schemeClr val="tx2"/>
              </a:solidFill>
              <a:latin typeface="Calibri"/>
              <a:cs typeface="Calibri"/>
            </a:endParaRPr>
          </a:p>
        </p:txBody>
      </p:sp>
      <p:sp>
        <p:nvSpPr>
          <p:cNvPr id="4" name="object 4"/>
          <p:cNvSpPr txBox="1">
            <a:spLocks noGrp="1"/>
          </p:cNvSpPr>
          <p:nvPr>
            <p:ph type="title"/>
          </p:nvPr>
        </p:nvSpPr>
        <p:spPr>
          <a:xfrm>
            <a:off x="437184" y="357114"/>
            <a:ext cx="11198860" cy="474489"/>
          </a:xfrm>
          <a:prstGeom prst="rect">
            <a:avLst/>
          </a:prstGeom>
        </p:spPr>
        <p:txBody>
          <a:bodyPr vert="horz" wrap="square" lIns="0" tIns="12700" rIns="0" bIns="0" rtlCol="0">
            <a:spAutoFit/>
          </a:bodyPr>
          <a:lstStyle/>
          <a:p>
            <a:pPr marR="79375" algn="ctr">
              <a:lnSpc>
                <a:spcPct val="100000"/>
              </a:lnSpc>
              <a:spcBef>
                <a:spcPts val="100"/>
              </a:spcBef>
            </a:pPr>
            <a:r>
              <a:rPr lang="es-ES" sz="3000" dirty="0"/>
              <a:t>OMC Y LOS CONTRATOS PÚBLICOS SOBRE INSUMOS DE LA SALUD</a:t>
            </a:r>
            <a:endParaRPr sz="3000" dirty="0"/>
          </a:p>
        </p:txBody>
      </p:sp>
      <p:sp>
        <p:nvSpPr>
          <p:cNvPr id="5" name="object 5"/>
          <p:cNvSpPr txBox="1">
            <a:spLocks noGrp="1"/>
          </p:cNvSpPr>
          <p:nvPr>
            <p:ph sz="half" idx="2"/>
          </p:nvPr>
        </p:nvSpPr>
        <p:spPr>
          <a:xfrm>
            <a:off x="324408" y="1457019"/>
            <a:ext cx="5771592" cy="5219378"/>
          </a:xfrm>
          <a:prstGeom prst="rect">
            <a:avLst/>
          </a:prstGeom>
          <a:pattFill prst="pct80">
            <a:fgClr>
              <a:schemeClr val="accent6">
                <a:lumMod val="40000"/>
                <a:lumOff val="60000"/>
              </a:schemeClr>
            </a:fgClr>
            <a:bgClr>
              <a:schemeClr val="bg1"/>
            </a:bgClr>
          </a:pattFill>
        </p:spPr>
        <p:txBody>
          <a:bodyPr vert="horz" wrap="square" lIns="0" tIns="12700" rIns="0" bIns="0" rtlCol="0">
            <a:spAutoFit/>
          </a:bodyPr>
          <a:lstStyle/>
          <a:p>
            <a:pPr marL="0" marR="141605" indent="0">
              <a:lnSpc>
                <a:spcPct val="100000"/>
              </a:lnSpc>
              <a:spcBef>
                <a:spcPts val="100"/>
              </a:spcBef>
              <a:buNone/>
            </a:pPr>
            <a:r>
              <a:rPr lang="es-ES" spc="-10" dirty="0">
                <a:solidFill>
                  <a:srgbClr val="FF0000"/>
                </a:solidFill>
              </a:rPr>
              <a:t>EL ACUERDO DE CONTRATACIÓN PÚBLICA </a:t>
            </a:r>
          </a:p>
          <a:p>
            <a:pPr marL="0" marR="141605" indent="0">
              <a:lnSpc>
                <a:spcPct val="100000"/>
              </a:lnSpc>
              <a:spcBef>
                <a:spcPts val="100"/>
              </a:spcBef>
              <a:buNone/>
            </a:pPr>
            <a:endParaRPr lang="es-ES" spc="-10" dirty="0"/>
          </a:p>
          <a:p>
            <a:pPr marL="0" marR="141605" indent="0">
              <a:lnSpc>
                <a:spcPct val="100000"/>
              </a:lnSpc>
              <a:spcBef>
                <a:spcPts val="100"/>
              </a:spcBef>
              <a:buNone/>
            </a:pPr>
            <a:r>
              <a:rPr lang="es-ES" spc="-10" dirty="0"/>
              <a:t>Una vía para regular los contratos públicos a nivel global (miembros y observadores)</a:t>
            </a:r>
          </a:p>
          <a:p>
            <a:pPr marL="0" marR="141605" indent="0">
              <a:lnSpc>
                <a:spcPct val="100000"/>
              </a:lnSpc>
              <a:spcBef>
                <a:spcPts val="100"/>
              </a:spcBef>
              <a:buNone/>
            </a:pPr>
            <a:endParaRPr lang="es-ES" spc="-10" dirty="0"/>
          </a:p>
          <a:p>
            <a:pPr marL="0" marR="141605" indent="0">
              <a:lnSpc>
                <a:spcPct val="100000"/>
              </a:lnSpc>
              <a:spcBef>
                <a:spcPts val="100"/>
              </a:spcBef>
              <a:buNone/>
            </a:pPr>
            <a:endParaRPr lang="es-ES" spc="-10" dirty="0"/>
          </a:p>
          <a:p>
            <a:pPr marL="0" marR="141605" indent="0">
              <a:lnSpc>
                <a:spcPct val="100000"/>
              </a:lnSpc>
              <a:spcBef>
                <a:spcPts val="100"/>
              </a:spcBef>
              <a:buNone/>
            </a:pPr>
            <a:r>
              <a:rPr lang="es-ES" spc="-10" dirty="0"/>
              <a:t>Renegociación de los anexos</a:t>
            </a:r>
            <a:endParaRPr spc="-10" dirty="0"/>
          </a:p>
          <a:p>
            <a:pPr>
              <a:lnSpc>
                <a:spcPct val="100000"/>
              </a:lnSpc>
              <a:spcBef>
                <a:spcPts val="55"/>
              </a:spcBef>
            </a:pPr>
            <a:endParaRPr spc="-10" dirty="0"/>
          </a:p>
          <a:p>
            <a:pPr marL="12065" marR="5080" indent="0">
              <a:lnSpc>
                <a:spcPct val="100000"/>
              </a:lnSpc>
              <a:buClr>
                <a:srgbClr val="800000"/>
              </a:buClr>
              <a:buNone/>
              <a:tabLst>
                <a:tab pos="354965" algn="l"/>
                <a:tab pos="355600" algn="l"/>
              </a:tabLst>
            </a:pPr>
            <a:r>
              <a:rPr spc="-10" dirty="0"/>
              <a:t>Fortalecer capacidades y promover el  conocimiento mutuo </a:t>
            </a:r>
            <a:r>
              <a:rPr lang="es-ES" spc="-10" dirty="0"/>
              <a:t>sobre contratos púbicos. </a:t>
            </a:r>
            <a:endParaRPr spc="-10" dirty="0"/>
          </a:p>
          <a:p>
            <a:pPr marL="12065" marR="49530" indent="0">
              <a:lnSpc>
                <a:spcPct val="100000"/>
              </a:lnSpc>
              <a:buClr>
                <a:srgbClr val="800000"/>
              </a:buClr>
              <a:buNone/>
              <a:tabLst>
                <a:tab pos="354965" algn="l"/>
                <a:tab pos="355600" algn="l"/>
              </a:tabLst>
            </a:pPr>
            <a:endParaRPr lang="es-ES" sz="2000" dirty="0">
              <a:latin typeface="Calibri"/>
              <a:cs typeface="Calibri"/>
            </a:endParaRPr>
          </a:p>
          <a:p>
            <a:pPr marL="12065" marR="49530" indent="0">
              <a:lnSpc>
                <a:spcPct val="100000"/>
              </a:lnSpc>
              <a:buClr>
                <a:srgbClr val="800000"/>
              </a:buClr>
              <a:buNone/>
              <a:tabLst>
                <a:tab pos="354965" algn="l"/>
                <a:tab pos="355600" algn="l"/>
              </a:tabLst>
            </a:pPr>
            <a:endParaRPr lang="es-MX" sz="2000" dirty="0"/>
          </a:p>
          <a:p>
            <a:pPr marL="12065" marR="49530" indent="0">
              <a:lnSpc>
                <a:spcPct val="100000"/>
              </a:lnSpc>
              <a:buClr>
                <a:srgbClr val="800000"/>
              </a:buClr>
              <a:buNone/>
              <a:tabLst>
                <a:tab pos="354965" algn="l"/>
                <a:tab pos="355600" algn="l"/>
              </a:tabLst>
            </a:pPr>
            <a:endParaRPr sz="20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 las imágenes de origen">
            <a:extLst>
              <a:ext uri="{FF2B5EF4-FFF2-40B4-BE49-F238E27FC236}">
                <a16:creationId xmlns:a16="http://schemas.microsoft.com/office/drawing/2014/main" id="{C280F918-9F55-C648-BE10-506A8AEDE4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849" y="803049"/>
            <a:ext cx="1725964" cy="1635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r las imágenes de origen">
            <a:extLst>
              <a:ext uri="{FF2B5EF4-FFF2-40B4-BE49-F238E27FC236}">
                <a16:creationId xmlns:a16="http://schemas.microsoft.com/office/drawing/2014/main" id="{542E1F97-241B-C644-9487-5C575B3889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9652" y="2558128"/>
            <a:ext cx="2128357" cy="1594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F92EA5-F6D7-7D44-B001-3D03C02EE9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8457" y="4313208"/>
            <a:ext cx="2170746" cy="158653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0732194-D82E-E04A-8997-6F508043CCD2}"/>
              </a:ext>
            </a:extLst>
          </p:cNvPr>
          <p:cNvSpPr/>
          <p:nvPr/>
        </p:nvSpPr>
        <p:spPr>
          <a:xfrm>
            <a:off x="4636007" y="914400"/>
            <a:ext cx="6903721" cy="5309419"/>
          </a:xfrm>
          <a:prstGeom prst="rect">
            <a:avLst/>
          </a:prstGeom>
          <a:solidFill>
            <a:schemeClr val="accent1">
              <a:lumMod val="40000"/>
              <a:lumOff val="60000"/>
            </a:schemeClr>
          </a:solidFill>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2000" b="1" dirty="0">
                <a:solidFill>
                  <a:srgbClr val="FF0000"/>
                </a:solidFill>
              </a:rPr>
              <a:t>ACUERDO DE LA OMC SOBRE PRODUCTOS FARMACÉUTICOS </a:t>
            </a:r>
          </a:p>
          <a:p>
            <a:pPr>
              <a:lnSpc>
                <a:spcPct val="90000"/>
              </a:lnSpc>
              <a:spcAft>
                <a:spcPts val="600"/>
              </a:spcAft>
            </a:pPr>
            <a:endParaRPr lang="en-US" sz="2000" dirty="0">
              <a:solidFill>
                <a:schemeClr val="accent1">
                  <a:lumMod val="60000"/>
                  <a:lumOff val="40000"/>
                </a:schemeClr>
              </a:solidFill>
            </a:endParaRPr>
          </a:p>
          <a:p>
            <a:pPr>
              <a:lnSpc>
                <a:spcPct val="90000"/>
              </a:lnSpc>
              <a:spcAft>
                <a:spcPts val="600"/>
              </a:spcAft>
            </a:pPr>
            <a:endParaRPr lang="en-US" sz="1200" dirty="0"/>
          </a:p>
          <a:p>
            <a:pPr indent="-228600">
              <a:lnSpc>
                <a:spcPct val="90000"/>
              </a:lnSpc>
              <a:spcAft>
                <a:spcPts val="600"/>
              </a:spcAft>
              <a:buFont typeface="Arial" panose="020B0604020202020204" pitchFamily="34" charset="0"/>
              <a:buChar char="•"/>
            </a:pPr>
            <a:endParaRPr lang="en-US" sz="1400" dirty="0">
              <a:solidFill>
                <a:srgbClr val="FF0000"/>
              </a:solidFill>
            </a:endParaRPr>
          </a:p>
          <a:p>
            <a:pPr>
              <a:lnSpc>
                <a:spcPct val="90000"/>
              </a:lnSpc>
              <a:spcAft>
                <a:spcPts val="600"/>
              </a:spcAft>
            </a:pPr>
            <a:r>
              <a:rPr lang="en-US" sz="2200" b="1" dirty="0">
                <a:solidFill>
                  <a:srgbClr val="FF0000"/>
                </a:solidFill>
              </a:rPr>
              <a:t>Promoting Access to Medical Technologies and Innovation</a:t>
            </a:r>
          </a:p>
          <a:p>
            <a:pPr>
              <a:lnSpc>
                <a:spcPct val="90000"/>
              </a:lnSpc>
              <a:spcAft>
                <a:spcPts val="600"/>
              </a:spcAft>
            </a:pPr>
            <a:endParaRPr lang="en-US" sz="1400" dirty="0">
              <a:solidFill>
                <a:srgbClr val="FF0000"/>
              </a:solidFill>
            </a:endParaRPr>
          </a:p>
          <a:p>
            <a:pPr marL="971550" lvl="2" indent="-285750">
              <a:lnSpc>
                <a:spcPct val="90000"/>
              </a:lnSpc>
              <a:spcAft>
                <a:spcPts val="600"/>
              </a:spcAft>
              <a:buFont typeface="Wingdings" panose="05000000000000000000" pitchFamily="2" charset="2"/>
              <a:buChar char="v"/>
            </a:pPr>
            <a:r>
              <a:rPr lang="en-US" sz="1900" b="1" dirty="0">
                <a:solidFill>
                  <a:srgbClr val="FF0000"/>
                </a:solidFill>
              </a:rPr>
              <a:t>Consagración de la intersección entre la salud pública, la propiedad intelectual y el comercio</a:t>
            </a:r>
          </a:p>
          <a:p>
            <a:pPr lvl="2">
              <a:lnSpc>
                <a:spcPct val="90000"/>
              </a:lnSpc>
              <a:spcAft>
                <a:spcPts val="600"/>
              </a:spcAft>
            </a:pPr>
            <a:r>
              <a:rPr lang="en-US" sz="1900" b="1" dirty="0">
                <a:solidFill>
                  <a:srgbClr val="FF0000"/>
                </a:solidFill>
              </a:rPr>
              <a:t>La cooperación internacional en salud pública es multidimensional para sistemas de salud eficaces</a:t>
            </a:r>
          </a:p>
          <a:p>
            <a:pPr indent="-228600">
              <a:lnSpc>
                <a:spcPct val="90000"/>
              </a:lnSpc>
              <a:spcAft>
                <a:spcPts val="600"/>
              </a:spcAft>
              <a:buFont typeface="Arial" panose="020B0604020202020204" pitchFamily="34" charset="0"/>
              <a:buChar char="•"/>
            </a:pPr>
            <a:endParaRPr lang="en-US" sz="1400" b="1" i="0" dirty="0">
              <a:solidFill>
                <a:srgbClr val="FF0000"/>
              </a:solidFill>
              <a:effectLst/>
            </a:endParaRPr>
          </a:p>
          <a:p>
            <a:pPr indent="-228600">
              <a:lnSpc>
                <a:spcPct val="90000"/>
              </a:lnSpc>
              <a:spcAft>
                <a:spcPts val="600"/>
              </a:spcAft>
              <a:buFont typeface="Arial" panose="020B0604020202020204" pitchFamily="34" charset="0"/>
              <a:buChar char="•"/>
            </a:pPr>
            <a:endParaRPr lang="en-US" sz="700" b="1" dirty="0"/>
          </a:p>
          <a:p>
            <a:pPr indent="-228600">
              <a:lnSpc>
                <a:spcPct val="90000"/>
              </a:lnSpc>
              <a:spcAft>
                <a:spcPts val="600"/>
              </a:spcAft>
              <a:buFont typeface="Arial" panose="020B0604020202020204" pitchFamily="34" charset="0"/>
              <a:buChar char="•"/>
            </a:pPr>
            <a:endParaRPr lang="en-US" sz="700" b="1"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algn="just">
              <a:lnSpc>
                <a:spcPct val="90000"/>
              </a:lnSpc>
              <a:spcAft>
                <a:spcPts val="600"/>
              </a:spcAft>
            </a:pPr>
            <a:r>
              <a:rPr lang="en-US" sz="1700" b="0" i="0" dirty="0">
                <a:effectLst/>
              </a:rPr>
              <a:t>Los </a:t>
            </a:r>
            <a:r>
              <a:rPr lang="en-US" sz="1700" dirty="0"/>
              <a:t>principios activos y los componentes químicos utilizados en la producción de productos farmacéuticos acabados no tienen códigos del SA comunes. (más de 270 subpartidas del SA aparecen al menos una vez en los cuatro anexos del Acuerdo sobre Productos Farmacéuticos). Sustancias químicas como el carbono o el cloro se pueden comerciar y utilizar con diversas finalidades, y no solo para la producción farmacéutica. No obstante, las importaciones mundiales de estas sustancias han aumentado de manera continua en los últimos 25 años.</a:t>
            </a:r>
            <a:endParaRPr lang="en-US" sz="1700" b="0" i="0" dirty="0">
              <a:effectLst/>
            </a:endParaRPr>
          </a:p>
          <a:p>
            <a:pPr indent="-228600" algn="just">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b="0" i="0" dirty="0">
              <a:effectLst/>
            </a:endParaRPr>
          </a:p>
        </p:txBody>
      </p:sp>
    </p:spTree>
    <p:extLst>
      <p:ext uri="{BB962C8B-B14F-4D97-AF65-F5344CB8AC3E}">
        <p14:creationId xmlns:p14="http://schemas.microsoft.com/office/powerpoint/2010/main" val="120061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Ver las imágenes de origen">
            <a:extLst>
              <a:ext uri="{FF2B5EF4-FFF2-40B4-BE49-F238E27FC236}">
                <a16:creationId xmlns:a16="http://schemas.microsoft.com/office/drawing/2014/main" id="{FFAECBC8-857F-C742-A91D-A54C6F36B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61" r="6493"/>
          <a:stretch/>
        </p:blipFill>
        <p:spPr bwMode="auto">
          <a:xfrm>
            <a:off x="19" y="10"/>
            <a:ext cx="9354045"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6B24328-7A10-234C-9103-B5EA1F27CE18}"/>
              </a:ext>
            </a:extLst>
          </p:cNvPr>
          <p:cNvSpPr txBox="1"/>
          <p:nvPr/>
        </p:nvSpPr>
        <p:spPr>
          <a:xfrm>
            <a:off x="7075170" y="731520"/>
            <a:ext cx="3806190" cy="369332"/>
          </a:xfrm>
          <a:prstGeom prst="rect">
            <a:avLst/>
          </a:prstGeom>
          <a:noFill/>
        </p:spPr>
        <p:txBody>
          <a:bodyPr wrap="square" rtlCol="0">
            <a:spAutoFit/>
          </a:bodyPr>
          <a:lstStyle/>
          <a:p>
            <a:endParaRPr lang="es-MX" dirty="0"/>
          </a:p>
        </p:txBody>
      </p:sp>
      <p:sp>
        <p:nvSpPr>
          <p:cNvPr id="3" name="Rectángulo 2">
            <a:extLst>
              <a:ext uri="{FF2B5EF4-FFF2-40B4-BE49-F238E27FC236}">
                <a16:creationId xmlns:a16="http://schemas.microsoft.com/office/drawing/2014/main" id="{D33F2F19-E0F9-A342-B54F-0FFBBDF718C4}"/>
              </a:ext>
            </a:extLst>
          </p:cNvPr>
          <p:cNvSpPr/>
          <p:nvPr/>
        </p:nvSpPr>
        <p:spPr>
          <a:xfrm>
            <a:off x="7546428" y="273269"/>
            <a:ext cx="4478852" cy="2862322"/>
          </a:xfrm>
          <a:prstGeom prst="rect">
            <a:avLst/>
          </a:prstGeom>
        </p:spPr>
        <p:txBody>
          <a:bodyPr wrap="square">
            <a:spAutoFit/>
          </a:bodyPr>
          <a:lstStyle/>
          <a:p>
            <a:pPr algn="just"/>
            <a:r>
              <a:rPr lang="es-MX" b="1" dirty="0">
                <a:solidFill>
                  <a:schemeClr val="accent1"/>
                </a:solidFill>
              </a:rPr>
              <a:t>Queda exceptuada de la aplicación de la presente Ley, la </a:t>
            </a:r>
            <a:r>
              <a:rPr lang="es-MX" b="1" dirty="0">
                <a:solidFill>
                  <a:srgbClr val="C00000"/>
                </a:solidFill>
              </a:rPr>
              <a:t>adquisición de bienes o prestación de servicios para la salud </a:t>
            </a:r>
            <a:r>
              <a:rPr lang="es-MX" b="1" dirty="0">
                <a:solidFill>
                  <a:schemeClr val="accent1"/>
                </a:solidFill>
              </a:rPr>
              <a:t>que contraten las dependencias y/o entidades </a:t>
            </a:r>
            <a:r>
              <a:rPr lang="es-MX" b="1" dirty="0">
                <a:solidFill>
                  <a:srgbClr val="C00000"/>
                </a:solidFill>
              </a:rPr>
              <a:t>con organismos intergubernamentales internacionales</a:t>
            </a:r>
            <a:r>
              <a:rPr lang="es-MX" b="1" dirty="0">
                <a:solidFill>
                  <a:schemeClr val="accent1"/>
                </a:solidFill>
              </a:rPr>
              <a:t>, a través de mecanismos de colaboración previamente establecidos, siempre que se acredite la aplicación de los principios previstos en la Constitución Política de los Estados Unidos Mexicanos.</a:t>
            </a:r>
          </a:p>
        </p:txBody>
      </p:sp>
    </p:spTree>
    <p:extLst>
      <p:ext uri="{BB962C8B-B14F-4D97-AF65-F5344CB8AC3E}">
        <p14:creationId xmlns:p14="http://schemas.microsoft.com/office/powerpoint/2010/main" val="236508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94D2E-1A99-5447-805A-23164AD4D118}"/>
              </a:ext>
            </a:extLst>
          </p:cNvPr>
          <p:cNvSpPr>
            <a:spLocks noGrp="1"/>
          </p:cNvSpPr>
          <p:nvPr>
            <p:ph type="title"/>
          </p:nvPr>
        </p:nvSpPr>
        <p:spPr>
          <a:xfrm>
            <a:off x="572493" y="238539"/>
            <a:ext cx="11018520" cy="1434415"/>
          </a:xfrm>
        </p:spPr>
        <p:txBody>
          <a:bodyPr anchor="b">
            <a:normAutofit/>
          </a:bodyPr>
          <a:lstStyle/>
          <a:p>
            <a:r>
              <a:rPr lang="es-MX" sz="5400" b="1" dirty="0"/>
              <a:t>PROBLEMÁTICA</a:t>
            </a:r>
          </a:p>
        </p:txBody>
      </p:sp>
      <p:sp>
        <p:nvSpPr>
          <p:cNvPr id="3" name="Marcador de contenido 2">
            <a:extLst>
              <a:ext uri="{FF2B5EF4-FFF2-40B4-BE49-F238E27FC236}">
                <a16:creationId xmlns:a16="http://schemas.microsoft.com/office/drawing/2014/main" id="{3536CD30-BE17-7143-9147-CE91AB5349DF}"/>
              </a:ext>
            </a:extLst>
          </p:cNvPr>
          <p:cNvSpPr>
            <a:spLocks noGrp="1"/>
          </p:cNvSpPr>
          <p:nvPr>
            <p:ph idx="1"/>
          </p:nvPr>
        </p:nvSpPr>
        <p:spPr>
          <a:xfrm>
            <a:off x="572492" y="2071316"/>
            <a:ext cx="6959877" cy="41191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rmAutofit/>
          </a:bodyPr>
          <a:lstStyle/>
          <a:p>
            <a:pPr marL="0" indent="0">
              <a:buNone/>
            </a:pPr>
            <a:r>
              <a:rPr lang="es-MX" sz="2400" dirty="0"/>
              <a:t>1. DESABASTO </a:t>
            </a:r>
          </a:p>
          <a:p>
            <a:pPr marL="0" indent="0">
              <a:buNone/>
            </a:pPr>
            <a:r>
              <a:rPr lang="es-MX" sz="1500" dirty="0"/>
              <a:t>2. </a:t>
            </a:r>
            <a:r>
              <a:rPr lang="es-MX" sz="1500" b="1" dirty="0"/>
              <a:t>UN NUEVO MODELO DE CONTRATACIÓN</a:t>
            </a:r>
            <a:r>
              <a:rPr lang="es-MX" sz="1500" dirty="0"/>
              <a:t> (CP -VS COMERCIO EXTERIOR) COMERCIO EXTERIOR</a:t>
            </a:r>
          </a:p>
          <a:p>
            <a:pPr marL="0" indent="0">
              <a:buNone/>
            </a:pPr>
            <a:r>
              <a:rPr lang="es-MX" sz="1500" dirty="0"/>
              <a:t>3. </a:t>
            </a:r>
            <a:r>
              <a:rPr lang="es-MX" sz="1500" b="1" dirty="0"/>
              <a:t>OPACIDAD</a:t>
            </a:r>
          </a:p>
          <a:p>
            <a:pPr marL="0" indent="0">
              <a:buNone/>
            </a:pPr>
            <a:r>
              <a:rPr lang="es-MX" sz="1500" dirty="0"/>
              <a:t>4. </a:t>
            </a:r>
            <a:r>
              <a:rPr lang="es-MX" sz="1500" b="1" dirty="0"/>
              <a:t>SOBREPRECIOS</a:t>
            </a:r>
            <a:r>
              <a:rPr lang="es-MX" sz="1500" dirty="0"/>
              <a:t> ( SIN REGULACIÓN)</a:t>
            </a:r>
          </a:p>
          <a:p>
            <a:pPr marL="0" indent="0">
              <a:buNone/>
            </a:pPr>
            <a:r>
              <a:rPr lang="es-MX" sz="1500" dirty="0"/>
              <a:t>5. </a:t>
            </a:r>
            <a:r>
              <a:rPr lang="es-MX" sz="1500" b="1" dirty="0"/>
              <a:t>MAYOR GASTO PÚBLICO</a:t>
            </a:r>
            <a:r>
              <a:rPr lang="es-MX" sz="1500" dirty="0"/>
              <a:t>. Indexación de los  gastos logísticos y almacenamientos que según la Organización Panamericana de la Salud es un valor agregado promedio entre un 15% y un 25% al costo de medicamentos </a:t>
            </a:r>
          </a:p>
          <a:p>
            <a:pPr marL="0" indent="0">
              <a:buNone/>
            </a:pPr>
            <a:r>
              <a:rPr lang="es-MX" sz="1500" dirty="0"/>
              <a:t>6. </a:t>
            </a:r>
            <a:r>
              <a:rPr lang="es-MX" sz="1500" b="1" dirty="0"/>
              <a:t>AUMENTO ADJUDICACIONES DIRECTAS (Decreto 27 marzo 2020. Importaciones)</a:t>
            </a:r>
          </a:p>
          <a:p>
            <a:pPr marL="0" indent="0">
              <a:buNone/>
            </a:pPr>
            <a:r>
              <a:rPr lang="es-MX" sz="1500" dirty="0"/>
              <a:t>7. </a:t>
            </a:r>
            <a:r>
              <a:rPr lang="es-MX" sz="1500" b="1" dirty="0"/>
              <a:t>DERECHO HUMANO. R</a:t>
            </a:r>
            <a:r>
              <a:rPr lang="es-MX" sz="1500" dirty="0"/>
              <a:t>ecomendación de la Comisión Interamericana de DDHH emitió la recomendación 4/2020, para la protección efectiva de la salud y personas con COVID 19 y garantizar el derecho a la salud.</a:t>
            </a:r>
          </a:p>
          <a:p>
            <a:endParaRPr lang="es-MX" sz="1500" dirty="0"/>
          </a:p>
        </p:txBody>
      </p:sp>
      <p:pic>
        <p:nvPicPr>
          <p:cNvPr id="1026" name="Picture 2">
            <a:extLst>
              <a:ext uri="{FF2B5EF4-FFF2-40B4-BE49-F238E27FC236}">
                <a16:creationId xmlns:a16="http://schemas.microsoft.com/office/drawing/2014/main" id="{56D8B75A-1201-1746-B4B4-332D57BB5B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8" b="1"/>
          <a:stretch/>
        </p:blipFill>
        <p:spPr bwMode="auto">
          <a:xfrm>
            <a:off x="7675658" y="2093976"/>
            <a:ext cx="3941064" cy="40965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48518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9A41CC-03D4-6F46-8D2E-F9FA32135D88}"/>
              </a:ext>
            </a:extLst>
          </p:cNvPr>
          <p:cNvCxnSpPr>
            <a:cxnSpLocks/>
          </p:cNvCxnSpPr>
          <p:nvPr/>
        </p:nvCxnSpPr>
        <p:spPr>
          <a:xfrm>
            <a:off x="6096000" y="893"/>
            <a:ext cx="0" cy="6856214"/>
          </a:xfrm>
          <a:prstGeom prst="line">
            <a:avLst/>
          </a:prstGeom>
          <a:ln w="508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45BEB2F-E25E-D84F-805A-174361F12D55}"/>
              </a:ext>
            </a:extLst>
          </p:cNvPr>
          <p:cNvCxnSpPr>
            <a:cxnSpLocks/>
          </p:cNvCxnSpPr>
          <p:nvPr/>
        </p:nvCxnSpPr>
        <p:spPr>
          <a:xfrm>
            <a:off x="6096000" y="1233861"/>
            <a:ext cx="107725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7332D0-963E-F141-B84A-223504597DD2}"/>
              </a:ext>
            </a:extLst>
          </p:cNvPr>
          <p:cNvCxnSpPr>
            <a:cxnSpLocks/>
          </p:cNvCxnSpPr>
          <p:nvPr/>
        </p:nvCxnSpPr>
        <p:spPr>
          <a:xfrm flipH="1">
            <a:off x="5018749" y="2751026"/>
            <a:ext cx="107725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E4FDDE-5F1D-474C-8A3C-B9B348DA2CE7}"/>
              </a:ext>
            </a:extLst>
          </p:cNvPr>
          <p:cNvCxnSpPr>
            <a:cxnSpLocks/>
          </p:cNvCxnSpPr>
          <p:nvPr/>
        </p:nvCxnSpPr>
        <p:spPr>
          <a:xfrm>
            <a:off x="6096000" y="4106975"/>
            <a:ext cx="107725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23AAB3-3C53-A141-A966-56B38E5DF10D}"/>
              </a:ext>
            </a:extLst>
          </p:cNvPr>
          <p:cNvCxnSpPr>
            <a:cxnSpLocks/>
          </p:cNvCxnSpPr>
          <p:nvPr/>
        </p:nvCxnSpPr>
        <p:spPr>
          <a:xfrm flipH="1">
            <a:off x="5018749" y="5624139"/>
            <a:ext cx="1077252" cy="0"/>
          </a:xfrm>
          <a:prstGeom prst="line">
            <a:avLst/>
          </a:prstGeom>
          <a:ln w="50800">
            <a:solidFill>
              <a:schemeClr val="tx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63596C-A5B8-584D-94B9-34BCBC7AA197}"/>
              </a:ext>
            </a:extLst>
          </p:cNvPr>
          <p:cNvSpPr/>
          <p:nvPr/>
        </p:nvSpPr>
        <p:spPr>
          <a:xfrm>
            <a:off x="7476093" y="500574"/>
            <a:ext cx="361151" cy="147226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599" dirty="0"/>
          </a:p>
        </p:txBody>
      </p:sp>
      <p:sp>
        <p:nvSpPr>
          <p:cNvPr id="17" name="Rectangle 16">
            <a:extLst>
              <a:ext uri="{FF2B5EF4-FFF2-40B4-BE49-F238E27FC236}">
                <a16:creationId xmlns:a16="http://schemas.microsoft.com/office/drawing/2014/main" id="{2B8F8B64-3A01-7F43-84B8-947263E2E8AC}"/>
              </a:ext>
            </a:extLst>
          </p:cNvPr>
          <p:cNvSpPr/>
          <p:nvPr/>
        </p:nvSpPr>
        <p:spPr>
          <a:xfrm>
            <a:off x="4360162" y="2006154"/>
            <a:ext cx="361151" cy="147226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599" dirty="0"/>
          </a:p>
        </p:txBody>
      </p:sp>
      <p:sp>
        <p:nvSpPr>
          <p:cNvPr id="19" name="Rectangle 18">
            <a:extLst>
              <a:ext uri="{FF2B5EF4-FFF2-40B4-BE49-F238E27FC236}">
                <a16:creationId xmlns:a16="http://schemas.microsoft.com/office/drawing/2014/main" id="{47B7A85D-7CDD-0043-BE86-A0DCE56381EB}"/>
              </a:ext>
            </a:extLst>
          </p:cNvPr>
          <p:cNvSpPr/>
          <p:nvPr/>
        </p:nvSpPr>
        <p:spPr>
          <a:xfrm>
            <a:off x="7470688" y="2909089"/>
            <a:ext cx="366555" cy="19336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599" dirty="0"/>
          </a:p>
        </p:txBody>
      </p:sp>
      <p:sp>
        <p:nvSpPr>
          <p:cNvPr id="21" name="Rectangle 20">
            <a:extLst>
              <a:ext uri="{FF2B5EF4-FFF2-40B4-BE49-F238E27FC236}">
                <a16:creationId xmlns:a16="http://schemas.microsoft.com/office/drawing/2014/main" id="{877F4411-31DF-A241-8D22-0F25372AA758}"/>
              </a:ext>
            </a:extLst>
          </p:cNvPr>
          <p:cNvSpPr/>
          <p:nvPr/>
        </p:nvSpPr>
        <p:spPr>
          <a:xfrm>
            <a:off x="4360162" y="4881912"/>
            <a:ext cx="361151" cy="14722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3599" dirty="0"/>
          </a:p>
        </p:txBody>
      </p:sp>
      <p:sp>
        <p:nvSpPr>
          <p:cNvPr id="23" name="Rectangle 22">
            <a:extLst>
              <a:ext uri="{FF2B5EF4-FFF2-40B4-BE49-F238E27FC236}">
                <a16:creationId xmlns:a16="http://schemas.microsoft.com/office/drawing/2014/main" id="{36B67309-291A-2843-A30B-4DC58532C5D7}"/>
              </a:ext>
            </a:extLst>
          </p:cNvPr>
          <p:cNvSpPr/>
          <p:nvPr/>
        </p:nvSpPr>
        <p:spPr>
          <a:xfrm>
            <a:off x="7837243" y="500574"/>
            <a:ext cx="2505972" cy="14726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A1FFD02A-1CC9-AF44-B280-E37968A4119E}"/>
              </a:ext>
            </a:extLst>
          </p:cNvPr>
          <p:cNvSpPr/>
          <p:nvPr/>
        </p:nvSpPr>
        <p:spPr>
          <a:xfrm>
            <a:off x="7837242" y="2909452"/>
            <a:ext cx="2899577" cy="19336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EFE6C52E-AE37-654D-BF9C-10F3B629F12F}"/>
              </a:ext>
            </a:extLst>
          </p:cNvPr>
          <p:cNvSpPr/>
          <p:nvPr/>
        </p:nvSpPr>
        <p:spPr>
          <a:xfrm>
            <a:off x="1854190" y="2006154"/>
            <a:ext cx="2505972" cy="1472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80AA12D6-2C33-5448-BE01-F82FAC164E89}"/>
              </a:ext>
            </a:extLst>
          </p:cNvPr>
          <p:cNvSpPr/>
          <p:nvPr/>
        </p:nvSpPr>
        <p:spPr>
          <a:xfrm>
            <a:off x="1854190" y="4881548"/>
            <a:ext cx="2505972" cy="147263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Subtitle 2">
            <a:extLst>
              <a:ext uri="{FF2B5EF4-FFF2-40B4-BE49-F238E27FC236}">
                <a16:creationId xmlns:a16="http://schemas.microsoft.com/office/drawing/2014/main" id="{E285805C-895A-D145-B7F9-ABBF12DFB122}"/>
              </a:ext>
            </a:extLst>
          </p:cNvPr>
          <p:cNvSpPr txBox="1">
            <a:spLocks/>
          </p:cNvSpPr>
          <p:nvPr/>
        </p:nvSpPr>
        <p:spPr>
          <a:xfrm>
            <a:off x="7884648" y="1035360"/>
            <a:ext cx="2172150" cy="60423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Noto Sans ExtraLight" panose="020B0302040504020204" pitchFamily="34" charset="0"/>
                <a:ea typeface="Open Sans Light" panose="020B0306030504020204" pitchFamily="34" charset="0"/>
                <a:cs typeface="Noto Sans ExtraLight" panose="020B0302040504020204" pitchFamily="34" charset="0"/>
              </a:rPr>
              <a:t>13 DE FEBRERO DE 2019</a:t>
            </a:r>
          </a:p>
          <a:p>
            <a:pPr algn="l">
              <a:lnSpc>
                <a:spcPts val="1750"/>
              </a:lnSpc>
            </a:pPr>
            <a:r>
              <a:rPr lang="en-US" sz="1400" dirty="0">
                <a:solidFill>
                  <a:schemeClr val="tx1"/>
                </a:solidFill>
                <a:latin typeface="Noto Sans ExtraLight" panose="020B0302040504020204" pitchFamily="34" charset="0"/>
                <a:ea typeface="Open Sans Light" panose="020B0306030504020204" pitchFamily="34" charset="0"/>
                <a:cs typeface="Noto Sans ExtraLight" panose="020B0302040504020204" pitchFamily="34" charset="0"/>
              </a:rPr>
              <a:t>ACUERDO MARCO </a:t>
            </a:r>
          </a:p>
        </p:txBody>
      </p:sp>
      <p:sp>
        <p:nvSpPr>
          <p:cNvPr id="28" name="TextBox 27">
            <a:extLst>
              <a:ext uri="{FF2B5EF4-FFF2-40B4-BE49-F238E27FC236}">
                <a16:creationId xmlns:a16="http://schemas.microsoft.com/office/drawing/2014/main" id="{76FB5A56-880C-604E-AE0B-56D214D314F7}"/>
              </a:ext>
            </a:extLst>
          </p:cNvPr>
          <p:cNvSpPr txBox="1"/>
          <p:nvPr/>
        </p:nvSpPr>
        <p:spPr>
          <a:xfrm>
            <a:off x="7956489" y="677181"/>
            <a:ext cx="2217274" cy="338554"/>
          </a:xfrm>
          <a:prstGeom prst="rect">
            <a:avLst/>
          </a:prstGeom>
          <a:noFill/>
        </p:spPr>
        <p:txBody>
          <a:bodyPr wrap="none" rtlCol="0" anchor="ctr" anchorCtr="0">
            <a:spAutoFit/>
          </a:bodyPr>
          <a:lstStyle/>
          <a:p>
            <a:r>
              <a:rPr lang="en-US" sz="1600" b="1" dirty="0">
                <a:latin typeface="Noto Sans" panose="020B0502040504020204" pitchFamily="34" charset="0"/>
                <a:ea typeface="League Spartan" charset="0"/>
                <a:cs typeface="Poppins" pitchFamily="2" charset="77"/>
              </a:rPr>
              <a:t>FIRMA DE ACUERDO</a:t>
            </a:r>
          </a:p>
        </p:txBody>
      </p:sp>
      <p:sp>
        <p:nvSpPr>
          <p:cNvPr id="29" name="Subtitle 2">
            <a:extLst>
              <a:ext uri="{FF2B5EF4-FFF2-40B4-BE49-F238E27FC236}">
                <a16:creationId xmlns:a16="http://schemas.microsoft.com/office/drawing/2014/main" id="{AE8BDBDA-9C49-FD43-A2D5-01F4504987C9}"/>
              </a:ext>
            </a:extLst>
          </p:cNvPr>
          <p:cNvSpPr txBox="1">
            <a:spLocks/>
          </p:cNvSpPr>
          <p:nvPr/>
        </p:nvSpPr>
        <p:spPr>
          <a:xfrm>
            <a:off x="7884648" y="3512958"/>
            <a:ext cx="2172150" cy="124691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Noto Sans ExtraLight" panose="020B0302040504020204" pitchFamily="34" charset="0"/>
                <a:ea typeface="Open Sans Light" panose="020B0306030504020204" pitchFamily="34" charset="0"/>
                <a:cs typeface="Noto Sans ExtraLight" panose="020B0302040504020204" pitchFamily="34" charset="0"/>
              </a:rPr>
              <a:t>Proyecto Específico para la implementación, para la ejecución de la Adquisición de Medicamentos y Material de Curación HASTA EL 2024</a:t>
            </a:r>
          </a:p>
        </p:txBody>
      </p:sp>
      <p:sp>
        <p:nvSpPr>
          <p:cNvPr id="30" name="TextBox 29">
            <a:extLst>
              <a:ext uri="{FF2B5EF4-FFF2-40B4-BE49-F238E27FC236}">
                <a16:creationId xmlns:a16="http://schemas.microsoft.com/office/drawing/2014/main" id="{D79C9901-FC1B-0A45-9E38-1EBACA189BB5}"/>
              </a:ext>
            </a:extLst>
          </p:cNvPr>
          <p:cNvSpPr txBox="1"/>
          <p:nvPr/>
        </p:nvSpPr>
        <p:spPr>
          <a:xfrm>
            <a:off x="7956489" y="3012212"/>
            <a:ext cx="1900777" cy="338554"/>
          </a:xfrm>
          <a:prstGeom prst="rect">
            <a:avLst/>
          </a:prstGeom>
          <a:noFill/>
        </p:spPr>
        <p:txBody>
          <a:bodyPr wrap="none" rtlCol="0" anchor="ctr" anchorCtr="0">
            <a:spAutoFit/>
          </a:bodyPr>
          <a:lstStyle/>
          <a:p>
            <a:r>
              <a:rPr lang="en-US" sz="1600" b="1" dirty="0">
                <a:latin typeface="Noto Sans" panose="020B0502040504020204" pitchFamily="34" charset="0"/>
                <a:ea typeface="League Spartan" charset="0"/>
                <a:cs typeface="Poppins" pitchFamily="2" charset="77"/>
              </a:rPr>
              <a:t>Modelo de Contrato</a:t>
            </a:r>
          </a:p>
        </p:txBody>
      </p:sp>
      <p:sp>
        <p:nvSpPr>
          <p:cNvPr id="31" name="Subtitle 2">
            <a:extLst>
              <a:ext uri="{FF2B5EF4-FFF2-40B4-BE49-F238E27FC236}">
                <a16:creationId xmlns:a16="http://schemas.microsoft.com/office/drawing/2014/main" id="{F1F05F35-1339-3D41-B8F2-D25E852790B1}"/>
              </a:ext>
            </a:extLst>
          </p:cNvPr>
          <p:cNvSpPr txBox="1">
            <a:spLocks/>
          </p:cNvSpPr>
          <p:nvPr/>
        </p:nvSpPr>
        <p:spPr>
          <a:xfrm>
            <a:off x="2033725" y="2525964"/>
            <a:ext cx="2172150"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Noto Sans ExtraLight" panose="020B0302040504020204" pitchFamily="34" charset="0"/>
                <a:ea typeface="Open Sans Light" panose="020B0306030504020204" pitchFamily="34" charset="0"/>
                <a:cs typeface="Noto Sans ExtraLight" panose="020B0302040504020204" pitchFamily="34" charset="0"/>
              </a:rPr>
              <a:t>COMPRA CONSOLIDADA CON UNOPS</a:t>
            </a:r>
          </a:p>
        </p:txBody>
      </p:sp>
      <p:sp>
        <p:nvSpPr>
          <p:cNvPr id="32" name="TextBox 31">
            <a:extLst>
              <a:ext uri="{FF2B5EF4-FFF2-40B4-BE49-F238E27FC236}">
                <a16:creationId xmlns:a16="http://schemas.microsoft.com/office/drawing/2014/main" id="{3A7475C5-AF4B-D949-8332-DC7196871FFF}"/>
              </a:ext>
            </a:extLst>
          </p:cNvPr>
          <p:cNvSpPr txBox="1"/>
          <p:nvPr/>
        </p:nvSpPr>
        <p:spPr>
          <a:xfrm>
            <a:off x="1939691" y="2167785"/>
            <a:ext cx="2230098" cy="338554"/>
          </a:xfrm>
          <a:prstGeom prst="rect">
            <a:avLst/>
          </a:prstGeom>
          <a:noFill/>
        </p:spPr>
        <p:txBody>
          <a:bodyPr wrap="none" rtlCol="0" anchor="ctr" anchorCtr="0">
            <a:spAutoFit/>
          </a:bodyPr>
          <a:lstStyle/>
          <a:p>
            <a:pPr algn="r"/>
            <a:r>
              <a:rPr lang="en-US" sz="1600" b="1" dirty="0">
                <a:latin typeface="Noto Sans" panose="020B0502040504020204" pitchFamily="34" charset="0"/>
                <a:ea typeface="League Spartan" charset="0"/>
                <a:cs typeface="Poppins" pitchFamily="2" charset="77"/>
              </a:rPr>
              <a:t>ACOMPAÑAMIENT</a:t>
            </a:r>
            <a:r>
              <a:rPr lang="en-US" sz="1600" b="1" dirty="0">
                <a:solidFill>
                  <a:schemeClr val="bg1"/>
                </a:solidFill>
                <a:latin typeface="Noto Sans" panose="020B0502040504020204" pitchFamily="34" charset="0"/>
                <a:ea typeface="League Spartan" charset="0"/>
                <a:cs typeface="Poppins" pitchFamily="2" charset="77"/>
              </a:rPr>
              <a:t>O</a:t>
            </a:r>
          </a:p>
        </p:txBody>
      </p:sp>
      <p:sp>
        <p:nvSpPr>
          <p:cNvPr id="33" name="Subtitle 2">
            <a:extLst>
              <a:ext uri="{FF2B5EF4-FFF2-40B4-BE49-F238E27FC236}">
                <a16:creationId xmlns:a16="http://schemas.microsoft.com/office/drawing/2014/main" id="{2CB25D23-BAC7-9949-9CB4-5E259AEB261B}"/>
              </a:ext>
            </a:extLst>
          </p:cNvPr>
          <p:cNvSpPr txBox="1">
            <a:spLocks/>
          </p:cNvSpPr>
          <p:nvPr/>
        </p:nvSpPr>
        <p:spPr>
          <a:xfrm>
            <a:off x="2033725" y="5395288"/>
            <a:ext cx="2172150" cy="10160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b="1" dirty="0">
                <a:solidFill>
                  <a:schemeClr val="tx1"/>
                </a:solidFill>
                <a:latin typeface="Noto Sans ExtraLight" panose="020B0302040504020204" pitchFamily="34" charset="0"/>
                <a:ea typeface="Open Sans Light" panose="020B0306030504020204" pitchFamily="34" charset="0"/>
                <a:cs typeface="Noto Sans ExtraLight" panose="020B0302040504020204" pitchFamily="34" charset="0"/>
              </a:rPr>
              <a:t>UNOPS, no es una oficina anticorrupción , es un MODELO DE COMPRAS CON ELEMENTOS ETICOS </a:t>
            </a:r>
          </a:p>
        </p:txBody>
      </p:sp>
      <p:sp>
        <p:nvSpPr>
          <p:cNvPr id="34" name="TextBox 33">
            <a:extLst>
              <a:ext uri="{FF2B5EF4-FFF2-40B4-BE49-F238E27FC236}">
                <a16:creationId xmlns:a16="http://schemas.microsoft.com/office/drawing/2014/main" id="{531DAD45-F003-7242-B749-217AF19552F9}"/>
              </a:ext>
            </a:extLst>
          </p:cNvPr>
          <p:cNvSpPr txBox="1"/>
          <p:nvPr/>
        </p:nvSpPr>
        <p:spPr>
          <a:xfrm>
            <a:off x="2211881" y="5037109"/>
            <a:ext cx="1957908" cy="338554"/>
          </a:xfrm>
          <a:prstGeom prst="rect">
            <a:avLst/>
          </a:prstGeom>
          <a:noFill/>
        </p:spPr>
        <p:txBody>
          <a:bodyPr wrap="none" rtlCol="0" anchor="ctr" anchorCtr="0">
            <a:spAutoFit/>
          </a:bodyPr>
          <a:lstStyle/>
          <a:p>
            <a:pPr algn="r"/>
            <a:r>
              <a:rPr lang="en-US" sz="1600" b="1" dirty="0">
                <a:latin typeface="Noto Sans" panose="020B0502040504020204" pitchFamily="34" charset="0"/>
                <a:ea typeface="League Spartan" charset="0"/>
                <a:cs typeface="Poppins" pitchFamily="2" charset="77"/>
              </a:rPr>
              <a:t>Expresión de Trabajo</a:t>
            </a:r>
          </a:p>
        </p:txBody>
      </p:sp>
      <p:sp>
        <p:nvSpPr>
          <p:cNvPr id="35" name="TextBox 34">
            <a:extLst>
              <a:ext uri="{FF2B5EF4-FFF2-40B4-BE49-F238E27FC236}">
                <a16:creationId xmlns:a16="http://schemas.microsoft.com/office/drawing/2014/main" id="{78605CFC-3E80-E344-A3DC-C66507A84DD3}"/>
              </a:ext>
            </a:extLst>
          </p:cNvPr>
          <p:cNvSpPr txBox="1"/>
          <p:nvPr/>
        </p:nvSpPr>
        <p:spPr>
          <a:xfrm rot="16200000">
            <a:off x="7362903" y="1064540"/>
            <a:ext cx="601448" cy="338554"/>
          </a:xfrm>
          <a:prstGeom prst="rect">
            <a:avLst/>
          </a:prstGeom>
          <a:noFill/>
        </p:spPr>
        <p:txBody>
          <a:bodyPr wrap="none" rtlCol="0" anchor="ctr">
            <a:sp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2019</a:t>
            </a:r>
          </a:p>
        </p:txBody>
      </p:sp>
      <p:sp>
        <p:nvSpPr>
          <p:cNvPr id="36" name="TextBox 35">
            <a:extLst>
              <a:ext uri="{FF2B5EF4-FFF2-40B4-BE49-F238E27FC236}">
                <a16:creationId xmlns:a16="http://schemas.microsoft.com/office/drawing/2014/main" id="{927722F6-5437-4F4D-A336-53DAB80728DC}"/>
              </a:ext>
            </a:extLst>
          </p:cNvPr>
          <p:cNvSpPr txBox="1"/>
          <p:nvPr/>
        </p:nvSpPr>
        <p:spPr>
          <a:xfrm rot="16200000">
            <a:off x="7357653" y="3940582"/>
            <a:ext cx="601448" cy="338554"/>
          </a:xfrm>
          <a:prstGeom prst="rect">
            <a:avLst/>
          </a:prstGeom>
          <a:noFill/>
        </p:spPr>
        <p:txBody>
          <a:bodyPr wrap="none" rtlCol="0" anchor="ctr">
            <a:sp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2020</a:t>
            </a:r>
          </a:p>
        </p:txBody>
      </p:sp>
      <p:sp>
        <p:nvSpPr>
          <p:cNvPr id="37" name="TextBox 36">
            <a:extLst>
              <a:ext uri="{FF2B5EF4-FFF2-40B4-BE49-F238E27FC236}">
                <a16:creationId xmlns:a16="http://schemas.microsoft.com/office/drawing/2014/main" id="{1DBBDAF3-3761-014C-B946-5C1F9AD5B092}"/>
              </a:ext>
            </a:extLst>
          </p:cNvPr>
          <p:cNvSpPr txBox="1"/>
          <p:nvPr/>
        </p:nvSpPr>
        <p:spPr>
          <a:xfrm rot="5400000">
            <a:off x="4234506" y="2574068"/>
            <a:ext cx="601448" cy="338554"/>
          </a:xfrm>
          <a:prstGeom prst="rect">
            <a:avLst/>
          </a:prstGeom>
          <a:noFill/>
        </p:spPr>
        <p:txBody>
          <a:bodyPr wrap="none" rtlCol="0" anchor="ctr">
            <a:sp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2019</a:t>
            </a:r>
          </a:p>
        </p:txBody>
      </p:sp>
      <p:sp>
        <p:nvSpPr>
          <p:cNvPr id="38" name="TextBox 37">
            <a:extLst>
              <a:ext uri="{FF2B5EF4-FFF2-40B4-BE49-F238E27FC236}">
                <a16:creationId xmlns:a16="http://schemas.microsoft.com/office/drawing/2014/main" id="{585E568C-22DA-B249-9215-E6A57878ADDD}"/>
              </a:ext>
            </a:extLst>
          </p:cNvPr>
          <p:cNvSpPr txBox="1"/>
          <p:nvPr/>
        </p:nvSpPr>
        <p:spPr>
          <a:xfrm rot="5400000">
            <a:off x="4234506" y="5448587"/>
            <a:ext cx="601448" cy="338554"/>
          </a:xfrm>
          <a:prstGeom prst="rect">
            <a:avLst/>
          </a:prstGeom>
          <a:noFill/>
        </p:spPr>
        <p:txBody>
          <a:bodyPr wrap="none" rtlCol="0" anchor="ctr">
            <a:spAutoFit/>
          </a:bodyPr>
          <a:lstStyle/>
          <a:p>
            <a:pPr algn="ctr"/>
            <a:r>
              <a:rPr lang="en-US" sz="1600" b="1" dirty="0">
                <a:solidFill>
                  <a:schemeClr val="bg1"/>
                </a:solidFill>
                <a:latin typeface="Noto Sans" panose="020B0502040504020204" pitchFamily="34" charset="0"/>
                <a:ea typeface="Noto Sans" panose="020B0502040504020204" pitchFamily="34" charset="0"/>
                <a:cs typeface="Noto Sans" panose="020B0502040504020204" pitchFamily="34" charset="0"/>
              </a:rPr>
              <a:t>2020</a:t>
            </a:r>
          </a:p>
        </p:txBody>
      </p:sp>
    </p:spTree>
    <p:extLst>
      <p:ext uri="{BB962C8B-B14F-4D97-AF65-F5344CB8AC3E}">
        <p14:creationId xmlns:p14="http://schemas.microsoft.com/office/powerpoint/2010/main" val="19008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C45F1E3-515D-8F44-B81C-97871204FBFC}"/>
              </a:ext>
            </a:extLst>
          </p:cNvPr>
          <p:cNvGrpSpPr/>
          <p:nvPr/>
        </p:nvGrpSpPr>
        <p:grpSpPr>
          <a:xfrm>
            <a:off x="4367664" y="1759386"/>
            <a:ext cx="3045620" cy="4388294"/>
            <a:chOff x="4367213" y="1758950"/>
            <a:chExt cx="3046413" cy="4389437"/>
          </a:xfrm>
        </p:grpSpPr>
        <p:sp>
          <p:nvSpPr>
            <p:cNvPr id="6" name="Freeform 62">
              <a:extLst>
                <a:ext uri="{FF2B5EF4-FFF2-40B4-BE49-F238E27FC236}">
                  <a16:creationId xmlns:a16="http://schemas.microsoft.com/office/drawing/2014/main" id="{25890B87-10DE-F74A-8D92-5F0F1D1E4207}"/>
                </a:ext>
              </a:extLst>
            </p:cNvPr>
            <p:cNvSpPr>
              <a:spLocks/>
            </p:cNvSpPr>
            <p:nvPr/>
          </p:nvSpPr>
          <p:spPr bwMode="auto">
            <a:xfrm>
              <a:off x="7046913" y="3508375"/>
              <a:ext cx="366713" cy="1144587"/>
            </a:xfrm>
            <a:custGeom>
              <a:avLst/>
              <a:gdLst>
                <a:gd name="T0" fmla="*/ 231 w 231"/>
                <a:gd name="T1" fmla="*/ 0 h 721"/>
                <a:gd name="T2" fmla="*/ 231 w 231"/>
                <a:gd name="T3" fmla="*/ 721 h 721"/>
                <a:gd name="T4" fmla="*/ 0 w 231"/>
                <a:gd name="T5" fmla="*/ 406 h 721"/>
                <a:gd name="T6" fmla="*/ 231 w 231"/>
                <a:gd name="T7" fmla="*/ 0 h 721"/>
              </a:gdLst>
              <a:ahLst/>
              <a:cxnLst>
                <a:cxn ang="0">
                  <a:pos x="T0" y="T1"/>
                </a:cxn>
                <a:cxn ang="0">
                  <a:pos x="T2" y="T3"/>
                </a:cxn>
                <a:cxn ang="0">
                  <a:pos x="T4" y="T5"/>
                </a:cxn>
                <a:cxn ang="0">
                  <a:pos x="T6" y="T7"/>
                </a:cxn>
              </a:cxnLst>
              <a:rect l="0" t="0" r="r" b="b"/>
              <a:pathLst>
                <a:path w="231" h="721">
                  <a:moveTo>
                    <a:pt x="231" y="0"/>
                  </a:moveTo>
                  <a:lnTo>
                    <a:pt x="231" y="721"/>
                  </a:lnTo>
                  <a:lnTo>
                    <a:pt x="0" y="406"/>
                  </a:lnTo>
                  <a:lnTo>
                    <a:pt x="231"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7" name="Freeform 63">
              <a:extLst>
                <a:ext uri="{FF2B5EF4-FFF2-40B4-BE49-F238E27FC236}">
                  <a16:creationId xmlns:a16="http://schemas.microsoft.com/office/drawing/2014/main" id="{A58AB930-08A1-8245-BF56-3E85139191C8}"/>
                </a:ext>
              </a:extLst>
            </p:cNvPr>
            <p:cNvSpPr>
              <a:spLocks/>
            </p:cNvSpPr>
            <p:nvPr/>
          </p:nvSpPr>
          <p:spPr bwMode="auto">
            <a:xfrm>
              <a:off x="6329363" y="3294063"/>
              <a:ext cx="1084263" cy="858837"/>
            </a:xfrm>
            <a:custGeom>
              <a:avLst/>
              <a:gdLst>
                <a:gd name="T0" fmla="*/ 683 w 683"/>
                <a:gd name="T1" fmla="*/ 135 h 541"/>
                <a:gd name="T2" fmla="*/ 452 w 683"/>
                <a:gd name="T3" fmla="*/ 541 h 541"/>
                <a:gd name="T4" fmla="*/ 281 w 683"/>
                <a:gd name="T5" fmla="*/ 441 h 541"/>
                <a:gd name="T6" fmla="*/ 0 w 683"/>
                <a:gd name="T7" fmla="*/ 275 h 541"/>
                <a:gd name="T8" fmla="*/ 0 w 683"/>
                <a:gd name="T9" fmla="*/ 0 h 541"/>
                <a:gd name="T10" fmla="*/ 281 w 683"/>
                <a:gd name="T11" fmla="*/ 185 h 541"/>
                <a:gd name="T12" fmla="*/ 683 w 683"/>
                <a:gd name="T13" fmla="*/ 135 h 541"/>
              </a:gdLst>
              <a:ahLst/>
              <a:cxnLst>
                <a:cxn ang="0">
                  <a:pos x="T0" y="T1"/>
                </a:cxn>
                <a:cxn ang="0">
                  <a:pos x="T2" y="T3"/>
                </a:cxn>
                <a:cxn ang="0">
                  <a:pos x="T4" y="T5"/>
                </a:cxn>
                <a:cxn ang="0">
                  <a:pos x="T6" y="T7"/>
                </a:cxn>
                <a:cxn ang="0">
                  <a:pos x="T8" y="T9"/>
                </a:cxn>
                <a:cxn ang="0">
                  <a:pos x="T10" y="T11"/>
                </a:cxn>
                <a:cxn ang="0">
                  <a:pos x="T12" y="T13"/>
                </a:cxn>
              </a:cxnLst>
              <a:rect l="0" t="0" r="r" b="b"/>
              <a:pathLst>
                <a:path w="683" h="541">
                  <a:moveTo>
                    <a:pt x="683" y="135"/>
                  </a:moveTo>
                  <a:lnTo>
                    <a:pt x="452" y="541"/>
                  </a:lnTo>
                  <a:lnTo>
                    <a:pt x="281" y="441"/>
                  </a:lnTo>
                  <a:lnTo>
                    <a:pt x="0" y="275"/>
                  </a:lnTo>
                  <a:lnTo>
                    <a:pt x="0" y="0"/>
                  </a:lnTo>
                  <a:lnTo>
                    <a:pt x="281" y="185"/>
                  </a:lnTo>
                  <a:lnTo>
                    <a:pt x="683" y="135"/>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8" name="Freeform 64">
              <a:extLst>
                <a:ext uri="{FF2B5EF4-FFF2-40B4-BE49-F238E27FC236}">
                  <a16:creationId xmlns:a16="http://schemas.microsoft.com/office/drawing/2014/main" id="{3673788A-90B4-4241-A3B1-9E180D9AB914}"/>
                </a:ext>
              </a:extLst>
            </p:cNvPr>
            <p:cNvSpPr>
              <a:spLocks/>
            </p:cNvSpPr>
            <p:nvPr/>
          </p:nvSpPr>
          <p:spPr bwMode="auto">
            <a:xfrm>
              <a:off x="6775451" y="4152900"/>
              <a:ext cx="638175" cy="628650"/>
            </a:xfrm>
            <a:custGeom>
              <a:avLst/>
              <a:gdLst>
                <a:gd name="T0" fmla="*/ 171 w 402"/>
                <a:gd name="T1" fmla="*/ 0 h 396"/>
                <a:gd name="T2" fmla="*/ 402 w 402"/>
                <a:gd name="T3" fmla="*/ 315 h 396"/>
                <a:gd name="T4" fmla="*/ 0 w 402"/>
                <a:gd name="T5" fmla="*/ 396 h 396"/>
                <a:gd name="T6" fmla="*/ 171 w 402"/>
                <a:gd name="T7" fmla="*/ 0 h 396"/>
              </a:gdLst>
              <a:ahLst/>
              <a:cxnLst>
                <a:cxn ang="0">
                  <a:pos x="T0" y="T1"/>
                </a:cxn>
                <a:cxn ang="0">
                  <a:pos x="T2" y="T3"/>
                </a:cxn>
                <a:cxn ang="0">
                  <a:pos x="T4" y="T5"/>
                </a:cxn>
                <a:cxn ang="0">
                  <a:pos x="T6" y="T7"/>
                </a:cxn>
              </a:cxnLst>
              <a:rect l="0" t="0" r="r" b="b"/>
              <a:pathLst>
                <a:path w="402" h="396">
                  <a:moveTo>
                    <a:pt x="171" y="0"/>
                  </a:moveTo>
                  <a:lnTo>
                    <a:pt x="402" y="315"/>
                  </a:lnTo>
                  <a:lnTo>
                    <a:pt x="0" y="396"/>
                  </a:lnTo>
                  <a:lnTo>
                    <a:pt x="171" y="0"/>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9" name="Freeform 65">
              <a:extLst>
                <a:ext uri="{FF2B5EF4-FFF2-40B4-BE49-F238E27FC236}">
                  <a16:creationId xmlns:a16="http://schemas.microsoft.com/office/drawing/2014/main" id="{0860FFAC-1CAF-7440-A41F-DA345D497C88}"/>
                </a:ext>
              </a:extLst>
            </p:cNvPr>
            <p:cNvSpPr>
              <a:spLocks/>
            </p:cNvSpPr>
            <p:nvPr/>
          </p:nvSpPr>
          <p:spPr bwMode="auto">
            <a:xfrm>
              <a:off x="6775451" y="4652963"/>
              <a:ext cx="638175" cy="461962"/>
            </a:xfrm>
            <a:custGeom>
              <a:avLst/>
              <a:gdLst>
                <a:gd name="T0" fmla="*/ 402 w 402"/>
                <a:gd name="T1" fmla="*/ 0 h 291"/>
                <a:gd name="T2" fmla="*/ 241 w 402"/>
                <a:gd name="T3" fmla="*/ 291 h 291"/>
                <a:gd name="T4" fmla="*/ 0 w 402"/>
                <a:gd name="T5" fmla="*/ 81 h 291"/>
                <a:gd name="T6" fmla="*/ 402 w 402"/>
                <a:gd name="T7" fmla="*/ 0 h 291"/>
              </a:gdLst>
              <a:ahLst/>
              <a:cxnLst>
                <a:cxn ang="0">
                  <a:pos x="T0" y="T1"/>
                </a:cxn>
                <a:cxn ang="0">
                  <a:pos x="T2" y="T3"/>
                </a:cxn>
                <a:cxn ang="0">
                  <a:pos x="T4" y="T5"/>
                </a:cxn>
                <a:cxn ang="0">
                  <a:pos x="T6" y="T7"/>
                </a:cxn>
              </a:cxnLst>
              <a:rect l="0" t="0" r="r" b="b"/>
              <a:pathLst>
                <a:path w="402" h="291">
                  <a:moveTo>
                    <a:pt x="402" y="0"/>
                  </a:moveTo>
                  <a:lnTo>
                    <a:pt x="241" y="291"/>
                  </a:lnTo>
                  <a:lnTo>
                    <a:pt x="0" y="81"/>
                  </a:lnTo>
                  <a:lnTo>
                    <a:pt x="402"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0" name="Freeform 66">
              <a:extLst>
                <a:ext uri="{FF2B5EF4-FFF2-40B4-BE49-F238E27FC236}">
                  <a16:creationId xmlns:a16="http://schemas.microsoft.com/office/drawing/2014/main" id="{581AED85-639A-3B41-AC5D-48563EE79690}"/>
                </a:ext>
              </a:extLst>
            </p:cNvPr>
            <p:cNvSpPr>
              <a:spLocks/>
            </p:cNvSpPr>
            <p:nvPr/>
          </p:nvSpPr>
          <p:spPr bwMode="auto">
            <a:xfrm>
              <a:off x="6775451" y="3063875"/>
              <a:ext cx="638175" cy="523875"/>
            </a:xfrm>
            <a:custGeom>
              <a:avLst/>
              <a:gdLst>
                <a:gd name="T0" fmla="*/ 50 w 80"/>
                <a:gd name="T1" fmla="*/ 0 h 66"/>
                <a:gd name="T2" fmla="*/ 80 w 80"/>
                <a:gd name="T3" fmla="*/ 56 h 66"/>
                <a:gd name="T4" fmla="*/ 0 w 80"/>
                <a:gd name="T5" fmla="*/ 66 h 66"/>
                <a:gd name="T6" fmla="*/ 50 w 80"/>
                <a:gd name="T7" fmla="*/ 0 h 66"/>
              </a:gdLst>
              <a:ahLst/>
              <a:cxnLst>
                <a:cxn ang="0">
                  <a:pos x="T0" y="T1"/>
                </a:cxn>
                <a:cxn ang="0">
                  <a:pos x="T2" y="T3"/>
                </a:cxn>
                <a:cxn ang="0">
                  <a:pos x="T4" y="T5"/>
                </a:cxn>
                <a:cxn ang="0">
                  <a:pos x="T6" y="T7"/>
                </a:cxn>
              </a:cxnLst>
              <a:rect l="0" t="0" r="r" b="b"/>
              <a:pathLst>
                <a:path w="80" h="66">
                  <a:moveTo>
                    <a:pt x="50" y="0"/>
                  </a:moveTo>
                  <a:cubicBezTo>
                    <a:pt x="65" y="29"/>
                    <a:pt x="80" y="56"/>
                    <a:pt x="80" y="56"/>
                  </a:cubicBezTo>
                  <a:cubicBezTo>
                    <a:pt x="0" y="66"/>
                    <a:pt x="0" y="66"/>
                    <a:pt x="0" y="66"/>
                  </a:cubicBezTo>
                  <a:lnTo>
                    <a:pt x="50" y="0"/>
                  </a:lnTo>
                  <a:close/>
                </a:path>
              </a:pathLst>
            </a:custGeom>
            <a:solidFill>
              <a:srgbClr val="B0D8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1" name="Freeform 67">
              <a:extLst>
                <a:ext uri="{FF2B5EF4-FFF2-40B4-BE49-F238E27FC236}">
                  <a16:creationId xmlns:a16="http://schemas.microsoft.com/office/drawing/2014/main" id="{982A1EEB-042D-BE4B-8C12-514AAB22AAB6}"/>
                </a:ext>
              </a:extLst>
            </p:cNvPr>
            <p:cNvSpPr>
              <a:spLocks/>
            </p:cNvSpPr>
            <p:nvPr/>
          </p:nvSpPr>
          <p:spPr bwMode="auto">
            <a:xfrm>
              <a:off x="6551613" y="2252663"/>
              <a:ext cx="622300" cy="811212"/>
            </a:xfrm>
            <a:custGeom>
              <a:avLst/>
              <a:gdLst>
                <a:gd name="T0" fmla="*/ 78 w 78"/>
                <a:gd name="T1" fmla="*/ 102 h 102"/>
                <a:gd name="T2" fmla="*/ 40 w 78"/>
                <a:gd name="T3" fmla="*/ 88 h 102"/>
                <a:gd name="T4" fmla="*/ 0 w 78"/>
                <a:gd name="T5" fmla="*/ 36 h 102"/>
                <a:gd name="T6" fmla="*/ 0 w 78"/>
                <a:gd name="T7" fmla="*/ 0 h 102"/>
                <a:gd name="T8" fmla="*/ 50 w 78"/>
                <a:gd name="T9" fmla="*/ 42 h 102"/>
                <a:gd name="T10" fmla="*/ 78 w 78"/>
                <a:gd name="T11" fmla="*/ 102 h 102"/>
              </a:gdLst>
              <a:ahLst/>
              <a:cxnLst>
                <a:cxn ang="0">
                  <a:pos x="T0" y="T1"/>
                </a:cxn>
                <a:cxn ang="0">
                  <a:pos x="T2" y="T3"/>
                </a:cxn>
                <a:cxn ang="0">
                  <a:pos x="T4" y="T5"/>
                </a:cxn>
                <a:cxn ang="0">
                  <a:pos x="T6" y="T7"/>
                </a:cxn>
                <a:cxn ang="0">
                  <a:pos x="T8" y="T9"/>
                </a:cxn>
                <a:cxn ang="0">
                  <a:pos x="T10" y="T11"/>
                </a:cxn>
              </a:cxnLst>
              <a:rect l="0" t="0" r="r" b="b"/>
              <a:pathLst>
                <a:path w="78" h="102">
                  <a:moveTo>
                    <a:pt x="78" y="102"/>
                  </a:moveTo>
                  <a:cubicBezTo>
                    <a:pt x="40" y="88"/>
                    <a:pt x="40" y="88"/>
                    <a:pt x="40" y="88"/>
                  </a:cubicBezTo>
                  <a:cubicBezTo>
                    <a:pt x="0" y="36"/>
                    <a:pt x="0" y="36"/>
                    <a:pt x="0" y="36"/>
                  </a:cubicBezTo>
                  <a:cubicBezTo>
                    <a:pt x="0" y="0"/>
                    <a:pt x="0" y="0"/>
                    <a:pt x="0" y="0"/>
                  </a:cubicBezTo>
                  <a:cubicBezTo>
                    <a:pt x="50" y="42"/>
                    <a:pt x="50" y="42"/>
                    <a:pt x="50" y="42"/>
                  </a:cubicBezTo>
                  <a:cubicBezTo>
                    <a:pt x="55" y="55"/>
                    <a:pt x="67" y="79"/>
                    <a:pt x="78" y="102"/>
                  </a:cubicBezTo>
                  <a:close/>
                </a:path>
              </a:pathLst>
            </a:custGeom>
            <a:solidFill>
              <a:srgbClr val="9D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2" name="Freeform 68">
              <a:extLst>
                <a:ext uri="{FF2B5EF4-FFF2-40B4-BE49-F238E27FC236}">
                  <a16:creationId xmlns:a16="http://schemas.microsoft.com/office/drawing/2014/main" id="{88EE9E5A-E307-F84F-A675-9428506AE3EA}"/>
                </a:ext>
              </a:extLst>
            </p:cNvPr>
            <p:cNvSpPr>
              <a:spLocks/>
            </p:cNvSpPr>
            <p:nvPr/>
          </p:nvSpPr>
          <p:spPr bwMode="auto">
            <a:xfrm>
              <a:off x="6775451" y="4781550"/>
              <a:ext cx="382588" cy="666750"/>
            </a:xfrm>
            <a:custGeom>
              <a:avLst/>
              <a:gdLst>
                <a:gd name="T0" fmla="*/ 241 w 241"/>
                <a:gd name="T1" fmla="*/ 210 h 420"/>
                <a:gd name="T2" fmla="*/ 80 w 241"/>
                <a:gd name="T3" fmla="*/ 420 h 420"/>
                <a:gd name="T4" fmla="*/ 0 w 241"/>
                <a:gd name="T5" fmla="*/ 0 h 420"/>
                <a:gd name="T6" fmla="*/ 241 w 241"/>
                <a:gd name="T7" fmla="*/ 210 h 420"/>
              </a:gdLst>
              <a:ahLst/>
              <a:cxnLst>
                <a:cxn ang="0">
                  <a:pos x="T0" y="T1"/>
                </a:cxn>
                <a:cxn ang="0">
                  <a:pos x="T2" y="T3"/>
                </a:cxn>
                <a:cxn ang="0">
                  <a:pos x="T4" y="T5"/>
                </a:cxn>
                <a:cxn ang="0">
                  <a:pos x="T6" y="T7"/>
                </a:cxn>
              </a:cxnLst>
              <a:rect l="0" t="0" r="r" b="b"/>
              <a:pathLst>
                <a:path w="241" h="420">
                  <a:moveTo>
                    <a:pt x="241" y="210"/>
                  </a:moveTo>
                  <a:lnTo>
                    <a:pt x="80" y="420"/>
                  </a:lnTo>
                  <a:lnTo>
                    <a:pt x="0" y="0"/>
                  </a:lnTo>
                  <a:lnTo>
                    <a:pt x="241" y="210"/>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3" name="Freeform 69">
              <a:extLst>
                <a:ext uri="{FF2B5EF4-FFF2-40B4-BE49-F238E27FC236}">
                  <a16:creationId xmlns:a16="http://schemas.microsoft.com/office/drawing/2014/main" id="{9611AEDF-07A4-7542-AD1C-138D88B24327}"/>
                </a:ext>
              </a:extLst>
            </p:cNvPr>
            <p:cNvSpPr>
              <a:spLocks/>
            </p:cNvSpPr>
            <p:nvPr/>
          </p:nvSpPr>
          <p:spPr bwMode="auto">
            <a:xfrm>
              <a:off x="6775451" y="3994150"/>
              <a:ext cx="271463" cy="787400"/>
            </a:xfrm>
            <a:custGeom>
              <a:avLst/>
              <a:gdLst>
                <a:gd name="T0" fmla="*/ 171 w 171"/>
                <a:gd name="T1" fmla="*/ 100 h 496"/>
                <a:gd name="T2" fmla="*/ 0 w 171"/>
                <a:gd name="T3" fmla="*/ 496 h 496"/>
                <a:gd name="T4" fmla="*/ 0 w 171"/>
                <a:gd name="T5" fmla="*/ 0 h 496"/>
                <a:gd name="T6" fmla="*/ 171 w 171"/>
                <a:gd name="T7" fmla="*/ 100 h 496"/>
              </a:gdLst>
              <a:ahLst/>
              <a:cxnLst>
                <a:cxn ang="0">
                  <a:pos x="T0" y="T1"/>
                </a:cxn>
                <a:cxn ang="0">
                  <a:pos x="T2" y="T3"/>
                </a:cxn>
                <a:cxn ang="0">
                  <a:pos x="T4" y="T5"/>
                </a:cxn>
                <a:cxn ang="0">
                  <a:pos x="T6" y="T7"/>
                </a:cxn>
              </a:cxnLst>
              <a:rect l="0" t="0" r="r" b="b"/>
              <a:pathLst>
                <a:path w="171" h="496">
                  <a:moveTo>
                    <a:pt x="171" y="100"/>
                  </a:moveTo>
                  <a:lnTo>
                    <a:pt x="0" y="496"/>
                  </a:lnTo>
                  <a:lnTo>
                    <a:pt x="0" y="0"/>
                  </a:lnTo>
                  <a:lnTo>
                    <a:pt x="171" y="100"/>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4" name="Freeform 70">
              <a:extLst>
                <a:ext uri="{FF2B5EF4-FFF2-40B4-BE49-F238E27FC236}">
                  <a16:creationId xmlns:a16="http://schemas.microsoft.com/office/drawing/2014/main" id="{7497BC2F-F65F-B047-A005-8FE0316D7DEF}"/>
                </a:ext>
              </a:extLst>
            </p:cNvPr>
            <p:cNvSpPr>
              <a:spLocks/>
            </p:cNvSpPr>
            <p:nvPr/>
          </p:nvSpPr>
          <p:spPr bwMode="auto">
            <a:xfrm>
              <a:off x="6680201" y="4781550"/>
              <a:ext cx="222250" cy="666750"/>
            </a:xfrm>
            <a:custGeom>
              <a:avLst/>
              <a:gdLst>
                <a:gd name="T0" fmla="*/ 60 w 140"/>
                <a:gd name="T1" fmla="*/ 0 h 420"/>
                <a:gd name="T2" fmla="*/ 140 w 140"/>
                <a:gd name="T3" fmla="*/ 420 h 420"/>
                <a:gd name="T4" fmla="*/ 0 w 140"/>
                <a:gd name="T5" fmla="*/ 290 h 420"/>
                <a:gd name="T6" fmla="*/ 60 w 140"/>
                <a:gd name="T7" fmla="*/ 0 h 420"/>
              </a:gdLst>
              <a:ahLst/>
              <a:cxnLst>
                <a:cxn ang="0">
                  <a:pos x="T0" y="T1"/>
                </a:cxn>
                <a:cxn ang="0">
                  <a:pos x="T2" y="T3"/>
                </a:cxn>
                <a:cxn ang="0">
                  <a:pos x="T4" y="T5"/>
                </a:cxn>
                <a:cxn ang="0">
                  <a:pos x="T6" y="T7"/>
                </a:cxn>
              </a:cxnLst>
              <a:rect l="0" t="0" r="r" b="b"/>
              <a:pathLst>
                <a:path w="140" h="420">
                  <a:moveTo>
                    <a:pt x="60" y="0"/>
                  </a:moveTo>
                  <a:lnTo>
                    <a:pt x="140" y="420"/>
                  </a:lnTo>
                  <a:lnTo>
                    <a:pt x="0" y="290"/>
                  </a:lnTo>
                  <a:lnTo>
                    <a:pt x="60"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5" name="Freeform 71">
              <a:extLst>
                <a:ext uri="{FF2B5EF4-FFF2-40B4-BE49-F238E27FC236}">
                  <a16:creationId xmlns:a16="http://schemas.microsoft.com/office/drawing/2014/main" id="{0C7E4C80-8EC5-F14B-8AF7-AFDFCFF0D8EA}"/>
                </a:ext>
              </a:extLst>
            </p:cNvPr>
            <p:cNvSpPr>
              <a:spLocks/>
            </p:cNvSpPr>
            <p:nvPr/>
          </p:nvSpPr>
          <p:spPr bwMode="auto">
            <a:xfrm>
              <a:off x="6234113" y="2252663"/>
              <a:ext cx="939800" cy="1335087"/>
            </a:xfrm>
            <a:custGeom>
              <a:avLst/>
              <a:gdLst>
                <a:gd name="T0" fmla="*/ 200 w 592"/>
                <a:gd name="T1" fmla="*/ 180 h 841"/>
                <a:gd name="T2" fmla="*/ 401 w 592"/>
                <a:gd name="T3" fmla="*/ 440 h 841"/>
                <a:gd name="T4" fmla="*/ 592 w 592"/>
                <a:gd name="T5" fmla="*/ 511 h 841"/>
                <a:gd name="T6" fmla="*/ 341 w 592"/>
                <a:gd name="T7" fmla="*/ 841 h 841"/>
                <a:gd name="T8" fmla="*/ 341 w 592"/>
                <a:gd name="T9" fmla="*/ 460 h 841"/>
                <a:gd name="T10" fmla="*/ 0 w 592"/>
                <a:gd name="T11" fmla="*/ 180 h 841"/>
                <a:gd name="T12" fmla="*/ 200 w 592"/>
                <a:gd name="T13" fmla="*/ 0 h 841"/>
                <a:gd name="T14" fmla="*/ 200 w 592"/>
                <a:gd name="T15" fmla="*/ 180 h 8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841">
                  <a:moveTo>
                    <a:pt x="200" y="180"/>
                  </a:moveTo>
                  <a:lnTo>
                    <a:pt x="401" y="440"/>
                  </a:lnTo>
                  <a:lnTo>
                    <a:pt x="592" y="511"/>
                  </a:lnTo>
                  <a:lnTo>
                    <a:pt x="341" y="841"/>
                  </a:lnTo>
                  <a:lnTo>
                    <a:pt x="341" y="460"/>
                  </a:lnTo>
                  <a:lnTo>
                    <a:pt x="0" y="180"/>
                  </a:lnTo>
                  <a:lnTo>
                    <a:pt x="200" y="0"/>
                  </a:lnTo>
                  <a:lnTo>
                    <a:pt x="200"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6" name="Freeform 72">
              <a:extLst>
                <a:ext uri="{FF2B5EF4-FFF2-40B4-BE49-F238E27FC236}">
                  <a16:creationId xmlns:a16="http://schemas.microsoft.com/office/drawing/2014/main" id="{A27047D7-EA27-3F46-A90B-662DA40C981E}"/>
                </a:ext>
              </a:extLst>
            </p:cNvPr>
            <p:cNvSpPr>
              <a:spLocks/>
            </p:cNvSpPr>
            <p:nvPr/>
          </p:nvSpPr>
          <p:spPr bwMode="auto">
            <a:xfrm>
              <a:off x="6329363" y="2982913"/>
              <a:ext cx="446088" cy="604837"/>
            </a:xfrm>
            <a:custGeom>
              <a:avLst/>
              <a:gdLst>
                <a:gd name="T0" fmla="*/ 281 w 281"/>
                <a:gd name="T1" fmla="*/ 0 h 381"/>
                <a:gd name="T2" fmla="*/ 281 w 281"/>
                <a:gd name="T3" fmla="*/ 381 h 381"/>
                <a:gd name="T4" fmla="*/ 0 w 281"/>
                <a:gd name="T5" fmla="*/ 196 h 381"/>
                <a:gd name="T6" fmla="*/ 0 w 281"/>
                <a:gd name="T7" fmla="*/ 186 h 381"/>
                <a:gd name="T8" fmla="*/ 281 w 281"/>
                <a:gd name="T9" fmla="*/ 0 h 381"/>
              </a:gdLst>
              <a:ahLst/>
              <a:cxnLst>
                <a:cxn ang="0">
                  <a:pos x="T0" y="T1"/>
                </a:cxn>
                <a:cxn ang="0">
                  <a:pos x="T2" y="T3"/>
                </a:cxn>
                <a:cxn ang="0">
                  <a:pos x="T4" y="T5"/>
                </a:cxn>
                <a:cxn ang="0">
                  <a:pos x="T6" y="T7"/>
                </a:cxn>
                <a:cxn ang="0">
                  <a:pos x="T8" y="T9"/>
                </a:cxn>
              </a:cxnLst>
              <a:rect l="0" t="0" r="r" b="b"/>
              <a:pathLst>
                <a:path w="281" h="381">
                  <a:moveTo>
                    <a:pt x="281" y="0"/>
                  </a:moveTo>
                  <a:lnTo>
                    <a:pt x="281" y="381"/>
                  </a:lnTo>
                  <a:lnTo>
                    <a:pt x="0" y="196"/>
                  </a:lnTo>
                  <a:lnTo>
                    <a:pt x="0" y="186"/>
                  </a:lnTo>
                  <a:lnTo>
                    <a:pt x="281" y="0"/>
                  </a:lnTo>
                  <a:close/>
                </a:path>
              </a:pathLst>
            </a:custGeom>
            <a:solidFill>
              <a:srgbClr val="B0D8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7" name="Freeform 73">
              <a:extLst>
                <a:ext uri="{FF2B5EF4-FFF2-40B4-BE49-F238E27FC236}">
                  <a16:creationId xmlns:a16="http://schemas.microsoft.com/office/drawing/2014/main" id="{AAFE6D72-1E96-C848-8817-5977996DA858}"/>
                </a:ext>
              </a:extLst>
            </p:cNvPr>
            <p:cNvSpPr>
              <a:spLocks/>
            </p:cNvSpPr>
            <p:nvPr/>
          </p:nvSpPr>
          <p:spPr bwMode="auto">
            <a:xfrm>
              <a:off x="6234113" y="2538413"/>
              <a:ext cx="541338" cy="739775"/>
            </a:xfrm>
            <a:custGeom>
              <a:avLst/>
              <a:gdLst>
                <a:gd name="T0" fmla="*/ 341 w 341"/>
                <a:gd name="T1" fmla="*/ 280 h 466"/>
                <a:gd name="T2" fmla="*/ 60 w 341"/>
                <a:gd name="T3" fmla="*/ 466 h 466"/>
                <a:gd name="T4" fmla="*/ 0 w 341"/>
                <a:gd name="T5" fmla="*/ 0 h 466"/>
                <a:gd name="T6" fmla="*/ 341 w 341"/>
                <a:gd name="T7" fmla="*/ 280 h 466"/>
              </a:gdLst>
              <a:ahLst/>
              <a:cxnLst>
                <a:cxn ang="0">
                  <a:pos x="T0" y="T1"/>
                </a:cxn>
                <a:cxn ang="0">
                  <a:pos x="T2" y="T3"/>
                </a:cxn>
                <a:cxn ang="0">
                  <a:pos x="T4" y="T5"/>
                </a:cxn>
                <a:cxn ang="0">
                  <a:pos x="T6" y="T7"/>
                </a:cxn>
              </a:cxnLst>
              <a:rect l="0" t="0" r="r" b="b"/>
              <a:pathLst>
                <a:path w="341" h="466">
                  <a:moveTo>
                    <a:pt x="341" y="280"/>
                  </a:moveTo>
                  <a:lnTo>
                    <a:pt x="60" y="466"/>
                  </a:lnTo>
                  <a:lnTo>
                    <a:pt x="0" y="0"/>
                  </a:lnTo>
                  <a:lnTo>
                    <a:pt x="341" y="280"/>
                  </a:lnTo>
                  <a:close/>
                </a:path>
              </a:pathLst>
            </a:custGeom>
            <a:solidFill>
              <a:srgbClr val="CFD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8" name="Freeform 74">
              <a:extLst>
                <a:ext uri="{FF2B5EF4-FFF2-40B4-BE49-F238E27FC236}">
                  <a16:creationId xmlns:a16="http://schemas.microsoft.com/office/drawing/2014/main" id="{70C839F3-50D1-C54F-9189-3B817AC31538}"/>
                </a:ext>
              </a:extLst>
            </p:cNvPr>
            <p:cNvSpPr>
              <a:spLocks/>
            </p:cNvSpPr>
            <p:nvPr/>
          </p:nvSpPr>
          <p:spPr bwMode="auto">
            <a:xfrm>
              <a:off x="6234113" y="3994150"/>
              <a:ext cx="541338" cy="787400"/>
            </a:xfrm>
            <a:custGeom>
              <a:avLst/>
              <a:gdLst>
                <a:gd name="T0" fmla="*/ 341 w 341"/>
                <a:gd name="T1" fmla="*/ 0 h 496"/>
                <a:gd name="T2" fmla="*/ 341 w 341"/>
                <a:gd name="T3" fmla="*/ 496 h 496"/>
                <a:gd name="T4" fmla="*/ 0 w 341"/>
                <a:gd name="T5" fmla="*/ 185 h 496"/>
                <a:gd name="T6" fmla="*/ 341 w 341"/>
                <a:gd name="T7" fmla="*/ 0 h 496"/>
              </a:gdLst>
              <a:ahLst/>
              <a:cxnLst>
                <a:cxn ang="0">
                  <a:pos x="T0" y="T1"/>
                </a:cxn>
                <a:cxn ang="0">
                  <a:pos x="T2" y="T3"/>
                </a:cxn>
                <a:cxn ang="0">
                  <a:pos x="T4" y="T5"/>
                </a:cxn>
                <a:cxn ang="0">
                  <a:pos x="T6" y="T7"/>
                </a:cxn>
              </a:cxnLst>
              <a:rect l="0" t="0" r="r" b="b"/>
              <a:pathLst>
                <a:path w="341" h="496">
                  <a:moveTo>
                    <a:pt x="341" y="0"/>
                  </a:moveTo>
                  <a:lnTo>
                    <a:pt x="341" y="496"/>
                  </a:lnTo>
                  <a:lnTo>
                    <a:pt x="0" y="185"/>
                  </a:lnTo>
                  <a:lnTo>
                    <a:pt x="341" y="0"/>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9" name="Freeform 75">
              <a:extLst>
                <a:ext uri="{FF2B5EF4-FFF2-40B4-BE49-F238E27FC236}">
                  <a16:creationId xmlns:a16="http://schemas.microsoft.com/office/drawing/2014/main" id="{FD5AC8EA-2013-1248-9A5F-0ECC25C98B6C}"/>
                </a:ext>
              </a:extLst>
            </p:cNvPr>
            <p:cNvSpPr>
              <a:spLocks/>
            </p:cNvSpPr>
            <p:nvPr/>
          </p:nvSpPr>
          <p:spPr bwMode="auto">
            <a:xfrm>
              <a:off x="6376988" y="4781550"/>
              <a:ext cx="398463" cy="460375"/>
            </a:xfrm>
            <a:custGeom>
              <a:avLst/>
              <a:gdLst>
                <a:gd name="T0" fmla="*/ 251 w 251"/>
                <a:gd name="T1" fmla="*/ 0 h 290"/>
                <a:gd name="T2" fmla="*/ 191 w 251"/>
                <a:gd name="T3" fmla="*/ 290 h 290"/>
                <a:gd name="T4" fmla="*/ 0 w 251"/>
                <a:gd name="T5" fmla="*/ 0 h 290"/>
                <a:gd name="T6" fmla="*/ 251 w 251"/>
                <a:gd name="T7" fmla="*/ 0 h 290"/>
              </a:gdLst>
              <a:ahLst/>
              <a:cxnLst>
                <a:cxn ang="0">
                  <a:pos x="T0" y="T1"/>
                </a:cxn>
                <a:cxn ang="0">
                  <a:pos x="T2" y="T3"/>
                </a:cxn>
                <a:cxn ang="0">
                  <a:pos x="T4" y="T5"/>
                </a:cxn>
                <a:cxn ang="0">
                  <a:pos x="T6" y="T7"/>
                </a:cxn>
              </a:cxnLst>
              <a:rect l="0" t="0" r="r" b="b"/>
              <a:pathLst>
                <a:path w="251" h="290">
                  <a:moveTo>
                    <a:pt x="251" y="0"/>
                  </a:moveTo>
                  <a:lnTo>
                    <a:pt x="191" y="290"/>
                  </a:lnTo>
                  <a:lnTo>
                    <a:pt x="0" y="0"/>
                  </a:lnTo>
                  <a:lnTo>
                    <a:pt x="251"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0" name="Freeform 76">
              <a:extLst>
                <a:ext uri="{FF2B5EF4-FFF2-40B4-BE49-F238E27FC236}">
                  <a16:creationId xmlns:a16="http://schemas.microsoft.com/office/drawing/2014/main" id="{165E3B54-B237-5948-891B-5031658DF052}"/>
                </a:ext>
              </a:extLst>
            </p:cNvPr>
            <p:cNvSpPr>
              <a:spLocks/>
            </p:cNvSpPr>
            <p:nvPr/>
          </p:nvSpPr>
          <p:spPr bwMode="auto">
            <a:xfrm>
              <a:off x="6137276" y="3730625"/>
              <a:ext cx="638175" cy="557212"/>
            </a:xfrm>
            <a:custGeom>
              <a:avLst/>
              <a:gdLst>
                <a:gd name="T0" fmla="*/ 402 w 402"/>
                <a:gd name="T1" fmla="*/ 166 h 351"/>
                <a:gd name="T2" fmla="*/ 61 w 402"/>
                <a:gd name="T3" fmla="*/ 351 h 351"/>
                <a:gd name="T4" fmla="*/ 0 w 402"/>
                <a:gd name="T5" fmla="*/ 116 h 351"/>
                <a:gd name="T6" fmla="*/ 121 w 402"/>
                <a:gd name="T7" fmla="*/ 0 h 351"/>
                <a:gd name="T8" fmla="*/ 402 w 402"/>
                <a:gd name="T9" fmla="*/ 166 h 351"/>
              </a:gdLst>
              <a:ahLst/>
              <a:cxnLst>
                <a:cxn ang="0">
                  <a:pos x="T0" y="T1"/>
                </a:cxn>
                <a:cxn ang="0">
                  <a:pos x="T2" y="T3"/>
                </a:cxn>
                <a:cxn ang="0">
                  <a:pos x="T4" y="T5"/>
                </a:cxn>
                <a:cxn ang="0">
                  <a:pos x="T6" y="T7"/>
                </a:cxn>
                <a:cxn ang="0">
                  <a:pos x="T8" y="T9"/>
                </a:cxn>
              </a:cxnLst>
              <a:rect l="0" t="0" r="r" b="b"/>
              <a:pathLst>
                <a:path w="402" h="351">
                  <a:moveTo>
                    <a:pt x="402" y="166"/>
                  </a:moveTo>
                  <a:lnTo>
                    <a:pt x="61" y="351"/>
                  </a:lnTo>
                  <a:lnTo>
                    <a:pt x="0" y="116"/>
                  </a:lnTo>
                  <a:lnTo>
                    <a:pt x="121" y="0"/>
                  </a:lnTo>
                  <a:lnTo>
                    <a:pt x="402" y="166"/>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1" name="Freeform 77">
              <a:extLst>
                <a:ext uri="{FF2B5EF4-FFF2-40B4-BE49-F238E27FC236}">
                  <a16:creationId xmlns:a16="http://schemas.microsoft.com/office/drawing/2014/main" id="{4E2FF84B-0911-824D-BF43-A0AE313569A6}"/>
                </a:ext>
              </a:extLst>
            </p:cNvPr>
            <p:cNvSpPr>
              <a:spLocks/>
            </p:cNvSpPr>
            <p:nvPr/>
          </p:nvSpPr>
          <p:spPr bwMode="auto">
            <a:xfrm>
              <a:off x="6234113" y="4287838"/>
              <a:ext cx="541338" cy="493712"/>
            </a:xfrm>
            <a:custGeom>
              <a:avLst/>
              <a:gdLst>
                <a:gd name="T0" fmla="*/ 341 w 341"/>
                <a:gd name="T1" fmla="*/ 311 h 311"/>
                <a:gd name="T2" fmla="*/ 90 w 341"/>
                <a:gd name="T3" fmla="*/ 311 h 311"/>
                <a:gd name="T4" fmla="*/ 0 w 341"/>
                <a:gd name="T5" fmla="*/ 0 h 311"/>
                <a:gd name="T6" fmla="*/ 341 w 341"/>
                <a:gd name="T7" fmla="*/ 311 h 311"/>
              </a:gdLst>
              <a:ahLst/>
              <a:cxnLst>
                <a:cxn ang="0">
                  <a:pos x="T0" y="T1"/>
                </a:cxn>
                <a:cxn ang="0">
                  <a:pos x="T2" y="T3"/>
                </a:cxn>
                <a:cxn ang="0">
                  <a:pos x="T4" y="T5"/>
                </a:cxn>
                <a:cxn ang="0">
                  <a:pos x="T6" y="T7"/>
                </a:cxn>
              </a:cxnLst>
              <a:rect l="0" t="0" r="r" b="b"/>
              <a:pathLst>
                <a:path w="341" h="311">
                  <a:moveTo>
                    <a:pt x="341" y="311"/>
                  </a:moveTo>
                  <a:lnTo>
                    <a:pt x="90" y="311"/>
                  </a:lnTo>
                  <a:lnTo>
                    <a:pt x="0" y="0"/>
                  </a:lnTo>
                  <a:lnTo>
                    <a:pt x="341" y="311"/>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2" name="Freeform 78">
              <a:extLst>
                <a:ext uri="{FF2B5EF4-FFF2-40B4-BE49-F238E27FC236}">
                  <a16:creationId xmlns:a16="http://schemas.microsoft.com/office/drawing/2014/main" id="{7792163A-807E-8142-A94D-3D144D0DFCC1}"/>
                </a:ext>
              </a:extLst>
            </p:cNvPr>
            <p:cNvSpPr>
              <a:spLocks/>
            </p:cNvSpPr>
            <p:nvPr/>
          </p:nvSpPr>
          <p:spPr bwMode="auto">
            <a:xfrm>
              <a:off x="6376988" y="4781550"/>
              <a:ext cx="303213" cy="666750"/>
            </a:xfrm>
            <a:custGeom>
              <a:avLst/>
              <a:gdLst>
                <a:gd name="T0" fmla="*/ 0 w 191"/>
                <a:gd name="T1" fmla="*/ 0 h 420"/>
                <a:gd name="T2" fmla="*/ 191 w 191"/>
                <a:gd name="T3" fmla="*/ 290 h 420"/>
                <a:gd name="T4" fmla="*/ 131 w 191"/>
                <a:gd name="T5" fmla="*/ 420 h 420"/>
                <a:gd name="T6" fmla="*/ 0 w 191"/>
                <a:gd name="T7" fmla="*/ 0 h 420"/>
              </a:gdLst>
              <a:ahLst/>
              <a:cxnLst>
                <a:cxn ang="0">
                  <a:pos x="T0" y="T1"/>
                </a:cxn>
                <a:cxn ang="0">
                  <a:pos x="T2" y="T3"/>
                </a:cxn>
                <a:cxn ang="0">
                  <a:pos x="T4" y="T5"/>
                </a:cxn>
                <a:cxn ang="0">
                  <a:pos x="T6" y="T7"/>
                </a:cxn>
              </a:cxnLst>
              <a:rect l="0" t="0" r="r" b="b"/>
              <a:pathLst>
                <a:path w="191" h="420">
                  <a:moveTo>
                    <a:pt x="0" y="0"/>
                  </a:moveTo>
                  <a:lnTo>
                    <a:pt x="191" y="290"/>
                  </a:lnTo>
                  <a:lnTo>
                    <a:pt x="131" y="420"/>
                  </a:lnTo>
                  <a:lnTo>
                    <a:pt x="0" y="0"/>
                  </a:lnTo>
                  <a:close/>
                </a:path>
              </a:pathLst>
            </a:custGeom>
            <a:solidFill>
              <a:srgbClr val="1F2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3" name="Freeform 79">
              <a:extLst>
                <a:ext uri="{FF2B5EF4-FFF2-40B4-BE49-F238E27FC236}">
                  <a16:creationId xmlns:a16="http://schemas.microsoft.com/office/drawing/2014/main" id="{2E953AF2-2448-164C-A5ED-4335420C3844}"/>
                </a:ext>
              </a:extLst>
            </p:cNvPr>
            <p:cNvSpPr>
              <a:spLocks/>
            </p:cNvSpPr>
            <p:nvPr/>
          </p:nvSpPr>
          <p:spPr bwMode="auto">
            <a:xfrm>
              <a:off x="5891213" y="4781550"/>
              <a:ext cx="693738" cy="666750"/>
            </a:xfrm>
            <a:custGeom>
              <a:avLst/>
              <a:gdLst>
                <a:gd name="T0" fmla="*/ 306 w 437"/>
                <a:gd name="T1" fmla="*/ 0 h 420"/>
                <a:gd name="T2" fmla="*/ 437 w 437"/>
                <a:gd name="T3" fmla="*/ 420 h 420"/>
                <a:gd name="T4" fmla="*/ 0 w 437"/>
                <a:gd name="T5" fmla="*/ 340 h 420"/>
                <a:gd name="T6" fmla="*/ 306 w 437"/>
                <a:gd name="T7" fmla="*/ 0 h 420"/>
              </a:gdLst>
              <a:ahLst/>
              <a:cxnLst>
                <a:cxn ang="0">
                  <a:pos x="T0" y="T1"/>
                </a:cxn>
                <a:cxn ang="0">
                  <a:pos x="T2" y="T3"/>
                </a:cxn>
                <a:cxn ang="0">
                  <a:pos x="T4" y="T5"/>
                </a:cxn>
                <a:cxn ang="0">
                  <a:pos x="T6" y="T7"/>
                </a:cxn>
              </a:cxnLst>
              <a:rect l="0" t="0" r="r" b="b"/>
              <a:pathLst>
                <a:path w="437" h="420">
                  <a:moveTo>
                    <a:pt x="306" y="0"/>
                  </a:moveTo>
                  <a:lnTo>
                    <a:pt x="437" y="420"/>
                  </a:lnTo>
                  <a:lnTo>
                    <a:pt x="0" y="340"/>
                  </a:lnTo>
                  <a:lnTo>
                    <a:pt x="306"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4" name="Freeform 80">
              <a:extLst>
                <a:ext uri="{FF2B5EF4-FFF2-40B4-BE49-F238E27FC236}">
                  <a16:creationId xmlns:a16="http://schemas.microsoft.com/office/drawing/2014/main" id="{47C554AE-4E08-AD4D-B7D1-248F087ECA67}"/>
                </a:ext>
              </a:extLst>
            </p:cNvPr>
            <p:cNvSpPr>
              <a:spLocks/>
            </p:cNvSpPr>
            <p:nvPr/>
          </p:nvSpPr>
          <p:spPr bwMode="auto">
            <a:xfrm>
              <a:off x="5595938" y="5448300"/>
              <a:ext cx="989013" cy="700087"/>
            </a:xfrm>
            <a:custGeom>
              <a:avLst/>
              <a:gdLst>
                <a:gd name="T0" fmla="*/ 623 w 623"/>
                <a:gd name="T1" fmla="*/ 0 h 441"/>
                <a:gd name="T2" fmla="*/ 442 w 623"/>
                <a:gd name="T3" fmla="*/ 281 h 441"/>
                <a:gd name="T4" fmla="*/ 0 w 623"/>
                <a:gd name="T5" fmla="*/ 441 h 441"/>
                <a:gd name="T6" fmla="*/ 301 w 623"/>
                <a:gd name="T7" fmla="*/ 161 h 441"/>
                <a:gd name="T8" fmla="*/ 623 w 623"/>
                <a:gd name="T9" fmla="*/ 0 h 441"/>
              </a:gdLst>
              <a:ahLst/>
              <a:cxnLst>
                <a:cxn ang="0">
                  <a:pos x="T0" y="T1"/>
                </a:cxn>
                <a:cxn ang="0">
                  <a:pos x="T2" y="T3"/>
                </a:cxn>
                <a:cxn ang="0">
                  <a:pos x="T4" y="T5"/>
                </a:cxn>
                <a:cxn ang="0">
                  <a:pos x="T6" y="T7"/>
                </a:cxn>
                <a:cxn ang="0">
                  <a:pos x="T8" y="T9"/>
                </a:cxn>
              </a:cxnLst>
              <a:rect l="0" t="0" r="r" b="b"/>
              <a:pathLst>
                <a:path w="623" h="441">
                  <a:moveTo>
                    <a:pt x="623" y="0"/>
                  </a:moveTo>
                  <a:lnTo>
                    <a:pt x="442" y="281"/>
                  </a:lnTo>
                  <a:lnTo>
                    <a:pt x="0" y="441"/>
                  </a:lnTo>
                  <a:lnTo>
                    <a:pt x="301" y="161"/>
                  </a:lnTo>
                  <a:lnTo>
                    <a:pt x="623"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5" name="Freeform 81">
              <a:extLst>
                <a:ext uri="{FF2B5EF4-FFF2-40B4-BE49-F238E27FC236}">
                  <a16:creationId xmlns:a16="http://schemas.microsoft.com/office/drawing/2014/main" id="{8D2D886F-2CEE-0349-9D5A-55BB019854C7}"/>
                </a:ext>
              </a:extLst>
            </p:cNvPr>
            <p:cNvSpPr>
              <a:spLocks/>
            </p:cNvSpPr>
            <p:nvPr/>
          </p:nvSpPr>
          <p:spPr bwMode="auto">
            <a:xfrm>
              <a:off x="5891213" y="5321300"/>
              <a:ext cx="693738" cy="382587"/>
            </a:xfrm>
            <a:custGeom>
              <a:avLst/>
              <a:gdLst>
                <a:gd name="T0" fmla="*/ 437 w 437"/>
                <a:gd name="T1" fmla="*/ 80 h 241"/>
                <a:gd name="T2" fmla="*/ 115 w 437"/>
                <a:gd name="T3" fmla="*/ 241 h 241"/>
                <a:gd name="T4" fmla="*/ 0 w 437"/>
                <a:gd name="T5" fmla="*/ 0 h 241"/>
                <a:gd name="T6" fmla="*/ 437 w 437"/>
                <a:gd name="T7" fmla="*/ 80 h 241"/>
              </a:gdLst>
              <a:ahLst/>
              <a:cxnLst>
                <a:cxn ang="0">
                  <a:pos x="T0" y="T1"/>
                </a:cxn>
                <a:cxn ang="0">
                  <a:pos x="T2" y="T3"/>
                </a:cxn>
                <a:cxn ang="0">
                  <a:pos x="T4" y="T5"/>
                </a:cxn>
                <a:cxn ang="0">
                  <a:pos x="T6" y="T7"/>
                </a:cxn>
              </a:cxnLst>
              <a:rect l="0" t="0" r="r" b="b"/>
              <a:pathLst>
                <a:path w="437" h="241">
                  <a:moveTo>
                    <a:pt x="437" y="80"/>
                  </a:moveTo>
                  <a:lnTo>
                    <a:pt x="115" y="241"/>
                  </a:lnTo>
                  <a:lnTo>
                    <a:pt x="0" y="0"/>
                  </a:lnTo>
                  <a:lnTo>
                    <a:pt x="437" y="8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6" name="Freeform 82">
              <a:extLst>
                <a:ext uri="{FF2B5EF4-FFF2-40B4-BE49-F238E27FC236}">
                  <a16:creationId xmlns:a16="http://schemas.microsoft.com/office/drawing/2014/main" id="{5E3E71CB-D307-ED42-BC38-6EF15EBD0104}"/>
                </a:ext>
              </a:extLst>
            </p:cNvPr>
            <p:cNvSpPr>
              <a:spLocks/>
            </p:cNvSpPr>
            <p:nvPr/>
          </p:nvSpPr>
          <p:spPr bwMode="auto">
            <a:xfrm>
              <a:off x="5722938" y="4287838"/>
              <a:ext cx="654050" cy="493712"/>
            </a:xfrm>
            <a:custGeom>
              <a:avLst/>
              <a:gdLst>
                <a:gd name="T0" fmla="*/ 322 w 412"/>
                <a:gd name="T1" fmla="*/ 0 h 311"/>
                <a:gd name="T2" fmla="*/ 412 w 412"/>
                <a:gd name="T3" fmla="*/ 311 h 311"/>
                <a:gd name="T4" fmla="*/ 0 w 412"/>
                <a:gd name="T5" fmla="*/ 40 h 311"/>
                <a:gd name="T6" fmla="*/ 322 w 412"/>
                <a:gd name="T7" fmla="*/ 0 h 311"/>
              </a:gdLst>
              <a:ahLst/>
              <a:cxnLst>
                <a:cxn ang="0">
                  <a:pos x="T0" y="T1"/>
                </a:cxn>
                <a:cxn ang="0">
                  <a:pos x="T2" y="T3"/>
                </a:cxn>
                <a:cxn ang="0">
                  <a:pos x="T4" y="T5"/>
                </a:cxn>
                <a:cxn ang="0">
                  <a:pos x="T6" y="T7"/>
                </a:cxn>
              </a:cxnLst>
              <a:rect l="0" t="0" r="r" b="b"/>
              <a:pathLst>
                <a:path w="412" h="311">
                  <a:moveTo>
                    <a:pt x="322" y="0"/>
                  </a:moveTo>
                  <a:lnTo>
                    <a:pt x="412" y="311"/>
                  </a:lnTo>
                  <a:lnTo>
                    <a:pt x="0" y="40"/>
                  </a:lnTo>
                  <a:lnTo>
                    <a:pt x="322"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7" name="Freeform 83">
              <a:extLst>
                <a:ext uri="{FF2B5EF4-FFF2-40B4-BE49-F238E27FC236}">
                  <a16:creationId xmlns:a16="http://schemas.microsoft.com/office/drawing/2014/main" id="{2BEEE226-BB31-B945-B4B9-C515D05AD613}"/>
                </a:ext>
              </a:extLst>
            </p:cNvPr>
            <p:cNvSpPr>
              <a:spLocks/>
            </p:cNvSpPr>
            <p:nvPr/>
          </p:nvSpPr>
          <p:spPr bwMode="auto">
            <a:xfrm>
              <a:off x="5722938" y="4351338"/>
              <a:ext cx="654050" cy="969962"/>
            </a:xfrm>
            <a:custGeom>
              <a:avLst/>
              <a:gdLst>
                <a:gd name="T0" fmla="*/ 412 w 412"/>
                <a:gd name="T1" fmla="*/ 271 h 611"/>
                <a:gd name="T2" fmla="*/ 106 w 412"/>
                <a:gd name="T3" fmla="*/ 611 h 611"/>
                <a:gd name="T4" fmla="*/ 0 w 412"/>
                <a:gd name="T5" fmla="*/ 0 h 611"/>
                <a:gd name="T6" fmla="*/ 412 w 412"/>
                <a:gd name="T7" fmla="*/ 271 h 611"/>
              </a:gdLst>
              <a:ahLst/>
              <a:cxnLst>
                <a:cxn ang="0">
                  <a:pos x="T0" y="T1"/>
                </a:cxn>
                <a:cxn ang="0">
                  <a:pos x="T2" y="T3"/>
                </a:cxn>
                <a:cxn ang="0">
                  <a:pos x="T4" y="T5"/>
                </a:cxn>
                <a:cxn ang="0">
                  <a:pos x="T6" y="T7"/>
                </a:cxn>
              </a:cxnLst>
              <a:rect l="0" t="0" r="r" b="b"/>
              <a:pathLst>
                <a:path w="412" h="611">
                  <a:moveTo>
                    <a:pt x="412" y="271"/>
                  </a:moveTo>
                  <a:lnTo>
                    <a:pt x="106" y="611"/>
                  </a:lnTo>
                  <a:lnTo>
                    <a:pt x="0" y="0"/>
                  </a:lnTo>
                  <a:lnTo>
                    <a:pt x="412" y="271"/>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8" name="Freeform 84">
              <a:extLst>
                <a:ext uri="{FF2B5EF4-FFF2-40B4-BE49-F238E27FC236}">
                  <a16:creationId xmlns:a16="http://schemas.microsoft.com/office/drawing/2014/main" id="{E32D0E30-BBAE-514A-B0CE-4C2C0241CF7B}"/>
                </a:ext>
              </a:extLst>
            </p:cNvPr>
            <p:cNvSpPr>
              <a:spLocks/>
            </p:cNvSpPr>
            <p:nvPr/>
          </p:nvSpPr>
          <p:spPr bwMode="auto">
            <a:xfrm>
              <a:off x="6010276" y="3278188"/>
              <a:ext cx="319088" cy="452437"/>
            </a:xfrm>
            <a:custGeom>
              <a:avLst/>
              <a:gdLst>
                <a:gd name="T0" fmla="*/ 201 w 201"/>
                <a:gd name="T1" fmla="*/ 10 h 285"/>
                <a:gd name="T2" fmla="*/ 201 w 201"/>
                <a:gd name="T3" fmla="*/ 285 h 285"/>
                <a:gd name="T4" fmla="*/ 0 w 201"/>
                <a:gd name="T5" fmla="*/ 130 h 285"/>
                <a:gd name="T6" fmla="*/ 45 w 201"/>
                <a:gd name="T7" fmla="*/ 100 h 285"/>
                <a:gd name="T8" fmla="*/ 201 w 201"/>
                <a:gd name="T9" fmla="*/ 0 h 285"/>
                <a:gd name="T10" fmla="*/ 201 w 201"/>
                <a:gd name="T11" fmla="*/ 10 h 285"/>
              </a:gdLst>
              <a:ahLst/>
              <a:cxnLst>
                <a:cxn ang="0">
                  <a:pos x="T0" y="T1"/>
                </a:cxn>
                <a:cxn ang="0">
                  <a:pos x="T2" y="T3"/>
                </a:cxn>
                <a:cxn ang="0">
                  <a:pos x="T4" y="T5"/>
                </a:cxn>
                <a:cxn ang="0">
                  <a:pos x="T6" y="T7"/>
                </a:cxn>
                <a:cxn ang="0">
                  <a:pos x="T8" y="T9"/>
                </a:cxn>
                <a:cxn ang="0">
                  <a:pos x="T10" y="T11"/>
                </a:cxn>
              </a:cxnLst>
              <a:rect l="0" t="0" r="r" b="b"/>
              <a:pathLst>
                <a:path w="201" h="285">
                  <a:moveTo>
                    <a:pt x="201" y="10"/>
                  </a:moveTo>
                  <a:lnTo>
                    <a:pt x="201" y="285"/>
                  </a:lnTo>
                  <a:lnTo>
                    <a:pt x="0" y="130"/>
                  </a:lnTo>
                  <a:lnTo>
                    <a:pt x="45" y="100"/>
                  </a:lnTo>
                  <a:lnTo>
                    <a:pt x="201" y="0"/>
                  </a:lnTo>
                  <a:lnTo>
                    <a:pt x="201" y="10"/>
                  </a:lnTo>
                  <a:close/>
                </a:path>
              </a:pathLst>
            </a:custGeom>
            <a:solidFill>
              <a:srgbClr val="CFD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9" name="Freeform 85">
              <a:extLst>
                <a:ext uri="{FF2B5EF4-FFF2-40B4-BE49-F238E27FC236}">
                  <a16:creationId xmlns:a16="http://schemas.microsoft.com/office/drawing/2014/main" id="{BD88B94D-AF42-7B4A-B701-9CCCBDC5D329}"/>
                </a:ext>
              </a:extLst>
            </p:cNvPr>
            <p:cNvSpPr>
              <a:spLocks/>
            </p:cNvSpPr>
            <p:nvPr/>
          </p:nvSpPr>
          <p:spPr bwMode="auto">
            <a:xfrm>
              <a:off x="6010276" y="3484563"/>
              <a:ext cx="319088" cy="430212"/>
            </a:xfrm>
            <a:custGeom>
              <a:avLst/>
              <a:gdLst>
                <a:gd name="T0" fmla="*/ 201 w 201"/>
                <a:gd name="T1" fmla="*/ 155 h 271"/>
                <a:gd name="T2" fmla="*/ 80 w 201"/>
                <a:gd name="T3" fmla="*/ 271 h 271"/>
                <a:gd name="T4" fmla="*/ 0 w 201"/>
                <a:gd name="T5" fmla="*/ 0 h 271"/>
                <a:gd name="T6" fmla="*/ 201 w 201"/>
                <a:gd name="T7" fmla="*/ 155 h 271"/>
              </a:gdLst>
              <a:ahLst/>
              <a:cxnLst>
                <a:cxn ang="0">
                  <a:pos x="T0" y="T1"/>
                </a:cxn>
                <a:cxn ang="0">
                  <a:pos x="T2" y="T3"/>
                </a:cxn>
                <a:cxn ang="0">
                  <a:pos x="T4" y="T5"/>
                </a:cxn>
                <a:cxn ang="0">
                  <a:pos x="T6" y="T7"/>
                </a:cxn>
              </a:cxnLst>
              <a:rect l="0" t="0" r="r" b="b"/>
              <a:pathLst>
                <a:path w="201" h="271">
                  <a:moveTo>
                    <a:pt x="201" y="155"/>
                  </a:moveTo>
                  <a:lnTo>
                    <a:pt x="80" y="271"/>
                  </a:lnTo>
                  <a:lnTo>
                    <a:pt x="0" y="0"/>
                  </a:lnTo>
                  <a:lnTo>
                    <a:pt x="201" y="155"/>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0" name="Freeform 86">
              <a:extLst>
                <a:ext uri="{FF2B5EF4-FFF2-40B4-BE49-F238E27FC236}">
                  <a16:creationId xmlns:a16="http://schemas.microsoft.com/office/drawing/2014/main" id="{64D0F44F-FC20-EC47-B5DD-8A3D569F1695}"/>
                </a:ext>
              </a:extLst>
            </p:cNvPr>
            <p:cNvSpPr>
              <a:spLocks/>
            </p:cNvSpPr>
            <p:nvPr/>
          </p:nvSpPr>
          <p:spPr bwMode="auto">
            <a:xfrm>
              <a:off x="6042026" y="2538413"/>
              <a:ext cx="287338" cy="898525"/>
            </a:xfrm>
            <a:custGeom>
              <a:avLst/>
              <a:gdLst>
                <a:gd name="T0" fmla="*/ 121 w 181"/>
                <a:gd name="T1" fmla="*/ 0 h 566"/>
                <a:gd name="T2" fmla="*/ 181 w 181"/>
                <a:gd name="T3" fmla="*/ 466 h 566"/>
                <a:gd name="T4" fmla="*/ 25 w 181"/>
                <a:gd name="T5" fmla="*/ 566 h 566"/>
                <a:gd name="T6" fmla="*/ 0 w 181"/>
                <a:gd name="T7" fmla="*/ 531 h 566"/>
                <a:gd name="T8" fmla="*/ 0 w 181"/>
                <a:gd name="T9" fmla="*/ 130 h 566"/>
                <a:gd name="T10" fmla="*/ 121 w 181"/>
                <a:gd name="T11" fmla="*/ 0 h 566"/>
              </a:gdLst>
              <a:ahLst/>
              <a:cxnLst>
                <a:cxn ang="0">
                  <a:pos x="T0" y="T1"/>
                </a:cxn>
                <a:cxn ang="0">
                  <a:pos x="T2" y="T3"/>
                </a:cxn>
                <a:cxn ang="0">
                  <a:pos x="T4" y="T5"/>
                </a:cxn>
                <a:cxn ang="0">
                  <a:pos x="T6" y="T7"/>
                </a:cxn>
                <a:cxn ang="0">
                  <a:pos x="T8" y="T9"/>
                </a:cxn>
                <a:cxn ang="0">
                  <a:pos x="T10" y="T11"/>
                </a:cxn>
              </a:cxnLst>
              <a:rect l="0" t="0" r="r" b="b"/>
              <a:pathLst>
                <a:path w="181" h="566">
                  <a:moveTo>
                    <a:pt x="121" y="0"/>
                  </a:moveTo>
                  <a:lnTo>
                    <a:pt x="181" y="466"/>
                  </a:lnTo>
                  <a:lnTo>
                    <a:pt x="25" y="566"/>
                  </a:lnTo>
                  <a:lnTo>
                    <a:pt x="0" y="531"/>
                  </a:lnTo>
                  <a:lnTo>
                    <a:pt x="0" y="130"/>
                  </a:lnTo>
                  <a:lnTo>
                    <a:pt x="121" y="0"/>
                  </a:lnTo>
                  <a:close/>
                </a:path>
              </a:pathLst>
            </a:custGeom>
            <a:solidFill>
              <a:srgbClr val="9D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1" name="Freeform 87">
              <a:extLst>
                <a:ext uri="{FF2B5EF4-FFF2-40B4-BE49-F238E27FC236}">
                  <a16:creationId xmlns:a16="http://schemas.microsoft.com/office/drawing/2014/main" id="{0D7F94A3-3B9F-C142-BD66-B179D4A526B2}"/>
                </a:ext>
              </a:extLst>
            </p:cNvPr>
            <p:cNvSpPr>
              <a:spLocks/>
            </p:cNvSpPr>
            <p:nvPr/>
          </p:nvSpPr>
          <p:spPr bwMode="auto">
            <a:xfrm>
              <a:off x="5891213" y="2538413"/>
              <a:ext cx="342900" cy="842962"/>
            </a:xfrm>
            <a:custGeom>
              <a:avLst/>
              <a:gdLst>
                <a:gd name="T0" fmla="*/ 216 w 216"/>
                <a:gd name="T1" fmla="*/ 0 h 531"/>
                <a:gd name="T2" fmla="*/ 95 w 216"/>
                <a:gd name="T3" fmla="*/ 130 h 531"/>
                <a:gd name="T4" fmla="*/ 95 w 216"/>
                <a:gd name="T5" fmla="*/ 531 h 531"/>
                <a:gd name="T6" fmla="*/ 0 w 216"/>
                <a:gd name="T7" fmla="*/ 100 h 531"/>
                <a:gd name="T8" fmla="*/ 216 w 216"/>
                <a:gd name="T9" fmla="*/ 0 h 531"/>
              </a:gdLst>
              <a:ahLst/>
              <a:cxnLst>
                <a:cxn ang="0">
                  <a:pos x="T0" y="T1"/>
                </a:cxn>
                <a:cxn ang="0">
                  <a:pos x="T2" y="T3"/>
                </a:cxn>
                <a:cxn ang="0">
                  <a:pos x="T4" y="T5"/>
                </a:cxn>
                <a:cxn ang="0">
                  <a:pos x="T6" y="T7"/>
                </a:cxn>
                <a:cxn ang="0">
                  <a:pos x="T8" y="T9"/>
                </a:cxn>
              </a:cxnLst>
              <a:rect l="0" t="0" r="r" b="b"/>
              <a:pathLst>
                <a:path w="216" h="531">
                  <a:moveTo>
                    <a:pt x="216" y="0"/>
                  </a:moveTo>
                  <a:lnTo>
                    <a:pt x="95" y="130"/>
                  </a:lnTo>
                  <a:lnTo>
                    <a:pt x="95" y="531"/>
                  </a:lnTo>
                  <a:lnTo>
                    <a:pt x="0" y="100"/>
                  </a:lnTo>
                  <a:lnTo>
                    <a:pt x="216" y="0"/>
                  </a:lnTo>
                  <a:close/>
                </a:path>
              </a:pathLst>
            </a:custGeom>
            <a:solidFill>
              <a:srgbClr val="B0D8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2" name="Freeform 88">
              <a:extLst>
                <a:ext uri="{FF2B5EF4-FFF2-40B4-BE49-F238E27FC236}">
                  <a16:creationId xmlns:a16="http://schemas.microsoft.com/office/drawing/2014/main" id="{57FAE9DE-4E41-1946-91EB-F4CC606E2BC2}"/>
                </a:ext>
              </a:extLst>
            </p:cNvPr>
            <p:cNvSpPr>
              <a:spLocks/>
            </p:cNvSpPr>
            <p:nvPr/>
          </p:nvSpPr>
          <p:spPr bwMode="auto">
            <a:xfrm>
              <a:off x="5722938" y="3914775"/>
              <a:ext cx="511175" cy="436562"/>
            </a:xfrm>
            <a:custGeom>
              <a:avLst/>
              <a:gdLst>
                <a:gd name="T0" fmla="*/ 261 w 322"/>
                <a:gd name="T1" fmla="*/ 0 h 275"/>
                <a:gd name="T2" fmla="*/ 322 w 322"/>
                <a:gd name="T3" fmla="*/ 235 h 275"/>
                <a:gd name="T4" fmla="*/ 0 w 322"/>
                <a:gd name="T5" fmla="*/ 275 h 275"/>
                <a:gd name="T6" fmla="*/ 106 w 322"/>
                <a:gd name="T7" fmla="*/ 115 h 275"/>
                <a:gd name="T8" fmla="*/ 261 w 322"/>
                <a:gd name="T9" fmla="*/ 0 h 275"/>
              </a:gdLst>
              <a:ahLst/>
              <a:cxnLst>
                <a:cxn ang="0">
                  <a:pos x="T0" y="T1"/>
                </a:cxn>
                <a:cxn ang="0">
                  <a:pos x="T2" y="T3"/>
                </a:cxn>
                <a:cxn ang="0">
                  <a:pos x="T4" y="T5"/>
                </a:cxn>
                <a:cxn ang="0">
                  <a:pos x="T6" y="T7"/>
                </a:cxn>
                <a:cxn ang="0">
                  <a:pos x="T8" y="T9"/>
                </a:cxn>
              </a:cxnLst>
              <a:rect l="0" t="0" r="r" b="b"/>
              <a:pathLst>
                <a:path w="322" h="275">
                  <a:moveTo>
                    <a:pt x="261" y="0"/>
                  </a:moveTo>
                  <a:lnTo>
                    <a:pt x="322" y="235"/>
                  </a:lnTo>
                  <a:lnTo>
                    <a:pt x="0" y="275"/>
                  </a:lnTo>
                  <a:lnTo>
                    <a:pt x="106" y="115"/>
                  </a:lnTo>
                  <a:lnTo>
                    <a:pt x="261"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3" name="Freeform 89">
              <a:extLst>
                <a:ext uri="{FF2B5EF4-FFF2-40B4-BE49-F238E27FC236}">
                  <a16:creationId xmlns:a16="http://schemas.microsoft.com/office/drawing/2014/main" id="{664EDBC1-06B3-3F4A-A236-9A05F823EC51}"/>
                </a:ext>
              </a:extLst>
            </p:cNvPr>
            <p:cNvSpPr>
              <a:spLocks/>
            </p:cNvSpPr>
            <p:nvPr/>
          </p:nvSpPr>
          <p:spPr bwMode="auto">
            <a:xfrm>
              <a:off x="5595938" y="1758950"/>
              <a:ext cx="638175" cy="938212"/>
            </a:xfrm>
            <a:custGeom>
              <a:avLst/>
              <a:gdLst>
                <a:gd name="T0" fmla="*/ 80 w 80"/>
                <a:gd name="T1" fmla="*/ 98 h 118"/>
                <a:gd name="T2" fmla="*/ 37 w 80"/>
                <a:gd name="T3" fmla="*/ 118 h 118"/>
                <a:gd name="T4" fmla="*/ 0 w 80"/>
                <a:gd name="T5" fmla="*/ 0 h 118"/>
                <a:gd name="T6" fmla="*/ 80 w 80"/>
                <a:gd name="T7" fmla="*/ 98 h 118"/>
              </a:gdLst>
              <a:ahLst/>
              <a:cxnLst>
                <a:cxn ang="0">
                  <a:pos x="T0" y="T1"/>
                </a:cxn>
                <a:cxn ang="0">
                  <a:pos x="T2" y="T3"/>
                </a:cxn>
                <a:cxn ang="0">
                  <a:pos x="T4" y="T5"/>
                </a:cxn>
                <a:cxn ang="0">
                  <a:pos x="T6" y="T7"/>
                </a:cxn>
              </a:cxnLst>
              <a:rect l="0" t="0" r="r" b="b"/>
              <a:pathLst>
                <a:path w="80" h="118">
                  <a:moveTo>
                    <a:pt x="80" y="98"/>
                  </a:moveTo>
                  <a:cubicBezTo>
                    <a:pt x="37" y="118"/>
                    <a:pt x="37" y="118"/>
                    <a:pt x="37" y="118"/>
                  </a:cubicBezTo>
                  <a:cubicBezTo>
                    <a:pt x="22" y="72"/>
                    <a:pt x="0" y="0"/>
                    <a:pt x="0" y="0"/>
                  </a:cubicBezTo>
                  <a:cubicBezTo>
                    <a:pt x="56" y="16"/>
                    <a:pt x="80" y="98"/>
                    <a:pt x="80" y="98"/>
                  </a:cubicBezTo>
                  <a:close/>
                </a:path>
              </a:pathLst>
            </a:custGeom>
            <a:solidFill>
              <a:srgbClr val="9D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4" name="Freeform 90">
              <a:extLst>
                <a:ext uri="{FF2B5EF4-FFF2-40B4-BE49-F238E27FC236}">
                  <a16:creationId xmlns:a16="http://schemas.microsoft.com/office/drawing/2014/main" id="{EDEF5E11-0893-DF42-A7C0-D571E0E02EE3}"/>
                </a:ext>
              </a:extLst>
            </p:cNvPr>
            <p:cNvSpPr>
              <a:spLocks/>
            </p:cNvSpPr>
            <p:nvPr/>
          </p:nvSpPr>
          <p:spPr bwMode="auto">
            <a:xfrm>
              <a:off x="5419726" y="3381375"/>
              <a:ext cx="717550" cy="715962"/>
            </a:xfrm>
            <a:custGeom>
              <a:avLst/>
              <a:gdLst>
                <a:gd name="T0" fmla="*/ 372 w 452"/>
                <a:gd name="T1" fmla="*/ 65 h 451"/>
                <a:gd name="T2" fmla="*/ 452 w 452"/>
                <a:gd name="T3" fmla="*/ 336 h 451"/>
                <a:gd name="T4" fmla="*/ 297 w 452"/>
                <a:gd name="T5" fmla="*/ 451 h 451"/>
                <a:gd name="T6" fmla="*/ 0 w 452"/>
                <a:gd name="T7" fmla="*/ 220 h 451"/>
                <a:gd name="T8" fmla="*/ 81 w 452"/>
                <a:gd name="T9" fmla="*/ 130 h 451"/>
                <a:gd name="T10" fmla="*/ 141 w 452"/>
                <a:gd name="T11" fmla="*/ 0 h 451"/>
                <a:gd name="T12" fmla="*/ 372 w 452"/>
                <a:gd name="T13" fmla="*/ 65 h 451"/>
              </a:gdLst>
              <a:ahLst/>
              <a:cxnLst>
                <a:cxn ang="0">
                  <a:pos x="T0" y="T1"/>
                </a:cxn>
                <a:cxn ang="0">
                  <a:pos x="T2" y="T3"/>
                </a:cxn>
                <a:cxn ang="0">
                  <a:pos x="T4" y="T5"/>
                </a:cxn>
                <a:cxn ang="0">
                  <a:pos x="T6" y="T7"/>
                </a:cxn>
                <a:cxn ang="0">
                  <a:pos x="T8" y="T9"/>
                </a:cxn>
                <a:cxn ang="0">
                  <a:pos x="T10" y="T11"/>
                </a:cxn>
                <a:cxn ang="0">
                  <a:pos x="T12" y="T13"/>
                </a:cxn>
              </a:cxnLst>
              <a:rect l="0" t="0" r="r" b="b"/>
              <a:pathLst>
                <a:path w="452" h="451">
                  <a:moveTo>
                    <a:pt x="372" y="65"/>
                  </a:moveTo>
                  <a:lnTo>
                    <a:pt x="452" y="336"/>
                  </a:lnTo>
                  <a:lnTo>
                    <a:pt x="297" y="451"/>
                  </a:lnTo>
                  <a:lnTo>
                    <a:pt x="0" y="220"/>
                  </a:lnTo>
                  <a:lnTo>
                    <a:pt x="81" y="130"/>
                  </a:lnTo>
                  <a:lnTo>
                    <a:pt x="141" y="0"/>
                  </a:lnTo>
                  <a:lnTo>
                    <a:pt x="372" y="65"/>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5" name="Freeform 91">
              <a:extLst>
                <a:ext uri="{FF2B5EF4-FFF2-40B4-BE49-F238E27FC236}">
                  <a16:creationId xmlns:a16="http://schemas.microsoft.com/office/drawing/2014/main" id="{804E4814-B16B-574C-80EE-9BF1F9911E93}"/>
                </a:ext>
              </a:extLst>
            </p:cNvPr>
            <p:cNvSpPr>
              <a:spLocks/>
            </p:cNvSpPr>
            <p:nvPr/>
          </p:nvSpPr>
          <p:spPr bwMode="auto">
            <a:xfrm>
              <a:off x="5643563" y="2697163"/>
              <a:ext cx="438150" cy="787400"/>
            </a:xfrm>
            <a:custGeom>
              <a:avLst/>
              <a:gdLst>
                <a:gd name="T0" fmla="*/ 251 w 276"/>
                <a:gd name="T1" fmla="*/ 431 h 496"/>
                <a:gd name="T2" fmla="*/ 276 w 276"/>
                <a:gd name="T3" fmla="*/ 466 h 496"/>
                <a:gd name="T4" fmla="*/ 231 w 276"/>
                <a:gd name="T5" fmla="*/ 496 h 496"/>
                <a:gd name="T6" fmla="*/ 0 w 276"/>
                <a:gd name="T7" fmla="*/ 431 h 496"/>
                <a:gd name="T8" fmla="*/ 156 w 276"/>
                <a:gd name="T9" fmla="*/ 0 h 496"/>
                <a:gd name="T10" fmla="*/ 251 w 276"/>
                <a:gd name="T11" fmla="*/ 431 h 496"/>
              </a:gdLst>
              <a:ahLst/>
              <a:cxnLst>
                <a:cxn ang="0">
                  <a:pos x="T0" y="T1"/>
                </a:cxn>
                <a:cxn ang="0">
                  <a:pos x="T2" y="T3"/>
                </a:cxn>
                <a:cxn ang="0">
                  <a:pos x="T4" y="T5"/>
                </a:cxn>
                <a:cxn ang="0">
                  <a:pos x="T6" y="T7"/>
                </a:cxn>
                <a:cxn ang="0">
                  <a:pos x="T8" y="T9"/>
                </a:cxn>
                <a:cxn ang="0">
                  <a:pos x="T10" y="T11"/>
                </a:cxn>
              </a:cxnLst>
              <a:rect l="0" t="0" r="r" b="b"/>
              <a:pathLst>
                <a:path w="276" h="496">
                  <a:moveTo>
                    <a:pt x="251" y="431"/>
                  </a:moveTo>
                  <a:lnTo>
                    <a:pt x="276" y="466"/>
                  </a:lnTo>
                  <a:lnTo>
                    <a:pt x="231" y="496"/>
                  </a:lnTo>
                  <a:lnTo>
                    <a:pt x="0" y="431"/>
                  </a:lnTo>
                  <a:lnTo>
                    <a:pt x="156" y="0"/>
                  </a:lnTo>
                  <a:lnTo>
                    <a:pt x="251" y="4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6" name="Freeform 92">
              <a:extLst>
                <a:ext uri="{FF2B5EF4-FFF2-40B4-BE49-F238E27FC236}">
                  <a16:creationId xmlns:a16="http://schemas.microsoft.com/office/drawing/2014/main" id="{3BC845E6-6AFA-D243-B204-887A8CC3EB2C}"/>
                </a:ext>
              </a:extLst>
            </p:cNvPr>
            <p:cNvSpPr>
              <a:spLocks/>
            </p:cNvSpPr>
            <p:nvPr/>
          </p:nvSpPr>
          <p:spPr bwMode="auto">
            <a:xfrm>
              <a:off x="5778501" y="5321300"/>
              <a:ext cx="295275" cy="382587"/>
            </a:xfrm>
            <a:custGeom>
              <a:avLst/>
              <a:gdLst>
                <a:gd name="T0" fmla="*/ 71 w 186"/>
                <a:gd name="T1" fmla="*/ 0 h 241"/>
                <a:gd name="T2" fmla="*/ 186 w 186"/>
                <a:gd name="T3" fmla="*/ 241 h 241"/>
                <a:gd name="T4" fmla="*/ 0 w 186"/>
                <a:gd name="T5" fmla="*/ 120 h 241"/>
                <a:gd name="T6" fmla="*/ 71 w 186"/>
                <a:gd name="T7" fmla="*/ 0 h 241"/>
              </a:gdLst>
              <a:ahLst/>
              <a:cxnLst>
                <a:cxn ang="0">
                  <a:pos x="T0" y="T1"/>
                </a:cxn>
                <a:cxn ang="0">
                  <a:pos x="T2" y="T3"/>
                </a:cxn>
                <a:cxn ang="0">
                  <a:pos x="T4" y="T5"/>
                </a:cxn>
                <a:cxn ang="0">
                  <a:pos x="T6" y="T7"/>
                </a:cxn>
              </a:cxnLst>
              <a:rect l="0" t="0" r="r" b="b"/>
              <a:pathLst>
                <a:path w="186" h="241">
                  <a:moveTo>
                    <a:pt x="71" y="0"/>
                  </a:moveTo>
                  <a:lnTo>
                    <a:pt x="186" y="241"/>
                  </a:lnTo>
                  <a:lnTo>
                    <a:pt x="0" y="120"/>
                  </a:lnTo>
                  <a:lnTo>
                    <a:pt x="71"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7" name="Freeform 93">
              <a:extLst>
                <a:ext uri="{FF2B5EF4-FFF2-40B4-BE49-F238E27FC236}">
                  <a16:creationId xmlns:a16="http://schemas.microsoft.com/office/drawing/2014/main" id="{CC8AF9F4-4098-EF47-9D1E-3AA741A57A00}"/>
                </a:ext>
              </a:extLst>
            </p:cNvPr>
            <p:cNvSpPr>
              <a:spLocks/>
            </p:cNvSpPr>
            <p:nvPr/>
          </p:nvSpPr>
          <p:spPr bwMode="auto">
            <a:xfrm>
              <a:off x="5595938" y="5511800"/>
              <a:ext cx="477838" cy="636587"/>
            </a:xfrm>
            <a:custGeom>
              <a:avLst/>
              <a:gdLst>
                <a:gd name="T0" fmla="*/ 301 w 301"/>
                <a:gd name="T1" fmla="*/ 121 h 401"/>
                <a:gd name="T2" fmla="*/ 0 w 301"/>
                <a:gd name="T3" fmla="*/ 401 h 401"/>
                <a:gd name="T4" fmla="*/ 115 w 301"/>
                <a:gd name="T5" fmla="*/ 0 h 401"/>
                <a:gd name="T6" fmla="*/ 301 w 301"/>
                <a:gd name="T7" fmla="*/ 121 h 401"/>
              </a:gdLst>
              <a:ahLst/>
              <a:cxnLst>
                <a:cxn ang="0">
                  <a:pos x="T0" y="T1"/>
                </a:cxn>
                <a:cxn ang="0">
                  <a:pos x="T2" y="T3"/>
                </a:cxn>
                <a:cxn ang="0">
                  <a:pos x="T4" y="T5"/>
                </a:cxn>
                <a:cxn ang="0">
                  <a:pos x="T6" y="T7"/>
                </a:cxn>
              </a:cxnLst>
              <a:rect l="0" t="0" r="r" b="b"/>
              <a:pathLst>
                <a:path w="301" h="401">
                  <a:moveTo>
                    <a:pt x="301" y="121"/>
                  </a:moveTo>
                  <a:lnTo>
                    <a:pt x="0" y="401"/>
                  </a:lnTo>
                  <a:lnTo>
                    <a:pt x="115" y="0"/>
                  </a:lnTo>
                  <a:lnTo>
                    <a:pt x="301" y="121"/>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8" name="Freeform 94">
              <a:extLst>
                <a:ext uri="{FF2B5EF4-FFF2-40B4-BE49-F238E27FC236}">
                  <a16:creationId xmlns:a16="http://schemas.microsoft.com/office/drawing/2014/main" id="{6977120D-A124-364F-A9BF-EC3725E964C6}"/>
                </a:ext>
              </a:extLst>
            </p:cNvPr>
            <p:cNvSpPr>
              <a:spLocks/>
            </p:cNvSpPr>
            <p:nvPr/>
          </p:nvSpPr>
          <p:spPr bwMode="auto">
            <a:xfrm>
              <a:off x="5548313" y="2427288"/>
              <a:ext cx="342900" cy="954087"/>
            </a:xfrm>
            <a:custGeom>
              <a:avLst/>
              <a:gdLst>
                <a:gd name="T0" fmla="*/ 216 w 216"/>
                <a:gd name="T1" fmla="*/ 170 h 601"/>
                <a:gd name="T2" fmla="*/ 60 w 216"/>
                <a:gd name="T3" fmla="*/ 601 h 601"/>
                <a:gd name="T4" fmla="*/ 0 w 216"/>
                <a:gd name="T5" fmla="*/ 180 h 601"/>
                <a:gd name="T6" fmla="*/ 0 w 216"/>
                <a:gd name="T7" fmla="*/ 0 h 601"/>
                <a:gd name="T8" fmla="*/ 216 w 216"/>
                <a:gd name="T9" fmla="*/ 170 h 601"/>
              </a:gdLst>
              <a:ahLst/>
              <a:cxnLst>
                <a:cxn ang="0">
                  <a:pos x="T0" y="T1"/>
                </a:cxn>
                <a:cxn ang="0">
                  <a:pos x="T2" y="T3"/>
                </a:cxn>
                <a:cxn ang="0">
                  <a:pos x="T4" y="T5"/>
                </a:cxn>
                <a:cxn ang="0">
                  <a:pos x="T6" y="T7"/>
                </a:cxn>
                <a:cxn ang="0">
                  <a:pos x="T8" y="T9"/>
                </a:cxn>
              </a:cxnLst>
              <a:rect l="0" t="0" r="r" b="b"/>
              <a:pathLst>
                <a:path w="216" h="601">
                  <a:moveTo>
                    <a:pt x="216" y="170"/>
                  </a:moveTo>
                  <a:lnTo>
                    <a:pt x="60" y="601"/>
                  </a:lnTo>
                  <a:lnTo>
                    <a:pt x="0" y="180"/>
                  </a:lnTo>
                  <a:lnTo>
                    <a:pt x="0" y="0"/>
                  </a:lnTo>
                  <a:lnTo>
                    <a:pt x="216" y="170"/>
                  </a:lnTo>
                  <a:close/>
                </a:path>
              </a:pathLst>
            </a:custGeom>
            <a:solidFill>
              <a:srgbClr val="CFD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9" name="Freeform 95">
              <a:extLst>
                <a:ext uri="{FF2B5EF4-FFF2-40B4-BE49-F238E27FC236}">
                  <a16:creationId xmlns:a16="http://schemas.microsoft.com/office/drawing/2014/main" id="{9AE9F81D-533D-8C4E-9D4F-9938A99B1012}"/>
                </a:ext>
              </a:extLst>
            </p:cNvPr>
            <p:cNvSpPr>
              <a:spLocks/>
            </p:cNvSpPr>
            <p:nvPr/>
          </p:nvSpPr>
          <p:spPr bwMode="auto">
            <a:xfrm>
              <a:off x="5068888" y="3730625"/>
              <a:ext cx="822325" cy="620712"/>
            </a:xfrm>
            <a:custGeom>
              <a:avLst/>
              <a:gdLst>
                <a:gd name="T0" fmla="*/ 518 w 518"/>
                <a:gd name="T1" fmla="*/ 231 h 391"/>
                <a:gd name="T2" fmla="*/ 412 w 518"/>
                <a:gd name="T3" fmla="*/ 391 h 391"/>
                <a:gd name="T4" fmla="*/ 0 w 518"/>
                <a:gd name="T5" fmla="*/ 266 h 391"/>
                <a:gd name="T6" fmla="*/ 221 w 518"/>
                <a:gd name="T7" fmla="*/ 0 h 391"/>
                <a:gd name="T8" fmla="*/ 518 w 518"/>
                <a:gd name="T9" fmla="*/ 231 h 391"/>
              </a:gdLst>
              <a:ahLst/>
              <a:cxnLst>
                <a:cxn ang="0">
                  <a:pos x="T0" y="T1"/>
                </a:cxn>
                <a:cxn ang="0">
                  <a:pos x="T2" y="T3"/>
                </a:cxn>
                <a:cxn ang="0">
                  <a:pos x="T4" y="T5"/>
                </a:cxn>
                <a:cxn ang="0">
                  <a:pos x="T6" y="T7"/>
                </a:cxn>
                <a:cxn ang="0">
                  <a:pos x="T8" y="T9"/>
                </a:cxn>
              </a:cxnLst>
              <a:rect l="0" t="0" r="r" b="b"/>
              <a:pathLst>
                <a:path w="518" h="391">
                  <a:moveTo>
                    <a:pt x="518" y="231"/>
                  </a:moveTo>
                  <a:lnTo>
                    <a:pt x="412" y="391"/>
                  </a:lnTo>
                  <a:lnTo>
                    <a:pt x="0" y="266"/>
                  </a:lnTo>
                  <a:lnTo>
                    <a:pt x="221" y="0"/>
                  </a:lnTo>
                  <a:lnTo>
                    <a:pt x="518" y="231"/>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0" name="Freeform 96">
              <a:extLst>
                <a:ext uri="{FF2B5EF4-FFF2-40B4-BE49-F238E27FC236}">
                  <a16:creationId xmlns:a16="http://schemas.microsoft.com/office/drawing/2014/main" id="{C4BBC1DB-C698-B741-8115-1B077D6BE166}"/>
                </a:ext>
              </a:extLst>
            </p:cNvPr>
            <p:cNvSpPr>
              <a:spLocks/>
            </p:cNvSpPr>
            <p:nvPr/>
          </p:nvSpPr>
          <p:spPr bwMode="auto">
            <a:xfrm>
              <a:off x="5499101" y="4351338"/>
              <a:ext cx="392113" cy="969962"/>
            </a:xfrm>
            <a:custGeom>
              <a:avLst/>
              <a:gdLst>
                <a:gd name="T0" fmla="*/ 141 w 247"/>
                <a:gd name="T1" fmla="*/ 0 h 611"/>
                <a:gd name="T2" fmla="*/ 247 w 247"/>
                <a:gd name="T3" fmla="*/ 611 h 611"/>
                <a:gd name="T4" fmla="*/ 0 w 247"/>
                <a:gd name="T5" fmla="*/ 491 h 611"/>
                <a:gd name="T6" fmla="*/ 141 w 247"/>
                <a:gd name="T7" fmla="*/ 0 h 611"/>
              </a:gdLst>
              <a:ahLst/>
              <a:cxnLst>
                <a:cxn ang="0">
                  <a:pos x="T0" y="T1"/>
                </a:cxn>
                <a:cxn ang="0">
                  <a:pos x="T2" y="T3"/>
                </a:cxn>
                <a:cxn ang="0">
                  <a:pos x="T4" y="T5"/>
                </a:cxn>
                <a:cxn ang="0">
                  <a:pos x="T6" y="T7"/>
                </a:cxn>
              </a:cxnLst>
              <a:rect l="0" t="0" r="r" b="b"/>
              <a:pathLst>
                <a:path w="247" h="611">
                  <a:moveTo>
                    <a:pt x="141" y="0"/>
                  </a:moveTo>
                  <a:lnTo>
                    <a:pt x="247" y="611"/>
                  </a:lnTo>
                  <a:lnTo>
                    <a:pt x="0" y="491"/>
                  </a:lnTo>
                  <a:lnTo>
                    <a:pt x="141" y="0"/>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1" name="Freeform 97">
              <a:extLst>
                <a:ext uri="{FF2B5EF4-FFF2-40B4-BE49-F238E27FC236}">
                  <a16:creationId xmlns:a16="http://schemas.microsoft.com/office/drawing/2014/main" id="{5F363646-3577-BB46-AEE4-7D50DC16728B}"/>
                </a:ext>
              </a:extLst>
            </p:cNvPr>
            <p:cNvSpPr>
              <a:spLocks/>
            </p:cNvSpPr>
            <p:nvPr/>
          </p:nvSpPr>
          <p:spPr bwMode="auto">
            <a:xfrm>
              <a:off x="5499101" y="5130800"/>
              <a:ext cx="392113" cy="381000"/>
            </a:xfrm>
            <a:custGeom>
              <a:avLst/>
              <a:gdLst>
                <a:gd name="T0" fmla="*/ 247 w 247"/>
                <a:gd name="T1" fmla="*/ 120 h 240"/>
                <a:gd name="T2" fmla="*/ 176 w 247"/>
                <a:gd name="T3" fmla="*/ 240 h 240"/>
                <a:gd name="T4" fmla="*/ 0 w 247"/>
                <a:gd name="T5" fmla="*/ 0 h 240"/>
                <a:gd name="T6" fmla="*/ 247 w 247"/>
                <a:gd name="T7" fmla="*/ 120 h 240"/>
              </a:gdLst>
              <a:ahLst/>
              <a:cxnLst>
                <a:cxn ang="0">
                  <a:pos x="T0" y="T1"/>
                </a:cxn>
                <a:cxn ang="0">
                  <a:pos x="T2" y="T3"/>
                </a:cxn>
                <a:cxn ang="0">
                  <a:pos x="T4" y="T5"/>
                </a:cxn>
                <a:cxn ang="0">
                  <a:pos x="T6" y="T7"/>
                </a:cxn>
              </a:cxnLst>
              <a:rect l="0" t="0" r="r" b="b"/>
              <a:pathLst>
                <a:path w="247" h="240">
                  <a:moveTo>
                    <a:pt x="247" y="120"/>
                  </a:moveTo>
                  <a:lnTo>
                    <a:pt x="176" y="240"/>
                  </a:lnTo>
                  <a:lnTo>
                    <a:pt x="0" y="0"/>
                  </a:lnTo>
                  <a:lnTo>
                    <a:pt x="247" y="12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2" name="Freeform 98">
              <a:extLst>
                <a:ext uri="{FF2B5EF4-FFF2-40B4-BE49-F238E27FC236}">
                  <a16:creationId xmlns:a16="http://schemas.microsoft.com/office/drawing/2014/main" id="{03F79E3D-C0D5-D64C-9A5A-590013F631A0}"/>
                </a:ext>
              </a:extLst>
            </p:cNvPr>
            <p:cNvSpPr>
              <a:spLocks/>
            </p:cNvSpPr>
            <p:nvPr/>
          </p:nvSpPr>
          <p:spPr bwMode="auto">
            <a:xfrm>
              <a:off x="5213351" y="5130800"/>
              <a:ext cx="565150" cy="381000"/>
            </a:xfrm>
            <a:custGeom>
              <a:avLst/>
              <a:gdLst>
                <a:gd name="T0" fmla="*/ 180 w 356"/>
                <a:gd name="T1" fmla="*/ 0 h 240"/>
                <a:gd name="T2" fmla="*/ 356 w 356"/>
                <a:gd name="T3" fmla="*/ 240 h 240"/>
                <a:gd name="T4" fmla="*/ 0 w 356"/>
                <a:gd name="T5" fmla="*/ 180 h 240"/>
                <a:gd name="T6" fmla="*/ 180 w 356"/>
                <a:gd name="T7" fmla="*/ 0 h 240"/>
              </a:gdLst>
              <a:ahLst/>
              <a:cxnLst>
                <a:cxn ang="0">
                  <a:pos x="T0" y="T1"/>
                </a:cxn>
                <a:cxn ang="0">
                  <a:pos x="T2" y="T3"/>
                </a:cxn>
                <a:cxn ang="0">
                  <a:pos x="T4" y="T5"/>
                </a:cxn>
                <a:cxn ang="0">
                  <a:pos x="T6" y="T7"/>
                </a:cxn>
              </a:cxnLst>
              <a:rect l="0" t="0" r="r" b="b"/>
              <a:pathLst>
                <a:path w="356" h="240">
                  <a:moveTo>
                    <a:pt x="180" y="0"/>
                  </a:moveTo>
                  <a:lnTo>
                    <a:pt x="356" y="240"/>
                  </a:lnTo>
                  <a:lnTo>
                    <a:pt x="0" y="180"/>
                  </a:lnTo>
                  <a:lnTo>
                    <a:pt x="180"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3" name="Freeform 99">
              <a:extLst>
                <a:ext uri="{FF2B5EF4-FFF2-40B4-BE49-F238E27FC236}">
                  <a16:creationId xmlns:a16="http://schemas.microsoft.com/office/drawing/2014/main" id="{DC58654F-43CB-1E4D-8FC2-8FE1F366FFF9}"/>
                </a:ext>
              </a:extLst>
            </p:cNvPr>
            <p:cNvSpPr>
              <a:spLocks/>
            </p:cNvSpPr>
            <p:nvPr/>
          </p:nvSpPr>
          <p:spPr bwMode="auto">
            <a:xfrm>
              <a:off x="5213351" y="5416550"/>
              <a:ext cx="565150" cy="731837"/>
            </a:xfrm>
            <a:custGeom>
              <a:avLst/>
              <a:gdLst>
                <a:gd name="T0" fmla="*/ 356 w 356"/>
                <a:gd name="T1" fmla="*/ 60 h 461"/>
                <a:gd name="T2" fmla="*/ 241 w 356"/>
                <a:gd name="T3" fmla="*/ 461 h 461"/>
                <a:gd name="T4" fmla="*/ 0 w 356"/>
                <a:gd name="T5" fmla="*/ 0 h 461"/>
                <a:gd name="T6" fmla="*/ 356 w 356"/>
                <a:gd name="T7" fmla="*/ 60 h 461"/>
              </a:gdLst>
              <a:ahLst/>
              <a:cxnLst>
                <a:cxn ang="0">
                  <a:pos x="T0" y="T1"/>
                </a:cxn>
                <a:cxn ang="0">
                  <a:pos x="T2" y="T3"/>
                </a:cxn>
                <a:cxn ang="0">
                  <a:pos x="T4" y="T5"/>
                </a:cxn>
                <a:cxn ang="0">
                  <a:pos x="T6" y="T7"/>
                </a:cxn>
              </a:cxnLst>
              <a:rect l="0" t="0" r="r" b="b"/>
              <a:pathLst>
                <a:path w="356" h="461">
                  <a:moveTo>
                    <a:pt x="356" y="60"/>
                  </a:moveTo>
                  <a:lnTo>
                    <a:pt x="241" y="461"/>
                  </a:lnTo>
                  <a:lnTo>
                    <a:pt x="0" y="0"/>
                  </a:lnTo>
                  <a:lnTo>
                    <a:pt x="356" y="6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4" name="Freeform 100">
              <a:extLst>
                <a:ext uri="{FF2B5EF4-FFF2-40B4-BE49-F238E27FC236}">
                  <a16:creationId xmlns:a16="http://schemas.microsoft.com/office/drawing/2014/main" id="{71784A4C-06CC-3F45-B781-A3BA5A1FCC44}"/>
                </a:ext>
              </a:extLst>
            </p:cNvPr>
            <p:cNvSpPr>
              <a:spLocks/>
            </p:cNvSpPr>
            <p:nvPr/>
          </p:nvSpPr>
          <p:spPr bwMode="auto">
            <a:xfrm>
              <a:off x="5076826" y="4351338"/>
              <a:ext cx="646113" cy="779462"/>
            </a:xfrm>
            <a:custGeom>
              <a:avLst/>
              <a:gdLst>
                <a:gd name="T0" fmla="*/ 407 w 407"/>
                <a:gd name="T1" fmla="*/ 0 h 491"/>
                <a:gd name="T2" fmla="*/ 266 w 407"/>
                <a:gd name="T3" fmla="*/ 491 h 491"/>
                <a:gd name="T4" fmla="*/ 0 w 407"/>
                <a:gd name="T5" fmla="*/ 120 h 491"/>
                <a:gd name="T6" fmla="*/ 407 w 407"/>
                <a:gd name="T7" fmla="*/ 0 h 491"/>
              </a:gdLst>
              <a:ahLst/>
              <a:cxnLst>
                <a:cxn ang="0">
                  <a:pos x="T0" y="T1"/>
                </a:cxn>
                <a:cxn ang="0">
                  <a:pos x="T2" y="T3"/>
                </a:cxn>
                <a:cxn ang="0">
                  <a:pos x="T4" y="T5"/>
                </a:cxn>
                <a:cxn ang="0">
                  <a:pos x="T6" y="T7"/>
                </a:cxn>
              </a:cxnLst>
              <a:rect l="0" t="0" r="r" b="b"/>
              <a:pathLst>
                <a:path w="407" h="491">
                  <a:moveTo>
                    <a:pt x="407" y="0"/>
                  </a:moveTo>
                  <a:lnTo>
                    <a:pt x="266" y="491"/>
                  </a:lnTo>
                  <a:lnTo>
                    <a:pt x="0" y="120"/>
                  </a:lnTo>
                  <a:lnTo>
                    <a:pt x="407"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5" name="Freeform 101">
              <a:extLst>
                <a:ext uri="{FF2B5EF4-FFF2-40B4-BE49-F238E27FC236}">
                  <a16:creationId xmlns:a16="http://schemas.microsoft.com/office/drawing/2014/main" id="{8C870FD6-0012-0F48-9306-2A9A3AA5464C}"/>
                </a:ext>
              </a:extLst>
            </p:cNvPr>
            <p:cNvSpPr>
              <a:spLocks/>
            </p:cNvSpPr>
            <p:nvPr/>
          </p:nvSpPr>
          <p:spPr bwMode="auto">
            <a:xfrm>
              <a:off x="5068888" y="4152900"/>
              <a:ext cx="654050" cy="388937"/>
            </a:xfrm>
            <a:custGeom>
              <a:avLst/>
              <a:gdLst>
                <a:gd name="T0" fmla="*/ 412 w 412"/>
                <a:gd name="T1" fmla="*/ 125 h 245"/>
                <a:gd name="T2" fmla="*/ 5 w 412"/>
                <a:gd name="T3" fmla="*/ 245 h 245"/>
                <a:gd name="T4" fmla="*/ 0 w 412"/>
                <a:gd name="T5" fmla="*/ 0 h 245"/>
                <a:gd name="T6" fmla="*/ 412 w 412"/>
                <a:gd name="T7" fmla="*/ 125 h 245"/>
              </a:gdLst>
              <a:ahLst/>
              <a:cxnLst>
                <a:cxn ang="0">
                  <a:pos x="T0" y="T1"/>
                </a:cxn>
                <a:cxn ang="0">
                  <a:pos x="T2" y="T3"/>
                </a:cxn>
                <a:cxn ang="0">
                  <a:pos x="T4" y="T5"/>
                </a:cxn>
                <a:cxn ang="0">
                  <a:pos x="T6" y="T7"/>
                </a:cxn>
              </a:cxnLst>
              <a:rect l="0" t="0" r="r" b="b"/>
              <a:pathLst>
                <a:path w="412" h="245">
                  <a:moveTo>
                    <a:pt x="412" y="125"/>
                  </a:moveTo>
                  <a:lnTo>
                    <a:pt x="5" y="245"/>
                  </a:lnTo>
                  <a:lnTo>
                    <a:pt x="0" y="0"/>
                  </a:lnTo>
                  <a:lnTo>
                    <a:pt x="412" y="125"/>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6" name="Freeform 102">
              <a:extLst>
                <a:ext uri="{FF2B5EF4-FFF2-40B4-BE49-F238E27FC236}">
                  <a16:creationId xmlns:a16="http://schemas.microsoft.com/office/drawing/2014/main" id="{F5411995-280C-434A-B62E-797733C06F17}"/>
                </a:ext>
              </a:extLst>
            </p:cNvPr>
            <p:cNvSpPr>
              <a:spLocks/>
            </p:cNvSpPr>
            <p:nvPr/>
          </p:nvSpPr>
          <p:spPr bwMode="auto">
            <a:xfrm>
              <a:off x="4829176" y="2713038"/>
              <a:ext cx="814388" cy="668337"/>
            </a:xfrm>
            <a:custGeom>
              <a:avLst/>
              <a:gdLst>
                <a:gd name="T0" fmla="*/ 453 w 513"/>
                <a:gd name="T1" fmla="*/ 0 h 421"/>
                <a:gd name="T2" fmla="*/ 513 w 513"/>
                <a:gd name="T3" fmla="*/ 421 h 421"/>
                <a:gd name="T4" fmla="*/ 0 w 513"/>
                <a:gd name="T5" fmla="*/ 251 h 421"/>
                <a:gd name="T6" fmla="*/ 453 w 513"/>
                <a:gd name="T7" fmla="*/ 0 h 421"/>
              </a:gdLst>
              <a:ahLst/>
              <a:cxnLst>
                <a:cxn ang="0">
                  <a:pos x="T0" y="T1"/>
                </a:cxn>
                <a:cxn ang="0">
                  <a:pos x="T2" y="T3"/>
                </a:cxn>
                <a:cxn ang="0">
                  <a:pos x="T4" y="T5"/>
                </a:cxn>
                <a:cxn ang="0">
                  <a:pos x="T6" y="T7"/>
                </a:cxn>
              </a:cxnLst>
              <a:rect l="0" t="0" r="r" b="b"/>
              <a:pathLst>
                <a:path w="513" h="421">
                  <a:moveTo>
                    <a:pt x="453" y="0"/>
                  </a:moveTo>
                  <a:lnTo>
                    <a:pt x="513" y="421"/>
                  </a:lnTo>
                  <a:lnTo>
                    <a:pt x="0" y="251"/>
                  </a:lnTo>
                  <a:lnTo>
                    <a:pt x="453" y="0"/>
                  </a:lnTo>
                  <a:close/>
                </a:path>
              </a:pathLst>
            </a:custGeom>
            <a:solidFill>
              <a:srgbClr val="9DB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7" name="Freeform 103">
              <a:extLst>
                <a:ext uri="{FF2B5EF4-FFF2-40B4-BE49-F238E27FC236}">
                  <a16:creationId xmlns:a16="http://schemas.microsoft.com/office/drawing/2014/main" id="{033D8955-EE34-AD45-8655-B3220F319BA4}"/>
                </a:ext>
              </a:extLst>
            </p:cNvPr>
            <p:cNvSpPr>
              <a:spLocks/>
            </p:cNvSpPr>
            <p:nvPr/>
          </p:nvSpPr>
          <p:spPr bwMode="auto">
            <a:xfrm>
              <a:off x="4829176" y="3111500"/>
              <a:ext cx="814388" cy="476250"/>
            </a:xfrm>
            <a:custGeom>
              <a:avLst/>
              <a:gdLst>
                <a:gd name="T0" fmla="*/ 513 w 513"/>
                <a:gd name="T1" fmla="*/ 170 h 300"/>
                <a:gd name="T2" fmla="*/ 453 w 513"/>
                <a:gd name="T3" fmla="*/ 300 h 300"/>
                <a:gd name="T4" fmla="*/ 312 w 513"/>
                <a:gd name="T5" fmla="*/ 280 h 300"/>
                <a:gd name="T6" fmla="*/ 51 w 513"/>
                <a:gd name="T7" fmla="*/ 245 h 300"/>
                <a:gd name="T8" fmla="*/ 51 w 513"/>
                <a:gd name="T9" fmla="*/ 235 h 300"/>
                <a:gd name="T10" fmla="*/ 0 w 513"/>
                <a:gd name="T11" fmla="*/ 0 h 300"/>
                <a:gd name="T12" fmla="*/ 513 w 513"/>
                <a:gd name="T13" fmla="*/ 170 h 300"/>
              </a:gdLst>
              <a:ahLst/>
              <a:cxnLst>
                <a:cxn ang="0">
                  <a:pos x="T0" y="T1"/>
                </a:cxn>
                <a:cxn ang="0">
                  <a:pos x="T2" y="T3"/>
                </a:cxn>
                <a:cxn ang="0">
                  <a:pos x="T4" y="T5"/>
                </a:cxn>
                <a:cxn ang="0">
                  <a:pos x="T6" y="T7"/>
                </a:cxn>
                <a:cxn ang="0">
                  <a:pos x="T8" y="T9"/>
                </a:cxn>
                <a:cxn ang="0">
                  <a:pos x="T10" y="T11"/>
                </a:cxn>
                <a:cxn ang="0">
                  <a:pos x="T12" y="T13"/>
                </a:cxn>
              </a:cxnLst>
              <a:rect l="0" t="0" r="r" b="b"/>
              <a:pathLst>
                <a:path w="513" h="300">
                  <a:moveTo>
                    <a:pt x="513" y="170"/>
                  </a:moveTo>
                  <a:lnTo>
                    <a:pt x="453" y="300"/>
                  </a:lnTo>
                  <a:lnTo>
                    <a:pt x="312" y="280"/>
                  </a:lnTo>
                  <a:lnTo>
                    <a:pt x="51" y="245"/>
                  </a:lnTo>
                  <a:lnTo>
                    <a:pt x="51" y="235"/>
                  </a:lnTo>
                  <a:lnTo>
                    <a:pt x="0" y="0"/>
                  </a:lnTo>
                  <a:lnTo>
                    <a:pt x="513" y="170"/>
                  </a:lnTo>
                  <a:close/>
                </a:path>
              </a:pathLst>
            </a:custGeom>
            <a:solidFill>
              <a:srgbClr val="CFD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8" name="Freeform 104">
              <a:extLst>
                <a:ext uri="{FF2B5EF4-FFF2-40B4-BE49-F238E27FC236}">
                  <a16:creationId xmlns:a16="http://schemas.microsoft.com/office/drawing/2014/main" id="{1B71418D-D5ED-AE46-A23F-517A7DEF3406}"/>
                </a:ext>
              </a:extLst>
            </p:cNvPr>
            <p:cNvSpPr>
              <a:spLocks/>
            </p:cNvSpPr>
            <p:nvPr/>
          </p:nvSpPr>
          <p:spPr bwMode="auto">
            <a:xfrm>
              <a:off x="5324476" y="1758950"/>
              <a:ext cx="566738" cy="938212"/>
            </a:xfrm>
            <a:custGeom>
              <a:avLst/>
              <a:gdLst>
                <a:gd name="T0" fmla="*/ 34 w 71"/>
                <a:gd name="T1" fmla="*/ 0 h 118"/>
                <a:gd name="T2" fmla="*/ 71 w 71"/>
                <a:gd name="T3" fmla="*/ 118 h 118"/>
                <a:gd name="T4" fmla="*/ 28 w 71"/>
                <a:gd name="T5" fmla="*/ 84 h 118"/>
                <a:gd name="T6" fmla="*/ 0 w 71"/>
                <a:gd name="T7" fmla="*/ 62 h 118"/>
                <a:gd name="T8" fmla="*/ 34 w 71"/>
                <a:gd name="T9" fmla="*/ 0 h 118"/>
              </a:gdLst>
              <a:ahLst/>
              <a:cxnLst>
                <a:cxn ang="0">
                  <a:pos x="T0" y="T1"/>
                </a:cxn>
                <a:cxn ang="0">
                  <a:pos x="T2" y="T3"/>
                </a:cxn>
                <a:cxn ang="0">
                  <a:pos x="T4" y="T5"/>
                </a:cxn>
                <a:cxn ang="0">
                  <a:pos x="T6" y="T7"/>
                </a:cxn>
                <a:cxn ang="0">
                  <a:pos x="T8" y="T9"/>
                </a:cxn>
              </a:cxnLst>
              <a:rect l="0" t="0" r="r" b="b"/>
              <a:pathLst>
                <a:path w="71" h="118">
                  <a:moveTo>
                    <a:pt x="34" y="0"/>
                  </a:moveTo>
                  <a:cubicBezTo>
                    <a:pt x="34" y="0"/>
                    <a:pt x="56" y="72"/>
                    <a:pt x="71" y="118"/>
                  </a:cubicBezTo>
                  <a:cubicBezTo>
                    <a:pt x="28" y="84"/>
                    <a:pt x="28" y="84"/>
                    <a:pt x="28" y="84"/>
                  </a:cubicBezTo>
                  <a:cubicBezTo>
                    <a:pt x="0" y="62"/>
                    <a:pt x="0" y="62"/>
                    <a:pt x="0" y="62"/>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9" name="Freeform 105">
              <a:extLst>
                <a:ext uri="{FF2B5EF4-FFF2-40B4-BE49-F238E27FC236}">
                  <a16:creationId xmlns:a16="http://schemas.microsoft.com/office/drawing/2014/main" id="{14ECB0A2-8FC0-E941-808F-90788651AE40}"/>
                </a:ext>
              </a:extLst>
            </p:cNvPr>
            <p:cNvSpPr>
              <a:spLocks/>
            </p:cNvSpPr>
            <p:nvPr/>
          </p:nvSpPr>
          <p:spPr bwMode="auto">
            <a:xfrm>
              <a:off x="4829176" y="2427288"/>
              <a:ext cx="719138" cy="684212"/>
            </a:xfrm>
            <a:custGeom>
              <a:avLst/>
              <a:gdLst>
                <a:gd name="T0" fmla="*/ 453 w 453"/>
                <a:gd name="T1" fmla="*/ 0 h 431"/>
                <a:gd name="T2" fmla="*/ 453 w 453"/>
                <a:gd name="T3" fmla="*/ 180 h 431"/>
                <a:gd name="T4" fmla="*/ 0 w 453"/>
                <a:gd name="T5" fmla="*/ 431 h 431"/>
                <a:gd name="T6" fmla="*/ 111 w 453"/>
                <a:gd name="T7" fmla="*/ 0 h 431"/>
                <a:gd name="T8" fmla="*/ 453 w 453"/>
                <a:gd name="T9" fmla="*/ 0 h 431"/>
              </a:gdLst>
              <a:ahLst/>
              <a:cxnLst>
                <a:cxn ang="0">
                  <a:pos x="T0" y="T1"/>
                </a:cxn>
                <a:cxn ang="0">
                  <a:pos x="T2" y="T3"/>
                </a:cxn>
                <a:cxn ang="0">
                  <a:pos x="T4" y="T5"/>
                </a:cxn>
                <a:cxn ang="0">
                  <a:pos x="T6" y="T7"/>
                </a:cxn>
                <a:cxn ang="0">
                  <a:pos x="T8" y="T9"/>
                </a:cxn>
              </a:cxnLst>
              <a:rect l="0" t="0" r="r" b="b"/>
              <a:pathLst>
                <a:path w="453" h="431">
                  <a:moveTo>
                    <a:pt x="453" y="0"/>
                  </a:moveTo>
                  <a:lnTo>
                    <a:pt x="453" y="180"/>
                  </a:lnTo>
                  <a:lnTo>
                    <a:pt x="0" y="431"/>
                  </a:lnTo>
                  <a:lnTo>
                    <a:pt x="111" y="0"/>
                  </a:lnTo>
                  <a:lnTo>
                    <a:pt x="4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0" name="Freeform 106">
              <a:extLst>
                <a:ext uri="{FF2B5EF4-FFF2-40B4-BE49-F238E27FC236}">
                  <a16:creationId xmlns:a16="http://schemas.microsoft.com/office/drawing/2014/main" id="{D092FBC1-7D26-8345-8C50-2863B9CC58C0}"/>
                </a:ext>
              </a:extLst>
            </p:cNvPr>
            <p:cNvSpPr>
              <a:spLocks/>
            </p:cNvSpPr>
            <p:nvPr/>
          </p:nvSpPr>
          <p:spPr bwMode="auto">
            <a:xfrm>
              <a:off x="4686301" y="3556000"/>
              <a:ext cx="862013" cy="238125"/>
            </a:xfrm>
            <a:custGeom>
              <a:avLst/>
              <a:gdLst>
                <a:gd name="T0" fmla="*/ 543 w 543"/>
                <a:gd name="T1" fmla="*/ 20 h 150"/>
                <a:gd name="T2" fmla="*/ 462 w 543"/>
                <a:gd name="T3" fmla="*/ 110 h 150"/>
                <a:gd name="T4" fmla="*/ 0 w 543"/>
                <a:gd name="T5" fmla="*/ 150 h 150"/>
                <a:gd name="T6" fmla="*/ 402 w 543"/>
                <a:gd name="T7" fmla="*/ 0 h 150"/>
                <a:gd name="T8" fmla="*/ 543 w 543"/>
                <a:gd name="T9" fmla="*/ 20 h 150"/>
              </a:gdLst>
              <a:ahLst/>
              <a:cxnLst>
                <a:cxn ang="0">
                  <a:pos x="T0" y="T1"/>
                </a:cxn>
                <a:cxn ang="0">
                  <a:pos x="T2" y="T3"/>
                </a:cxn>
                <a:cxn ang="0">
                  <a:pos x="T4" y="T5"/>
                </a:cxn>
                <a:cxn ang="0">
                  <a:pos x="T6" y="T7"/>
                </a:cxn>
                <a:cxn ang="0">
                  <a:pos x="T8" y="T9"/>
                </a:cxn>
              </a:cxnLst>
              <a:rect l="0" t="0" r="r" b="b"/>
              <a:pathLst>
                <a:path w="543" h="150">
                  <a:moveTo>
                    <a:pt x="543" y="20"/>
                  </a:moveTo>
                  <a:lnTo>
                    <a:pt x="462" y="110"/>
                  </a:lnTo>
                  <a:lnTo>
                    <a:pt x="0" y="150"/>
                  </a:lnTo>
                  <a:lnTo>
                    <a:pt x="402" y="0"/>
                  </a:lnTo>
                  <a:lnTo>
                    <a:pt x="543" y="20"/>
                  </a:lnTo>
                  <a:close/>
                </a:path>
              </a:pathLst>
            </a:custGeom>
            <a:solidFill>
              <a:srgbClr val="1F2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1" name="Freeform 107">
              <a:extLst>
                <a:ext uri="{FF2B5EF4-FFF2-40B4-BE49-F238E27FC236}">
                  <a16:creationId xmlns:a16="http://schemas.microsoft.com/office/drawing/2014/main" id="{694B0B03-EF32-C141-966F-ECFB5D20EF9C}"/>
                </a:ext>
              </a:extLst>
            </p:cNvPr>
            <p:cNvSpPr>
              <a:spLocks/>
            </p:cNvSpPr>
            <p:nvPr/>
          </p:nvSpPr>
          <p:spPr bwMode="auto">
            <a:xfrm>
              <a:off x="5005388" y="2252663"/>
              <a:ext cx="542925" cy="174625"/>
            </a:xfrm>
            <a:custGeom>
              <a:avLst/>
              <a:gdLst>
                <a:gd name="T0" fmla="*/ 342 w 342"/>
                <a:gd name="T1" fmla="*/ 110 h 110"/>
                <a:gd name="T2" fmla="*/ 0 w 342"/>
                <a:gd name="T3" fmla="*/ 110 h 110"/>
                <a:gd name="T4" fmla="*/ 201 w 342"/>
                <a:gd name="T5" fmla="*/ 0 h 110"/>
                <a:gd name="T6" fmla="*/ 342 w 342"/>
                <a:gd name="T7" fmla="*/ 110 h 110"/>
              </a:gdLst>
              <a:ahLst/>
              <a:cxnLst>
                <a:cxn ang="0">
                  <a:pos x="T0" y="T1"/>
                </a:cxn>
                <a:cxn ang="0">
                  <a:pos x="T2" y="T3"/>
                </a:cxn>
                <a:cxn ang="0">
                  <a:pos x="T4" y="T5"/>
                </a:cxn>
                <a:cxn ang="0">
                  <a:pos x="T6" y="T7"/>
                </a:cxn>
              </a:cxnLst>
              <a:rect l="0" t="0" r="r" b="b"/>
              <a:pathLst>
                <a:path w="342" h="110">
                  <a:moveTo>
                    <a:pt x="342" y="110"/>
                  </a:moveTo>
                  <a:lnTo>
                    <a:pt x="0" y="110"/>
                  </a:lnTo>
                  <a:lnTo>
                    <a:pt x="201" y="0"/>
                  </a:lnTo>
                  <a:lnTo>
                    <a:pt x="342" y="110"/>
                  </a:lnTo>
                  <a:close/>
                </a:path>
              </a:pathLst>
            </a:custGeom>
            <a:solidFill>
              <a:srgbClr val="CFD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2" name="Freeform 108">
              <a:extLst>
                <a:ext uri="{FF2B5EF4-FFF2-40B4-BE49-F238E27FC236}">
                  <a16:creationId xmlns:a16="http://schemas.microsoft.com/office/drawing/2014/main" id="{6E97A343-2396-AB47-8E9D-607E2CB5632A}"/>
                </a:ext>
              </a:extLst>
            </p:cNvPr>
            <p:cNvSpPr>
              <a:spLocks/>
            </p:cNvSpPr>
            <p:nvPr/>
          </p:nvSpPr>
          <p:spPr bwMode="auto">
            <a:xfrm>
              <a:off x="4686301" y="4541838"/>
              <a:ext cx="812800" cy="588962"/>
            </a:xfrm>
            <a:custGeom>
              <a:avLst/>
              <a:gdLst>
                <a:gd name="T0" fmla="*/ 246 w 512"/>
                <a:gd name="T1" fmla="*/ 0 h 371"/>
                <a:gd name="T2" fmla="*/ 512 w 512"/>
                <a:gd name="T3" fmla="*/ 371 h 371"/>
                <a:gd name="T4" fmla="*/ 0 w 512"/>
                <a:gd name="T5" fmla="*/ 371 h 371"/>
                <a:gd name="T6" fmla="*/ 246 w 512"/>
                <a:gd name="T7" fmla="*/ 0 h 371"/>
              </a:gdLst>
              <a:ahLst/>
              <a:cxnLst>
                <a:cxn ang="0">
                  <a:pos x="T0" y="T1"/>
                </a:cxn>
                <a:cxn ang="0">
                  <a:pos x="T2" y="T3"/>
                </a:cxn>
                <a:cxn ang="0">
                  <a:pos x="T4" y="T5"/>
                </a:cxn>
                <a:cxn ang="0">
                  <a:pos x="T6" y="T7"/>
                </a:cxn>
              </a:cxnLst>
              <a:rect l="0" t="0" r="r" b="b"/>
              <a:pathLst>
                <a:path w="512" h="371">
                  <a:moveTo>
                    <a:pt x="246" y="0"/>
                  </a:moveTo>
                  <a:lnTo>
                    <a:pt x="512" y="371"/>
                  </a:lnTo>
                  <a:lnTo>
                    <a:pt x="0" y="371"/>
                  </a:lnTo>
                  <a:lnTo>
                    <a:pt x="246" y="0"/>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3" name="Freeform 109">
              <a:extLst>
                <a:ext uri="{FF2B5EF4-FFF2-40B4-BE49-F238E27FC236}">
                  <a16:creationId xmlns:a16="http://schemas.microsoft.com/office/drawing/2014/main" id="{61424B91-830A-5F43-B16F-6CAD63EF460D}"/>
                </a:ext>
              </a:extLst>
            </p:cNvPr>
            <p:cNvSpPr>
              <a:spLocks/>
            </p:cNvSpPr>
            <p:nvPr/>
          </p:nvSpPr>
          <p:spPr bwMode="auto">
            <a:xfrm>
              <a:off x="4686301" y="5130800"/>
              <a:ext cx="812800" cy="285750"/>
            </a:xfrm>
            <a:custGeom>
              <a:avLst/>
              <a:gdLst>
                <a:gd name="T0" fmla="*/ 512 w 512"/>
                <a:gd name="T1" fmla="*/ 0 h 180"/>
                <a:gd name="T2" fmla="*/ 332 w 512"/>
                <a:gd name="T3" fmla="*/ 180 h 180"/>
                <a:gd name="T4" fmla="*/ 0 w 512"/>
                <a:gd name="T5" fmla="*/ 0 h 180"/>
                <a:gd name="T6" fmla="*/ 512 w 512"/>
                <a:gd name="T7" fmla="*/ 0 h 180"/>
              </a:gdLst>
              <a:ahLst/>
              <a:cxnLst>
                <a:cxn ang="0">
                  <a:pos x="T0" y="T1"/>
                </a:cxn>
                <a:cxn ang="0">
                  <a:pos x="T2" y="T3"/>
                </a:cxn>
                <a:cxn ang="0">
                  <a:pos x="T4" y="T5"/>
                </a:cxn>
                <a:cxn ang="0">
                  <a:pos x="T6" y="T7"/>
                </a:cxn>
              </a:cxnLst>
              <a:rect l="0" t="0" r="r" b="b"/>
              <a:pathLst>
                <a:path w="512" h="180">
                  <a:moveTo>
                    <a:pt x="512" y="0"/>
                  </a:moveTo>
                  <a:lnTo>
                    <a:pt x="332" y="180"/>
                  </a:lnTo>
                  <a:lnTo>
                    <a:pt x="0" y="0"/>
                  </a:lnTo>
                  <a:lnTo>
                    <a:pt x="512" y="0"/>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4" name="Freeform 110">
              <a:extLst>
                <a:ext uri="{FF2B5EF4-FFF2-40B4-BE49-F238E27FC236}">
                  <a16:creationId xmlns:a16="http://schemas.microsoft.com/office/drawing/2014/main" id="{9E668CB2-8554-CB42-B20C-F5F67F6F3FA5}"/>
                </a:ext>
              </a:extLst>
            </p:cNvPr>
            <p:cNvSpPr>
              <a:spLocks/>
            </p:cNvSpPr>
            <p:nvPr/>
          </p:nvSpPr>
          <p:spPr bwMode="auto">
            <a:xfrm>
              <a:off x="4686301" y="3730625"/>
              <a:ext cx="733425" cy="422275"/>
            </a:xfrm>
            <a:custGeom>
              <a:avLst/>
              <a:gdLst>
                <a:gd name="T0" fmla="*/ 462 w 462"/>
                <a:gd name="T1" fmla="*/ 0 h 266"/>
                <a:gd name="T2" fmla="*/ 241 w 462"/>
                <a:gd name="T3" fmla="*/ 266 h 266"/>
                <a:gd name="T4" fmla="*/ 0 w 462"/>
                <a:gd name="T5" fmla="*/ 40 h 266"/>
                <a:gd name="T6" fmla="*/ 462 w 462"/>
                <a:gd name="T7" fmla="*/ 0 h 266"/>
              </a:gdLst>
              <a:ahLst/>
              <a:cxnLst>
                <a:cxn ang="0">
                  <a:pos x="T0" y="T1"/>
                </a:cxn>
                <a:cxn ang="0">
                  <a:pos x="T2" y="T3"/>
                </a:cxn>
                <a:cxn ang="0">
                  <a:pos x="T4" y="T5"/>
                </a:cxn>
                <a:cxn ang="0">
                  <a:pos x="T6" y="T7"/>
                </a:cxn>
              </a:cxnLst>
              <a:rect l="0" t="0" r="r" b="b"/>
              <a:pathLst>
                <a:path w="462" h="266">
                  <a:moveTo>
                    <a:pt x="462" y="0"/>
                  </a:moveTo>
                  <a:lnTo>
                    <a:pt x="241" y="266"/>
                  </a:lnTo>
                  <a:lnTo>
                    <a:pt x="0" y="40"/>
                  </a:lnTo>
                  <a:lnTo>
                    <a:pt x="462" y="0"/>
                  </a:lnTo>
                  <a:close/>
                </a:path>
              </a:pathLst>
            </a:custGeom>
            <a:solidFill>
              <a:srgbClr val="197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5" name="Freeform 111">
              <a:extLst>
                <a:ext uri="{FF2B5EF4-FFF2-40B4-BE49-F238E27FC236}">
                  <a16:creationId xmlns:a16="http://schemas.microsoft.com/office/drawing/2014/main" id="{EAABFCEF-E207-F74E-9FEB-3C3D851476F1}"/>
                </a:ext>
              </a:extLst>
            </p:cNvPr>
            <p:cNvSpPr>
              <a:spLocks/>
            </p:cNvSpPr>
            <p:nvPr/>
          </p:nvSpPr>
          <p:spPr bwMode="auto">
            <a:xfrm>
              <a:off x="4567238" y="3460750"/>
              <a:ext cx="757238" cy="333375"/>
            </a:xfrm>
            <a:custGeom>
              <a:avLst/>
              <a:gdLst>
                <a:gd name="T0" fmla="*/ 477 w 477"/>
                <a:gd name="T1" fmla="*/ 60 h 210"/>
                <a:gd name="T2" fmla="*/ 75 w 477"/>
                <a:gd name="T3" fmla="*/ 210 h 210"/>
                <a:gd name="T4" fmla="*/ 0 w 477"/>
                <a:gd name="T5" fmla="*/ 0 h 210"/>
                <a:gd name="T6" fmla="*/ 216 w 477"/>
                <a:gd name="T7" fmla="*/ 25 h 210"/>
                <a:gd name="T8" fmla="*/ 477 w 477"/>
                <a:gd name="T9" fmla="*/ 60 h 210"/>
              </a:gdLst>
              <a:ahLst/>
              <a:cxnLst>
                <a:cxn ang="0">
                  <a:pos x="T0" y="T1"/>
                </a:cxn>
                <a:cxn ang="0">
                  <a:pos x="T2" y="T3"/>
                </a:cxn>
                <a:cxn ang="0">
                  <a:pos x="T4" y="T5"/>
                </a:cxn>
                <a:cxn ang="0">
                  <a:pos x="T6" y="T7"/>
                </a:cxn>
                <a:cxn ang="0">
                  <a:pos x="T8" y="T9"/>
                </a:cxn>
              </a:cxnLst>
              <a:rect l="0" t="0" r="r" b="b"/>
              <a:pathLst>
                <a:path w="477" h="210">
                  <a:moveTo>
                    <a:pt x="477" y="60"/>
                  </a:moveTo>
                  <a:lnTo>
                    <a:pt x="75" y="210"/>
                  </a:lnTo>
                  <a:lnTo>
                    <a:pt x="0" y="0"/>
                  </a:lnTo>
                  <a:lnTo>
                    <a:pt x="216" y="25"/>
                  </a:lnTo>
                  <a:lnTo>
                    <a:pt x="477" y="60"/>
                  </a:lnTo>
                  <a:close/>
                </a:path>
              </a:pathLst>
            </a:custGeom>
            <a:solidFill>
              <a:srgbClr val="6A8C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6" name="Freeform 112">
              <a:extLst>
                <a:ext uri="{FF2B5EF4-FFF2-40B4-BE49-F238E27FC236}">
                  <a16:creationId xmlns:a16="http://schemas.microsoft.com/office/drawing/2014/main" id="{A6567FB4-73B0-FF42-B2DD-0F2EAA1CB1E5}"/>
                </a:ext>
              </a:extLst>
            </p:cNvPr>
            <p:cNvSpPr>
              <a:spLocks/>
            </p:cNvSpPr>
            <p:nvPr/>
          </p:nvSpPr>
          <p:spPr bwMode="auto">
            <a:xfrm>
              <a:off x="4606926" y="4152900"/>
              <a:ext cx="469900" cy="977900"/>
            </a:xfrm>
            <a:custGeom>
              <a:avLst/>
              <a:gdLst>
                <a:gd name="T0" fmla="*/ 291 w 296"/>
                <a:gd name="T1" fmla="*/ 0 h 616"/>
                <a:gd name="T2" fmla="*/ 296 w 296"/>
                <a:gd name="T3" fmla="*/ 245 h 616"/>
                <a:gd name="T4" fmla="*/ 50 w 296"/>
                <a:gd name="T5" fmla="*/ 616 h 616"/>
                <a:gd name="T6" fmla="*/ 0 w 296"/>
                <a:gd name="T7" fmla="*/ 245 h 616"/>
                <a:gd name="T8" fmla="*/ 291 w 296"/>
                <a:gd name="T9" fmla="*/ 0 h 616"/>
              </a:gdLst>
              <a:ahLst/>
              <a:cxnLst>
                <a:cxn ang="0">
                  <a:pos x="T0" y="T1"/>
                </a:cxn>
                <a:cxn ang="0">
                  <a:pos x="T2" y="T3"/>
                </a:cxn>
                <a:cxn ang="0">
                  <a:pos x="T4" y="T5"/>
                </a:cxn>
                <a:cxn ang="0">
                  <a:pos x="T6" y="T7"/>
                </a:cxn>
                <a:cxn ang="0">
                  <a:pos x="T8" y="T9"/>
                </a:cxn>
              </a:cxnLst>
              <a:rect l="0" t="0" r="r" b="b"/>
              <a:pathLst>
                <a:path w="296" h="616">
                  <a:moveTo>
                    <a:pt x="291" y="0"/>
                  </a:moveTo>
                  <a:lnTo>
                    <a:pt x="296" y="245"/>
                  </a:lnTo>
                  <a:lnTo>
                    <a:pt x="50" y="616"/>
                  </a:lnTo>
                  <a:lnTo>
                    <a:pt x="0" y="245"/>
                  </a:lnTo>
                  <a:lnTo>
                    <a:pt x="291"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7" name="Freeform 113">
              <a:extLst>
                <a:ext uri="{FF2B5EF4-FFF2-40B4-BE49-F238E27FC236}">
                  <a16:creationId xmlns:a16="http://schemas.microsoft.com/office/drawing/2014/main" id="{AA8C76B1-3669-5E43-A678-256E31D228CD}"/>
                </a:ext>
              </a:extLst>
            </p:cNvPr>
            <p:cNvSpPr>
              <a:spLocks/>
            </p:cNvSpPr>
            <p:nvPr/>
          </p:nvSpPr>
          <p:spPr bwMode="auto">
            <a:xfrm>
              <a:off x="4367213" y="3794125"/>
              <a:ext cx="701675" cy="747712"/>
            </a:xfrm>
            <a:custGeom>
              <a:avLst/>
              <a:gdLst>
                <a:gd name="T0" fmla="*/ 442 w 442"/>
                <a:gd name="T1" fmla="*/ 226 h 471"/>
                <a:gd name="T2" fmla="*/ 151 w 442"/>
                <a:gd name="T3" fmla="*/ 471 h 471"/>
                <a:gd name="T4" fmla="*/ 0 w 442"/>
                <a:gd name="T5" fmla="*/ 351 h 471"/>
                <a:gd name="T6" fmla="*/ 25 w 442"/>
                <a:gd name="T7" fmla="*/ 226 h 471"/>
                <a:gd name="T8" fmla="*/ 25 w 442"/>
                <a:gd name="T9" fmla="*/ 226 h 471"/>
                <a:gd name="T10" fmla="*/ 201 w 442"/>
                <a:gd name="T11" fmla="*/ 0 h 471"/>
                <a:gd name="T12" fmla="*/ 442 w 442"/>
                <a:gd name="T13" fmla="*/ 226 h 471"/>
              </a:gdLst>
              <a:ahLst/>
              <a:cxnLst>
                <a:cxn ang="0">
                  <a:pos x="T0" y="T1"/>
                </a:cxn>
                <a:cxn ang="0">
                  <a:pos x="T2" y="T3"/>
                </a:cxn>
                <a:cxn ang="0">
                  <a:pos x="T4" y="T5"/>
                </a:cxn>
                <a:cxn ang="0">
                  <a:pos x="T6" y="T7"/>
                </a:cxn>
                <a:cxn ang="0">
                  <a:pos x="T8" y="T9"/>
                </a:cxn>
                <a:cxn ang="0">
                  <a:pos x="T10" y="T11"/>
                </a:cxn>
                <a:cxn ang="0">
                  <a:pos x="T12" y="T13"/>
                </a:cxn>
              </a:cxnLst>
              <a:rect l="0" t="0" r="r" b="b"/>
              <a:pathLst>
                <a:path w="442" h="471">
                  <a:moveTo>
                    <a:pt x="442" y="226"/>
                  </a:moveTo>
                  <a:lnTo>
                    <a:pt x="151" y="471"/>
                  </a:lnTo>
                  <a:lnTo>
                    <a:pt x="0" y="351"/>
                  </a:lnTo>
                  <a:lnTo>
                    <a:pt x="25" y="226"/>
                  </a:lnTo>
                  <a:lnTo>
                    <a:pt x="25" y="226"/>
                  </a:lnTo>
                  <a:lnTo>
                    <a:pt x="201" y="0"/>
                  </a:lnTo>
                  <a:lnTo>
                    <a:pt x="442" y="226"/>
                  </a:lnTo>
                  <a:close/>
                </a:path>
              </a:pathLst>
            </a:custGeom>
            <a:solidFill>
              <a:srgbClr val="114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8" name="Freeform 114">
              <a:extLst>
                <a:ext uri="{FF2B5EF4-FFF2-40B4-BE49-F238E27FC236}">
                  <a16:creationId xmlns:a16="http://schemas.microsoft.com/office/drawing/2014/main" id="{C6FAEBEA-530C-354D-A5FC-FC1DDEFFA494}"/>
                </a:ext>
              </a:extLst>
            </p:cNvPr>
            <p:cNvSpPr>
              <a:spLocks/>
            </p:cNvSpPr>
            <p:nvPr/>
          </p:nvSpPr>
          <p:spPr bwMode="auto">
            <a:xfrm>
              <a:off x="4567238" y="3111500"/>
              <a:ext cx="342900" cy="388937"/>
            </a:xfrm>
            <a:custGeom>
              <a:avLst/>
              <a:gdLst>
                <a:gd name="T0" fmla="*/ 165 w 216"/>
                <a:gd name="T1" fmla="*/ 0 h 245"/>
                <a:gd name="T2" fmla="*/ 216 w 216"/>
                <a:gd name="T3" fmla="*/ 235 h 245"/>
                <a:gd name="T4" fmla="*/ 216 w 216"/>
                <a:gd name="T5" fmla="*/ 245 h 245"/>
                <a:gd name="T6" fmla="*/ 0 w 216"/>
                <a:gd name="T7" fmla="*/ 220 h 245"/>
                <a:gd name="T8" fmla="*/ 165 w 216"/>
                <a:gd name="T9" fmla="*/ 0 h 245"/>
              </a:gdLst>
              <a:ahLst/>
              <a:cxnLst>
                <a:cxn ang="0">
                  <a:pos x="T0" y="T1"/>
                </a:cxn>
                <a:cxn ang="0">
                  <a:pos x="T2" y="T3"/>
                </a:cxn>
                <a:cxn ang="0">
                  <a:pos x="T4" y="T5"/>
                </a:cxn>
                <a:cxn ang="0">
                  <a:pos x="T6" y="T7"/>
                </a:cxn>
                <a:cxn ang="0">
                  <a:pos x="T8" y="T9"/>
                </a:cxn>
              </a:cxnLst>
              <a:rect l="0" t="0" r="r" b="b"/>
              <a:pathLst>
                <a:path w="216" h="245">
                  <a:moveTo>
                    <a:pt x="165" y="0"/>
                  </a:moveTo>
                  <a:lnTo>
                    <a:pt x="216" y="235"/>
                  </a:lnTo>
                  <a:lnTo>
                    <a:pt x="216" y="245"/>
                  </a:lnTo>
                  <a:lnTo>
                    <a:pt x="0" y="22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9" name="Freeform 115">
              <a:extLst>
                <a:ext uri="{FF2B5EF4-FFF2-40B4-BE49-F238E27FC236}">
                  <a16:creationId xmlns:a16="http://schemas.microsoft.com/office/drawing/2014/main" id="{2A1E2CEA-57A4-3743-9E8B-B57E9C86B9A0}"/>
                </a:ext>
              </a:extLst>
            </p:cNvPr>
            <p:cNvSpPr>
              <a:spLocks/>
            </p:cNvSpPr>
            <p:nvPr/>
          </p:nvSpPr>
          <p:spPr bwMode="auto">
            <a:xfrm>
              <a:off x="4406901" y="3460750"/>
              <a:ext cx="279400" cy="692150"/>
            </a:xfrm>
            <a:custGeom>
              <a:avLst/>
              <a:gdLst>
                <a:gd name="T0" fmla="*/ 101 w 176"/>
                <a:gd name="T1" fmla="*/ 0 h 436"/>
                <a:gd name="T2" fmla="*/ 176 w 176"/>
                <a:gd name="T3" fmla="*/ 210 h 436"/>
                <a:gd name="T4" fmla="*/ 0 w 176"/>
                <a:gd name="T5" fmla="*/ 436 h 436"/>
                <a:gd name="T6" fmla="*/ 76 w 176"/>
                <a:gd name="T7" fmla="*/ 30 h 436"/>
                <a:gd name="T8" fmla="*/ 101 w 176"/>
                <a:gd name="T9" fmla="*/ 0 h 436"/>
              </a:gdLst>
              <a:ahLst/>
              <a:cxnLst>
                <a:cxn ang="0">
                  <a:pos x="T0" y="T1"/>
                </a:cxn>
                <a:cxn ang="0">
                  <a:pos x="T2" y="T3"/>
                </a:cxn>
                <a:cxn ang="0">
                  <a:pos x="T4" y="T5"/>
                </a:cxn>
                <a:cxn ang="0">
                  <a:pos x="T6" y="T7"/>
                </a:cxn>
                <a:cxn ang="0">
                  <a:pos x="T8" y="T9"/>
                </a:cxn>
              </a:cxnLst>
              <a:rect l="0" t="0" r="r" b="b"/>
              <a:pathLst>
                <a:path w="176" h="436">
                  <a:moveTo>
                    <a:pt x="101" y="0"/>
                  </a:moveTo>
                  <a:lnTo>
                    <a:pt x="176" y="210"/>
                  </a:lnTo>
                  <a:lnTo>
                    <a:pt x="0" y="436"/>
                  </a:lnTo>
                  <a:lnTo>
                    <a:pt x="76" y="30"/>
                  </a:lnTo>
                  <a:lnTo>
                    <a:pt x="101" y="0"/>
                  </a:lnTo>
                  <a:close/>
                </a:path>
              </a:pathLst>
            </a:custGeom>
            <a:solidFill>
              <a:srgbClr val="2B3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grpSp>
      <p:sp>
        <p:nvSpPr>
          <p:cNvPr id="60" name="Rectangle 59">
            <a:extLst>
              <a:ext uri="{FF2B5EF4-FFF2-40B4-BE49-F238E27FC236}">
                <a16:creationId xmlns:a16="http://schemas.microsoft.com/office/drawing/2014/main" id="{FC7FE285-BA1D-D34B-B0FE-355E23BC5036}"/>
              </a:ext>
            </a:extLst>
          </p:cNvPr>
          <p:cNvSpPr/>
          <p:nvPr/>
        </p:nvSpPr>
        <p:spPr>
          <a:xfrm>
            <a:off x="115261" y="3484550"/>
            <a:ext cx="12075254" cy="3372557"/>
          </a:xfrm>
          <a:prstGeom prst="rect">
            <a:avLst/>
          </a:prstGeom>
          <a:gradFill flip="none" rotWithShape="1">
            <a:gsLst>
              <a:gs pos="100000">
                <a:srgbClr val="5BCBF5">
                  <a:alpha val="59000"/>
                  <a:lumMod val="65000"/>
                </a:srgbClr>
              </a:gs>
              <a:gs pos="0">
                <a:srgbClr val="00549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latin typeface="Open Sans Light" panose="020B0306030504020204" pitchFamily="34" charset="0"/>
            </a:endParaRPr>
          </a:p>
        </p:txBody>
      </p:sp>
      <p:cxnSp>
        <p:nvCxnSpPr>
          <p:cNvPr id="61" name="Elbow Connector 60">
            <a:extLst>
              <a:ext uri="{FF2B5EF4-FFF2-40B4-BE49-F238E27FC236}">
                <a16:creationId xmlns:a16="http://schemas.microsoft.com/office/drawing/2014/main" id="{28EC6624-1CB8-AA45-8DAE-41AA948C3616}"/>
              </a:ext>
            </a:extLst>
          </p:cNvPr>
          <p:cNvCxnSpPr>
            <a:cxnSpLocks/>
          </p:cNvCxnSpPr>
          <p:nvPr/>
        </p:nvCxnSpPr>
        <p:spPr>
          <a:xfrm flipV="1">
            <a:off x="7151568" y="2068999"/>
            <a:ext cx="1214518" cy="994972"/>
          </a:xfrm>
          <a:prstGeom prst="bentConnector3">
            <a:avLst>
              <a:gd name="adj1" fmla="val 50000"/>
            </a:avLst>
          </a:prstGeom>
          <a:ln w="38100" cap="rnd">
            <a:solidFill>
              <a:schemeClr val="tx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4225DC5A-8F3F-824B-B417-BE0F45A0BC9D}"/>
              </a:ext>
            </a:extLst>
          </p:cNvPr>
          <p:cNvCxnSpPr>
            <a:cxnSpLocks/>
          </p:cNvCxnSpPr>
          <p:nvPr/>
        </p:nvCxnSpPr>
        <p:spPr>
          <a:xfrm rot="10800000">
            <a:off x="3758146" y="2176855"/>
            <a:ext cx="1247526" cy="250696"/>
          </a:xfrm>
          <a:prstGeom prst="bentConnector3">
            <a:avLst/>
          </a:prstGeom>
          <a:ln w="38100" cap="rnd">
            <a:solidFill>
              <a:schemeClr val="tx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8CD044D3-7C34-754E-B0C1-976001C9F1A9}"/>
              </a:ext>
            </a:extLst>
          </p:cNvPr>
          <p:cNvCxnSpPr>
            <a:cxnSpLocks/>
          </p:cNvCxnSpPr>
          <p:nvPr/>
        </p:nvCxnSpPr>
        <p:spPr>
          <a:xfrm rot="10800000" flipV="1">
            <a:off x="3970135" y="5261525"/>
            <a:ext cx="756301" cy="741231"/>
          </a:xfrm>
          <a:prstGeom prst="bentConnector3">
            <a:avLst/>
          </a:prstGeom>
          <a:ln w="38100" cap="rnd">
            <a:solidFill>
              <a:schemeClr val="bg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A468C38A-D04D-924D-A057-6897C474EBF3}"/>
              </a:ext>
            </a:extLst>
          </p:cNvPr>
          <p:cNvCxnSpPr>
            <a:cxnSpLocks/>
          </p:cNvCxnSpPr>
          <p:nvPr/>
        </p:nvCxnSpPr>
        <p:spPr>
          <a:xfrm flipV="1">
            <a:off x="6159303" y="5703296"/>
            <a:ext cx="1875942" cy="229315"/>
          </a:xfrm>
          <a:prstGeom prst="bentConnector3">
            <a:avLst/>
          </a:prstGeom>
          <a:ln w="38100" cap="rnd">
            <a:solidFill>
              <a:schemeClr val="bg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4DBDC204-D2E0-DC4E-BC08-2CABCB7D5D2B}"/>
              </a:ext>
            </a:extLst>
          </p:cNvPr>
          <p:cNvCxnSpPr>
            <a:cxnSpLocks/>
          </p:cNvCxnSpPr>
          <p:nvPr/>
        </p:nvCxnSpPr>
        <p:spPr>
          <a:xfrm flipV="1">
            <a:off x="7397412" y="3994004"/>
            <a:ext cx="833776" cy="658641"/>
          </a:xfrm>
          <a:prstGeom prst="bentConnector3">
            <a:avLst/>
          </a:prstGeom>
          <a:ln w="38100" cap="rnd">
            <a:solidFill>
              <a:schemeClr val="bg1"/>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5687F865-5EBB-4679-94FF-19F9A1203637}"/>
              </a:ext>
            </a:extLst>
          </p:cNvPr>
          <p:cNvSpPr/>
          <p:nvPr/>
        </p:nvSpPr>
        <p:spPr>
          <a:xfrm>
            <a:off x="1816310" y="349187"/>
            <a:ext cx="8559394"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EL PARADIGMA DE LA UNOPS</a:t>
            </a:r>
          </a:p>
        </p:txBody>
      </p:sp>
      <p:sp>
        <p:nvSpPr>
          <p:cNvPr id="3" name="CuadroTexto 2">
            <a:extLst>
              <a:ext uri="{FF2B5EF4-FFF2-40B4-BE49-F238E27FC236}">
                <a16:creationId xmlns:a16="http://schemas.microsoft.com/office/drawing/2014/main" id="{9A2CDE4E-2084-42FD-8DE1-6A88C70CEE53}"/>
              </a:ext>
            </a:extLst>
          </p:cNvPr>
          <p:cNvSpPr txBox="1"/>
          <p:nvPr/>
        </p:nvSpPr>
        <p:spPr>
          <a:xfrm>
            <a:off x="184417" y="1569854"/>
            <a:ext cx="4064214" cy="830997"/>
          </a:xfrm>
          <a:prstGeom prst="rect">
            <a:avLst/>
          </a:prstGeom>
          <a:noFill/>
        </p:spPr>
        <p:txBody>
          <a:bodyPr wrap="square" rtlCol="0">
            <a:spAutoFit/>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2400" b="1" dirty="0">
                <a:latin typeface="Calibri" panose="020F0502020204030204" pitchFamily="34" charset="0"/>
                <a:ea typeface="Calibri" panose="020F0502020204030204" pitchFamily="34" charset="0"/>
                <a:cs typeface="Times New Roman" panose="02020603050405020304" pitchFamily="18" charset="0"/>
              </a:rPr>
              <a:t>E</a:t>
            </a:r>
            <a:r>
              <a:rPr lang="es-MX" sz="2400" b="1" dirty="0">
                <a:effectLst/>
                <a:latin typeface="Calibri" panose="020F0502020204030204" pitchFamily="34" charset="0"/>
                <a:ea typeface="Calibri" panose="020F0502020204030204" pitchFamily="34" charset="0"/>
                <a:cs typeface="Times New Roman" panose="02020603050405020304" pitchFamily="18" charset="0"/>
              </a:rPr>
              <a:t>xcepción al modelo contractual tradicional. </a:t>
            </a:r>
            <a:endParaRPr lang="en-US" sz="2400" b="1" dirty="0"/>
          </a:p>
        </p:txBody>
      </p:sp>
      <p:sp>
        <p:nvSpPr>
          <p:cNvPr id="4" name="CuadroTexto 3">
            <a:extLst>
              <a:ext uri="{FF2B5EF4-FFF2-40B4-BE49-F238E27FC236}">
                <a16:creationId xmlns:a16="http://schemas.microsoft.com/office/drawing/2014/main" id="{F8BDE8E5-8F40-448A-AE65-C6390CF98368}"/>
              </a:ext>
            </a:extLst>
          </p:cNvPr>
          <p:cNvSpPr txBox="1"/>
          <p:nvPr/>
        </p:nvSpPr>
        <p:spPr>
          <a:xfrm>
            <a:off x="8429385" y="1498387"/>
            <a:ext cx="3578198" cy="1569660"/>
          </a:xfrm>
          <a:prstGeom prst="rect">
            <a:avLst/>
          </a:prstGeom>
          <a:noFill/>
        </p:spPr>
        <p:txBody>
          <a:bodyPr wrap="square" rtlCol="0">
            <a:spAutoFit/>
          </a:bodyPr>
          <a:lstStyle/>
          <a:p>
            <a:r>
              <a:rPr lang="es-MX" sz="2400" dirty="0">
                <a:solidFill>
                  <a:srgbClr val="2F2F2F"/>
                </a:solidFill>
                <a:effectLst/>
                <a:latin typeface="Arial" panose="020B0604020202020204" pitchFamily="34" charset="0"/>
                <a:ea typeface="Times New Roman" panose="02020603050405020304" pitchFamily="18" charset="0"/>
                <a:cs typeface="Times New Roman" panose="02020603050405020304" pitchFamily="18" charset="0"/>
              </a:rPr>
              <a:t>Se establece la Unidad de Transparencia de la Secretaría de Economía. Una paradoja</a:t>
            </a:r>
            <a:endParaRPr lang="en-US" sz="2400" dirty="0"/>
          </a:p>
        </p:txBody>
      </p:sp>
      <p:sp>
        <p:nvSpPr>
          <p:cNvPr id="65" name="CuadroTexto 64">
            <a:extLst>
              <a:ext uri="{FF2B5EF4-FFF2-40B4-BE49-F238E27FC236}">
                <a16:creationId xmlns:a16="http://schemas.microsoft.com/office/drawing/2014/main" id="{A2CDCE33-BB3E-4399-AA8A-BB4BB6755675}"/>
              </a:ext>
            </a:extLst>
          </p:cNvPr>
          <p:cNvSpPr txBox="1"/>
          <p:nvPr/>
        </p:nvSpPr>
        <p:spPr>
          <a:xfrm>
            <a:off x="230521" y="4820166"/>
            <a:ext cx="3746972" cy="1815882"/>
          </a:xfrm>
          <a:prstGeom prst="rect">
            <a:avLst/>
          </a:prstGeom>
          <a:noFill/>
        </p:spPr>
        <p:txBody>
          <a:bodyPr wrap="square" rtlCol="0">
            <a:spAutoFit/>
          </a:bodyPr>
          <a:lstStyle/>
          <a:p>
            <a:r>
              <a:rPr lang="es-MX" sz="2800" dirty="0">
                <a:solidFill>
                  <a:schemeClr val="bg1"/>
                </a:solidFill>
              </a:rPr>
              <a:t>UNOPS COMPRA, FIRMA EVALÚA Y PAGA</a:t>
            </a:r>
          </a:p>
          <a:p>
            <a:r>
              <a:rPr lang="es-MX" sz="2800" dirty="0">
                <a:solidFill>
                  <a:schemeClr val="bg1"/>
                </a:solidFill>
              </a:rPr>
              <a:t>INSABI ADMINISTRA Y CONTROLA LOGÍSTICA</a:t>
            </a:r>
            <a:endParaRPr lang="en-US" sz="2800" dirty="0">
              <a:solidFill>
                <a:schemeClr val="bg1"/>
              </a:solidFill>
            </a:endParaRPr>
          </a:p>
        </p:txBody>
      </p:sp>
      <p:sp>
        <p:nvSpPr>
          <p:cNvPr id="66" name="CuadroTexto 65">
            <a:extLst>
              <a:ext uri="{FF2B5EF4-FFF2-40B4-BE49-F238E27FC236}">
                <a16:creationId xmlns:a16="http://schemas.microsoft.com/office/drawing/2014/main" id="{F567D5CA-8FE1-46EE-90C0-BCE5B026F140}"/>
              </a:ext>
            </a:extLst>
          </p:cNvPr>
          <p:cNvSpPr txBox="1"/>
          <p:nvPr/>
        </p:nvSpPr>
        <p:spPr>
          <a:xfrm>
            <a:off x="8366086" y="3555968"/>
            <a:ext cx="3436590" cy="1569660"/>
          </a:xfrm>
          <a:prstGeom prst="rect">
            <a:avLst/>
          </a:prstGeom>
          <a:noFill/>
        </p:spPr>
        <p:txBody>
          <a:bodyPr wrap="square" rtlCol="0">
            <a:spAutoFit/>
          </a:bodyPr>
          <a:lstStyle/>
          <a:p>
            <a:r>
              <a:rPr lang="es-MX" sz="2400" dirty="0">
                <a:solidFill>
                  <a:schemeClr val="bg1"/>
                </a:solidFill>
              </a:rPr>
              <a:t>REGULACIÓN SANITARIA SIN REGULACIÓN. </a:t>
            </a:r>
          </a:p>
          <a:p>
            <a:r>
              <a:rPr lang="es-MX" sz="2400" dirty="0">
                <a:solidFill>
                  <a:schemeClr val="bg1"/>
                </a:solidFill>
              </a:rPr>
              <a:t>¿ PIERDE FORTALEZA COFEPRIS?</a:t>
            </a:r>
            <a:endParaRPr lang="en-US" sz="2400" dirty="0">
              <a:solidFill>
                <a:schemeClr val="bg1"/>
              </a:solidFill>
            </a:endParaRPr>
          </a:p>
        </p:txBody>
      </p:sp>
      <p:sp>
        <p:nvSpPr>
          <p:cNvPr id="67" name="CuadroTexto 66">
            <a:extLst>
              <a:ext uri="{FF2B5EF4-FFF2-40B4-BE49-F238E27FC236}">
                <a16:creationId xmlns:a16="http://schemas.microsoft.com/office/drawing/2014/main" id="{1D12997F-04E7-4A64-B627-052456D25ED1}"/>
              </a:ext>
            </a:extLst>
          </p:cNvPr>
          <p:cNvSpPr txBox="1"/>
          <p:nvPr/>
        </p:nvSpPr>
        <p:spPr>
          <a:xfrm>
            <a:off x="8231188" y="5447775"/>
            <a:ext cx="3436590" cy="1200329"/>
          </a:xfrm>
          <a:prstGeom prst="rect">
            <a:avLst/>
          </a:prstGeom>
          <a:noFill/>
        </p:spPr>
        <p:txBody>
          <a:bodyPr wrap="square" rtlCol="0">
            <a:spAutoFit/>
          </a:bodyPr>
          <a:lstStyle/>
          <a:p>
            <a:r>
              <a:rPr lang="es-MX" sz="2400" dirty="0">
                <a:solidFill>
                  <a:schemeClr val="bg1"/>
                </a:solidFill>
              </a:rPr>
              <a:t>APERTURA DE MERCADOS SIN CONTROL Y SIN RECIPROCIDAD</a:t>
            </a:r>
            <a:endParaRPr lang="en-US" sz="2400" dirty="0">
              <a:solidFill>
                <a:schemeClr val="bg1"/>
              </a:solidFill>
            </a:endParaRPr>
          </a:p>
        </p:txBody>
      </p:sp>
    </p:spTree>
    <p:extLst>
      <p:ext uri="{BB962C8B-B14F-4D97-AF65-F5344CB8AC3E}">
        <p14:creationId xmlns:p14="http://schemas.microsoft.com/office/powerpoint/2010/main" val="230873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A46AB7E-2C8B-2F49-8029-BDFD9E775D1F}"/>
              </a:ext>
            </a:extLst>
          </p:cNvPr>
          <p:cNvGrpSpPr/>
          <p:nvPr/>
        </p:nvGrpSpPr>
        <p:grpSpPr>
          <a:xfrm>
            <a:off x="5306234" y="1740632"/>
            <a:ext cx="1881625" cy="3416443"/>
            <a:chOff x="10359048" y="1280355"/>
            <a:chExt cx="1882115" cy="3417333"/>
          </a:xfrm>
        </p:grpSpPr>
        <p:sp>
          <p:nvSpPr>
            <p:cNvPr id="5" name="AutoShape 6">
              <a:extLst>
                <a:ext uri="{FF2B5EF4-FFF2-40B4-BE49-F238E27FC236}">
                  <a16:creationId xmlns:a16="http://schemas.microsoft.com/office/drawing/2014/main" id="{9B07FA65-46ED-2745-BD96-18975E8634FF}"/>
                </a:ext>
              </a:extLst>
            </p:cNvPr>
            <p:cNvSpPr>
              <a:spLocks/>
            </p:cNvSpPr>
            <p:nvPr/>
          </p:nvSpPr>
          <p:spPr bwMode="auto">
            <a:xfrm>
              <a:off x="10369374" y="2475131"/>
              <a:ext cx="1871789" cy="2222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00206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6" name="AutoShape 7">
              <a:extLst>
                <a:ext uri="{FF2B5EF4-FFF2-40B4-BE49-F238E27FC236}">
                  <a16:creationId xmlns:a16="http://schemas.microsoft.com/office/drawing/2014/main" id="{871DE5D8-5A4E-5549-8203-8CD57462926C}"/>
                </a:ext>
              </a:extLst>
            </p:cNvPr>
            <p:cNvSpPr>
              <a:spLocks/>
            </p:cNvSpPr>
            <p:nvPr/>
          </p:nvSpPr>
          <p:spPr bwMode="auto">
            <a:xfrm>
              <a:off x="10379123" y="2466729"/>
              <a:ext cx="1842542" cy="2203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600" y="95"/>
                  </a:lnTo>
                  <a:lnTo>
                    <a:pt x="19999" y="1338"/>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7" name="AutoShape 8">
              <a:extLst>
                <a:ext uri="{FF2B5EF4-FFF2-40B4-BE49-F238E27FC236}">
                  <a16:creationId xmlns:a16="http://schemas.microsoft.com/office/drawing/2014/main" id="{1EB3F3F3-5B41-9E4E-ACE7-A8301841A088}"/>
                </a:ext>
              </a:extLst>
            </p:cNvPr>
            <p:cNvSpPr>
              <a:spLocks/>
            </p:cNvSpPr>
            <p:nvPr/>
          </p:nvSpPr>
          <p:spPr bwMode="auto">
            <a:xfrm>
              <a:off x="10359048" y="1280355"/>
              <a:ext cx="1882115" cy="1238003"/>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8" name="AutoShape 9">
              <a:extLst>
                <a:ext uri="{FF2B5EF4-FFF2-40B4-BE49-F238E27FC236}">
                  <a16:creationId xmlns:a16="http://schemas.microsoft.com/office/drawing/2014/main" id="{DD61C397-5289-D847-8790-E6D37F6491CF}"/>
                </a:ext>
              </a:extLst>
            </p:cNvPr>
            <p:cNvSpPr>
              <a:spLocks/>
            </p:cNvSpPr>
            <p:nvPr/>
          </p:nvSpPr>
          <p:spPr bwMode="auto">
            <a:xfrm>
              <a:off x="10379123" y="1340255"/>
              <a:ext cx="1257607" cy="116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chemeClr val="bg1">
                  <a:alpha val="0"/>
                </a:scheme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grpSp>
      <p:sp>
        <p:nvSpPr>
          <p:cNvPr id="9" name="AutoShape 7">
            <a:extLst>
              <a:ext uri="{FF2B5EF4-FFF2-40B4-BE49-F238E27FC236}">
                <a16:creationId xmlns:a16="http://schemas.microsoft.com/office/drawing/2014/main" id="{D47A7EF7-5D5E-5F44-93DB-96B7787E0D1D}"/>
              </a:ext>
            </a:extLst>
          </p:cNvPr>
          <p:cNvSpPr>
            <a:spLocks/>
          </p:cNvSpPr>
          <p:nvPr/>
        </p:nvSpPr>
        <p:spPr bwMode="auto">
          <a:xfrm>
            <a:off x="7705890" y="2208119"/>
            <a:ext cx="1081810" cy="544195"/>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38100" cap="rnd" cmpd="sng">
            <a:solidFill>
              <a:srgbClr val="AAAAAA"/>
            </a:solidFill>
            <a:prstDash val="dash"/>
            <a:miter lim="0"/>
            <a:headEnd/>
            <a:tailEnd type="stealth"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0" name="AutoShape 7">
            <a:extLst>
              <a:ext uri="{FF2B5EF4-FFF2-40B4-BE49-F238E27FC236}">
                <a16:creationId xmlns:a16="http://schemas.microsoft.com/office/drawing/2014/main" id="{AEA564B3-4663-1240-B1A1-0F3ABE5CDDAF}"/>
              </a:ext>
            </a:extLst>
          </p:cNvPr>
          <p:cNvSpPr>
            <a:spLocks/>
          </p:cNvSpPr>
          <p:nvPr/>
        </p:nvSpPr>
        <p:spPr bwMode="auto">
          <a:xfrm flipH="1">
            <a:off x="3196597" y="2350935"/>
            <a:ext cx="1462922" cy="544195"/>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38100" cap="rnd" cmpd="sng">
            <a:solidFill>
              <a:srgbClr val="AAAAAA"/>
            </a:solidFill>
            <a:prstDash val="dash"/>
            <a:miter lim="0"/>
            <a:headEnd/>
            <a:tailEnd type="stealth"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1" name="AutoShape 7">
            <a:extLst>
              <a:ext uri="{FF2B5EF4-FFF2-40B4-BE49-F238E27FC236}">
                <a16:creationId xmlns:a16="http://schemas.microsoft.com/office/drawing/2014/main" id="{9AF3D608-6743-4840-BA12-7024C110F6E5}"/>
              </a:ext>
            </a:extLst>
          </p:cNvPr>
          <p:cNvSpPr>
            <a:spLocks/>
          </p:cNvSpPr>
          <p:nvPr/>
        </p:nvSpPr>
        <p:spPr bwMode="auto">
          <a:xfrm flipH="1" flipV="1">
            <a:off x="4348334" y="4695618"/>
            <a:ext cx="1462922" cy="544195"/>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38100" cap="rnd" cmpd="sng">
            <a:solidFill>
              <a:srgbClr val="AAAAAA"/>
            </a:solidFill>
            <a:prstDash val="dash"/>
            <a:miter lim="0"/>
            <a:headEnd/>
            <a:tailEnd type="stealth"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3" name="AutoShape 7">
            <a:extLst>
              <a:ext uri="{FF2B5EF4-FFF2-40B4-BE49-F238E27FC236}">
                <a16:creationId xmlns:a16="http://schemas.microsoft.com/office/drawing/2014/main" id="{24BA44BF-0BBC-1C49-BC88-3A38AD0884D1}"/>
              </a:ext>
            </a:extLst>
          </p:cNvPr>
          <p:cNvSpPr>
            <a:spLocks/>
          </p:cNvSpPr>
          <p:nvPr/>
        </p:nvSpPr>
        <p:spPr bwMode="auto">
          <a:xfrm flipV="1">
            <a:off x="7261745" y="4514973"/>
            <a:ext cx="1081810" cy="544195"/>
          </a:xfrm>
          <a:custGeom>
            <a:avLst/>
            <a:gdLst>
              <a:gd name="T0" fmla="*/ 10800 w 21600"/>
              <a:gd name="T1" fmla="+- 0 11439 1279"/>
              <a:gd name="T2" fmla="*/ 11439 h 20321"/>
              <a:gd name="T3" fmla="*/ 10800 w 21600"/>
              <a:gd name="T4" fmla="+- 0 11439 1279"/>
              <a:gd name="T5" fmla="*/ 11439 h 20321"/>
              <a:gd name="T6" fmla="*/ 10800 w 21600"/>
              <a:gd name="T7" fmla="+- 0 11439 1279"/>
              <a:gd name="T8" fmla="*/ 11439 h 20321"/>
              <a:gd name="T9" fmla="*/ 10800 w 21600"/>
              <a:gd name="T10" fmla="+- 0 11439 1279"/>
              <a:gd name="T11" fmla="*/ 11439 h 20321"/>
            </a:gdLst>
            <a:ahLst/>
            <a:cxnLst>
              <a:cxn ang="0">
                <a:pos x="T0" y="T2"/>
              </a:cxn>
              <a:cxn ang="0">
                <a:pos x="T3" y="T5"/>
              </a:cxn>
              <a:cxn ang="0">
                <a:pos x="T6" y="T8"/>
              </a:cxn>
              <a:cxn ang="0">
                <a:pos x="T9" y="T11"/>
              </a:cxn>
            </a:cxnLst>
            <a:rect l="0" t="0" r="r" b="b"/>
            <a:pathLst>
              <a:path w="21600" h="20321">
                <a:moveTo>
                  <a:pt x="0" y="20321"/>
                </a:moveTo>
                <a:cubicBezTo>
                  <a:pt x="0" y="20321"/>
                  <a:pt x="3942" y="5542"/>
                  <a:pt x="11314" y="2131"/>
                </a:cubicBezTo>
                <a:cubicBezTo>
                  <a:pt x="18685" y="-1279"/>
                  <a:pt x="21599" y="426"/>
                  <a:pt x="21599" y="426"/>
                </a:cubicBezTo>
              </a:path>
            </a:pathLst>
          </a:custGeom>
          <a:noFill/>
          <a:ln w="38100" cap="rnd" cmpd="sng">
            <a:solidFill>
              <a:srgbClr val="AAAAAA"/>
            </a:solidFill>
            <a:prstDash val="dash"/>
            <a:miter lim="0"/>
            <a:headEnd/>
            <a:tailEnd type="stealth" w="lg" len="lg"/>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grpSp>
        <p:nvGrpSpPr>
          <p:cNvPr id="14" name="Group 13">
            <a:extLst>
              <a:ext uri="{FF2B5EF4-FFF2-40B4-BE49-F238E27FC236}">
                <a16:creationId xmlns:a16="http://schemas.microsoft.com/office/drawing/2014/main" id="{F8F68C03-5AFB-3549-B314-815B7DAA7B4B}"/>
              </a:ext>
            </a:extLst>
          </p:cNvPr>
          <p:cNvGrpSpPr/>
          <p:nvPr/>
        </p:nvGrpSpPr>
        <p:grpSpPr>
          <a:xfrm>
            <a:off x="4189253" y="2390082"/>
            <a:ext cx="903800" cy="1641018"/>
            <a:chOff x="10359048" y="1280355"/>
            <a:chExt cx="1882115" cy="3417333"/>
          </a:xfrm>
        </p:grpSpPr>
        <p:sp>
          <p:nvSpPr>
            <p:cNvPr id="15" name="AutoShape 6">
              <a:extLst>
                <a:ext uri="{FF2B5EF4-FFF2-40B4-BE49-F238E27FC236}">
                  <a16:creationId xmlns:a16="http://schemas.microsoft.com/office/drawing/2014/main" id="{7108FAC5-3BDB-9A48-B26C-4C1C96FAB164}"/>
                </a:ext>
              </a:extLst>
            </p:cNvPr>
            <p:cNvSpPr>
              <a:spLocks/>
            </p:cNvSpPr>
            <p:nvPr/>
          </p:nvSpPr>
          <p:spPr bwMode="auto">
            <a:xfrm>
              <a:off x="10369374" y="2475131"/>
              <a:ext cx="1871789" cy="2222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00206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6" name="AutoShape 7">
              <a:extLst>
                <a:ext uri="{FF2B5EF4-FFF2-40B4-BE49-F238E27FC236}">
                  <a16:creationId xmlns:a16="http://schemas.microsoft.com/office/drawing/2014/main" id="{0D4CA908-6456-D245-8BA9-CB035A1B49CC}"/>
                </a:ext>
              </a:extLst>
            </p:cNvPr>
            <p:cNvSpPr>
              <a:spLocks/>
            </p:cNvSpPr>
            <p:nvPr/>
          </p:nvSpPr>
          <p:spPr bwMode="auto">
            <a:xfrm>
              <a:off x="10379123" y="2466729"/>
              <a:ext cx="1842542" cy="2203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600" y="95"/>
                  </a:lnTo>
                  <a:lnTo>
                    <a:pt x="19999" y="1338"/>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7" name="AutoShape 8">
              <a:extLst>
                <a:ext uri="{FF2B5EF4-FFF2-40B4-BE49-F238E27FC236}">
                  <a16:creationId xmlns:a16="http://schemas.microsoft.com/office/drawing/2014/main" id="{13FEBF65-E5DC-4545-A3E7-05097405F7C4}"/>
                </a:ext>
              </a:extLst>
            </p:cNvPr>
            <p:cNvSpPr>
              <a:spLocks/>
            </p:cNvSpPr>
            <p:nvPr/>
          </p:nvSpPr>
          <p:spPr bwMode="auto">
            <a:xfrm>
              <a:off x="10359048" y="1280355"/>
              <a:ext cx="1882115" cy="1238003"/>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18" name="AutoShape 9">
              <a:extLst>
                <a:ext uri="{FF2B5EF4-FFF2-40B4-BE49-F238E27FC236}">
                  <a16:creationId xmlns:a16="http://schemas.microsoft.com/office/drawing/2014/main" id="{789A38EB-577F-FA4A-8DF7-EAA86626BB02}"/>
                </a:ext>
              </a:extLst>
            </p:cNvPr>
            <p:cNvSpPr>
              <a:spLocks/>
            </p:cNvSpPr>
            <p:nvPr/>
          </p:nvSpPr>
          <p:spPr bwMode="auto">
            <a:xfrm>
              <a:off x="10379123" y="1340255"/>
              <a:ext cx="1257607" cy="116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chemeClr val="bg1">
                  <a:alpha val="0"/>
                </a:scheme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grpSp>
      <p:grpSp>
        <p:nvGrpSpPr>
          <p:cNvPr id="19" name="Group 18">
            <a:extLst>
              <a:ext uri="{FF2B5EF4-FFF2-40B4-BE49-F238E27FC236}">
                <a16:creationId xmlns:a16="http://schemas.microsoft.com/office/drawing/2014/main" id="{E70C8D5B-4E66-9D43-AABF-CF343FE25756}"/>
              </a:ext>
            </a:extLst>
          </p:cNvPr>
          <p:cNvGrpSpPr/>
          <p:nvPr/>
        </p:nvGrpSpPr>
        <p:grpSpPr>
          <a:xfrm>
            <a:off x="7342385" y="2327060"/>
            <a:ext cx="903800" cy="1641018"/>
            <a:chOff x="10359048" y="1280355"/>
            <a:chExt cx="1882115" cy="3417333"/>
          </a:xfrm>
        </p:grpSpPr>
        <p:sp>
          <p:nvSpPr>
            <p:cNvPr id="20" name="AutoShape 6">
              <a:extLst>
                <a:ext uri="{FF2B5EF4-FFF2-40B4-BE49-F238E27FC236}">
                  <a16:creationId xmlns:a16="http://schemas.microsoft.com/office/drawing/2014/main" id="{094F8BCF-DCE7-AB43-BC43-38E242F075ED}"/>
                </a:ext>
              </a:extLst>
            </p:cNvPr>
            <p:cNvSpPr>
              <a:spLocks/>
            </p:cNvSpPr>
            <p:nvPr/>
          </p:nvSpPr>
          <p:spPr bwMode="auto">
            <a:xfrm>
              <a:off x="10369374" y="2475131"/>
              <a:ext cx="1871789" cy="22225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562" y="1136"/>
                  </a:lnTo>
                  <a:cubicBezTo>
                    <a:pt x="562" y="1136"/>
                    <a:pt x="787" y="2273"/>
                    <a:pt x="1349" y="2463"/>
                  </a:cubicBezTo>
                  <a:cubicBezTo>
                    <a:pt x="1912" y="2652"/>
                    <a:pt x="3262" y="5210"/>
                    <a:pt x="3262" y="5210"/>
                  </a:cubicBezTo>
                  <a:lnTo>
                    <a:pt x="3487" y="6821"/>
                  </a:lnTo>
                  <a:cubicBezTo>
                    <a:pt x="3487" y="6821"/>
                    <a:pt x="3374" y="7294"/>
                    <a:pt x="3824" y="7768"/>
                  </a:cubicBezTo>
                  <a:cubicBezTo>
                    <a:pt x="4274" y="8242"/>
                    <a:pt x="4837" y="8999"/>
                    <a:pt x="4837" y="9284"/>
                  </a:cubicBezTo>
                  <a:cubicBezTo>
                    <a:pt x="4837" y="9568"/>
                    <a:pt x="4499" y="10705"/>
                    <a:pt x="4387" y="10894"/>
                  </a:cubicBezTo>
                  <a:cubicBezTo>
                    <a:pt x="4274" y="11084"/>
                    <a:pt x="4387" y="12315"/>
                    <a:pt x="5175" y="13073"/>
                  </a:cubicBezTo>
                  <a:cubicBezTo>
                    <a:pt x="5962" y="13831"/>
                    <a:pt x="6524" y="14494"/>
                    <a:pt x="6524" y="14684"/>
                  </a:cubicBezTo>
                  <a:cubicBezTo>
                    <a:pt x="6524" y="14873"/>
                    <a:pt x="6524" y="15821"/>
                    <a:pt x="6524" y="16105"/>
                  </a:cubicBezTo>
                  <a:cubicBezTo>
                    <a:pt x="6524" y="16389"/>
                    <a:pt x="6637" y="16673"/>
                    <a:pt x="7199" y="17810"/>
                  </a:cubicBezTo>
                  <a:cubicBezTo>
                    <a:pt x="7762" y="18947"/>
                    <a:pt x="8549" y="19894"/>
                    <a:pt x="8774" y="20273"/>
                  </a:cubicBezTo>
                  <a:cubicBezTo>
                    <a:pt x="8999" y="20652"/>
                    <a:pt x="10124" y="21600"/>
                    <a:pt x="10124" y="21600"/>
                  </a:cubicBezTo>
                  <a:lnTo>
                    <a:pt x="11249" y="19800"/>
                  </a:lnTo>
                  <a:cubicBezTo>
                    <a:pt x="11249" y="19800"/>
                    <a:pt x="12937" y="17147"/>
                    <a:pt x="13612" y="16673"/>
                  </a:cubicBezTo>
                  <a:cubicBezTo>
                    <a:pt x="14287" y="16200"/>
                    <a:pt x="15300" y="14305"/>
                    <a:pt x="15300" y="14305"/>
                  </a:cubicBezTo>
                  <a:lnTo>
                    <a:pt x="15412" y="13073"/>
                  </a:lnTo>
                  <a:lnTo>
                    <a:pt x="16762" y="11936"/>
                  </a:lnTo>
                  <a:cubicBezTo>
                    <a:pt x="16762" y="11936"/>
                    <a:pt x="17099" y="8621"/>
                    <a:pt x="17212" y="8052"/>
                  </a:cubicBezTo>
                  <a:cubicBezTo>
                    <a:pt x="17325" y="7484"/>
                    <a:pt x="17999" y="6347"/>
                    <a:pt x="18112" y="6157"/>
                  </a:cubicBezTo>
                  <a:cubicBezTo>
                    <a:pt x="18225" y="5968"/>
                    <a:pt x="18337" y="4736"/>
                    <a:pt x="18225" y="4263"/>
                  </a:cubicBezTo>
                  <a:cubicBezTo>
                    <a:pt x="18112" y="3789"/>
                    <a:pt x="18112" y="3031"/>
                    <a:pt x="18449" y="2842"/>
                  </a:cubicBezTo>
                  <a:cubicBezTo>
                    <a:pt x="18787" y="2652"/>
                    <a:pt x="20025" y="1894"/>
                    <a:pt x="20025" y="1894"/>
                  </a:cubicBezTo>
                  <a:lnTo>
                    <a:pt x="20812" y="1231"/>
                  </a:lnTo>
                  <a:lnTo>
                    <a:pt x="21374" y="663"/>
                  </a:lnTo>
                  <a:lnTo>
                    <a:pt x="21599" y="94"/>
                  </a:lnTo>
                  <a:lnTo>
                    <a:pt x="0" y="0"/>
                  </a:lnTo>
                  <a:close/>
                </a:path>
              </a:pathLst>
            </a:custGeom>
            <a:solidFill>
              <a:srgbClr val="00206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21" name="AutoShape 7">
              <a:extLst>
                <a:ext uri="{FF2B5EF4-FFF2-40B4-BE49-F238E27FC236}">
                  <a16:creationId xmlns:a16="http://schemas.microsoft.com/office/drawing/2014/main" id="{C7419A4C-BD6A-0546-AEA2-8C5BE4A37623}"/>
                </a:ext>
              </a:extLst>
            </p:cNvPr>
            <p:cNvSpPr>
              <a:spLocks/>
            </p:cNvSpPr>
            <p:nvPr/>
          </p:nvSpPr>
          <p:spPr bwMode="auto">
            <a:xfrm>
              <a:off x="10379123" y="2466729"/>
              <a:ext cx="1842542" cy="2203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99" y="1338"/>
                  </a:moveTo>
                  <a:lnTo>
                    <a:pt x="17485" y="2867"/>
                  </a:lnTo>
                  <a:cubicBezTo>
                    <a:pt x="17485" y="2867"/>
                    <a:pt x="16799" y="3058"/>
                    <a:pt x="16457" y="4969"/>
                  </a:cubicBezTo>
                  <a:cubicBezTo>
                    <a:pt x="16114" y="6881"/>
                    <a:pt x="15657" y="7263"/>
                    <a:pt x="15657" y="7454"/>
                  </a:cubicBezTo>
                  <a:cubicBezTo>
                    <a:pt x="15657" y="7646"/>
                    <a:pt x="14971" y="8028"/>
                    <a:pt x="14971" y="8028"/>
                  </a:cubicBezTo>
                  <a:cubicBezTo>
                    <a:pt x="14971" y="8028"/>
                    <a:pt x="14971" y="10417"/>
                    <a:pt x="15085" y="10704"/>
                  </a:cubicBezTo>
                  <a:cubicBezTo>
                    <a:pt x="15199" y="10991"/>
                    <a:pt x="15885" y="12042"/>
                    <a:pt x="15085" y="13093"/>
                  </a:cubicBezTo>
                  <a:cubicBezTo>
                    <a:pt x="14285" y="14145"/>
                    <a:pt x="13485" y="14814"/>
                    <a:pt x="13485" y="14814"/>
                  </a:cubicBezTo>
                  <a:cubicBezTo>
                    <a:pt x="13485" y="14814"/>
                    <a:pt x="12799" y="15865"/>
                    <a:pt x="12685" y="16152"/>
                  </a:cubicBezTo>
                  <a:cubicBezTo>
                    <a:pt x="12571" y="16438"/>
                    <a:pt x="11771" y="17968"/>
                    <a:pt x="11771" y="17968"/>
                  </a:cubicBezTo>
                  <a:lnTo>
                    <a:pt x="10285" y="19592"/>
                  </a:lnTo>
                  <a:lnTo>
                    <a:pt x="10399" y="20548"/>
                  </a:lnTo>
                  <a:cubicBezTo>
                    <a:pt x="10399" y="20548"/>
                    <a:pt x="9828" y="19688"/>
                    <a:pt x="10285" y="18254"/>
                  </a:cubicBezTo>
                  <a:cubicBezTo>
                    <a:pt x="10742" y="16821"/>
                    <a:pt x="12114" y="14909"/>
                    <a:pt x="12114" y="14718"/>
                  </a:cubicBezTo>
                  <a:cubicBezTo>
                    <a:pt x="12114" y="14527"/>
                    <a:pt x="12799" y="12424"/>
                    <a:pt x="12799" y="12424"/>
                  </a:cubicBezTo>
                  <a:lnTo>
                    <a:pt x="12914" y="10799"/>
                  </a:lnTo>
                  <a:cubicBezTo>
                    <a:pt x="12914" y="10799"/>
                    <a:pt x="12799" y="9939"/>
                    <a:pt x="13142" y="9653"/>
                  </a:cubicBezTo>
                  <a:cubicBezTo>
                    <a:pt x="13485" y="9366"/>
                    <a:pt x="12571" y="8219"/>
                    <a:pt x="12571" y="8219"/>
                  </a:cubicBezTo>
                  <a:cubicBezTo>
                    <a:pt x="12571" y="8219"/>
                    <a:pt x="11657" y="7646"/>
                    <a:pt x="12342" y="6785"/>
                  </a:cubicBezTo>
                  <a:cubicBezTo>
                    <a:pt x="13028" y="5925"/>
                    <a:pt x="13599" y="5352"/>
                    <a:pt x="13828" y="5352"/>
                  </a:cubicBezTo>
                  <a:cubicBezTo>
                    <a:pt x="14057" y="5352"/>
                    <a:pt x="14971" y="4874"/>
                    <a:pt x="14971" y="4874"/>
                  </a:cubicBezTo>
                  <a:lnTo>
                    <a:pt x="15199" y="4396"/>
                  </a:lnTo>
                  <a:lnTo>
                    <a:pt x="13028" y="3631"/>
                  </a:lnTo>
                  <a:lnTo>
                    <a:pt x="13371" y="3058"/>
                  </a:lnTo>
                  <a:lnTo>
                    <a:pt x="14171" y="2771"/>
                  </a:lnTo>
                  <a:cubicBezTo>
                    <a:pt x="14171" y="2771"/>
                    <a:pt x="14171" y="1911"/>
                    <a:pt x="14399" y="1720"/>
                  </a:cubicBezTo>
                  <a:cubicBezTo>
                    <a:pt x="14628" y="1529"/>
                    <a:pt x="14628" y="860"/>
                    <a:pt x="14628" y="860"/>
                  </a:cubicBezTo>
                  <a:lnTo>
                    <a:pt x="13714" y="0"/>
                  </a:lnTo>
                  <a:cubicBezTo>
                    <a:pt x="13714" y="0"/>
                    <a:pt x="13142" y="2007"/>
                    <a:pt x="12685" y="2389"/>
                  </a:cubicBezTo>
                  <a:cubicBezTo>
                    <a:pt x="12228" y="2771"/>
                    <a:pt x="11542" y="3536"/>
                    <a:pt x="11542" y="3536"/>
                  </a:cubicBezTo>
                  <a:cubicBezTo>
                    <a:pt x="11542" y="3536"/>
                    <a:pt x="11542" y="4300"/>
                    <a:pt x="11657" y="4587"/>
                  </a:cubicBezTo>
                  <a:cubicBezTo>
                    <a:pt x="11771" y="4874"/>
                    <a:pt x="11314" y="5638"/>
                    <a:pt x="11199" y="6116"/>
                  </a:cubicBezTo>
                  <a:cubicBezTo>
                    <a:pt x="11085" y="6594"/>
                    <a:pt x="10971" y="7359"/>
                    <a:pt x="10971" y="7932"/>
                  </a:cubicBezTo>
                  <a:cubicBezTo>
                    <a:pt x="10971" y="8506"/>
                    <a:pt x="10628" y="8697"/>
                    <a:pt x="10971" y="10035"/>
                  </a:cubicBezTo>
                  <a:cubicBezTo>
                    <a:pt x="11314" y="11373"/>
                    <a:pt x="11085" y="12520"/>
                    <a:pt x="10971" y="12807"/>
                  </a:cubicBezTo>
                  <a:cubicBezTo>
                    <a:pt x="10857" y="13093"/>
                    <a:pt x="10857" y="13189"/>
                    <a:pt x="10857" y="13571"/>
                  </a:cubicBezTo>
                  <a:cubicBezTo>
                    <a:pt x="10857" y="13953"/>
                    <a:pt x="11085" y="14718"/>
                    <a:pt x="11085" y="14909"/>
                  </a:cubicBezTo>
                  <a:cubicBezTo>
                    <a:pt x="11085" y="15100"/>
                    <a:pt x="10628" y="15961"/>
                    <a:pt x="10514" y="16152"/>
                  </a:cubicBezTo>
                  <a:cubicBezTo>
                    <a:pt x="10399" y="16343"/>
                    <a:pt x="9257" y="19210"/>
                    <a:pt x="9257" y="19210"/>
                  </a:cubicBezTo>
                  <a:lnTo>
                    <a:pt x="8571" y="13476"/>
                  </a:lnTo>
                  <a:cubicBezTo>
                    <a:pt x="8571" y="13476"/>
                    <a:pt x="6285" y="11277"/>
                    <a:pt x="6171" y="11086"/>
                  </a:cubicBezTo>
                  <a:cubicBezTo>
                    <a:pt x="6057" y="10895"/>
                    <a:pt x="8114" y="10035"/>
                    <a:pt x="8914" y="9366"/>
                  </a:cubicBezTo>
                  <a:cubicBezTo>
                    <a:pt x="9714" y="8697"/>
                    <a:pt x="9142" y="8792"/>
                    <a:pt x="8685" y="7168"/>
                  </a:cubicBezTo>
                  <a:cubicBezTo>
                    <a:pt x="8228" y="5543"/>
                    <a:pt x="5942" y="5161"/>
                    <a:pt x="5942" y="5161"/>
                  </a:cubicBezTo>
                  <a:cubicBezTo>
                    <a:pt x="5942" y="5161"/>
                    <a:pt x="5028" y="4587"/>
                    <a:pt x="4914" y="4109"/>
                  </a:cubicBezTo>
                  <a:cubicBezTo>
                    <a:pt x="4799" y="3631"/>
                    <a:pt x="4228" y="1624"/>
                    <a:pt x="4228" y="1624"/>
                  </a:cubicBezTo>
                  <a:lnTo>
                    <a:pt x="7085" y="3727"/>
                  </a:lnTo>
                  <a:cubicBezTo>
                    <a:pt x="7085" y="3727"/>
                    <a:pt x="6057" y="1146"/>
                    <a:pt x="6514" y="573"/>
                  </a:cubicBezTo>
                  <a:cubicBezTo>
                    <a:pt x="6971" y="0"/>
                    <a:pt x="7657" y="477"/>
                    <a:pt x="7657" y="477"/>
                  </a:cubicBezTo>
                  <a:lnTo>
                    <a:pt x="8799" y="3058"/>
                  </a:lnTo>
                  <a:lnTo>
                    <a:pt x="9599" y="3918"/>
                  </a:lnTo>
                  <a:lnTo>
                    <a:pt x="9371" y="1338"/>
                  </a:lnTo>
                  <a:lnTo>
                    <a:pt x="9371" y="95"/>
                  </a:lnTo>
                  <a:lnTo>
                    <a:pt x="0" y="0"/>
                  </a:lnTo>
                  <a:cubicBezTo>
                    <a:pt x="0" y="0"/>
                    <a:pt x="914" y="955"/>
                    <a:pt x="1257" y="1720"/>
                  </a:cubicBezTo>
                  <a:cubicBezTo>
                    <a:pt x="1599" y="2484"/>
                    <a:pt x="3199" y="4587"/>
                    <a:pt x="3199" y="5161"/>
                  </a:cubicBezTo>
                  <a:cubicBezTo>
                    <a:pt x="3199" y="5734"/>
                    <a:pt x="3657" y="6785"/>
                    <a:pt x="4114" y="7741"/>
                  </a:cubicBezTo>
                  <a:cubicBezTo>
                    <a:pt x="4571" y="8697"/>
                    <a:pt x="4914" y="9748"/>
                    <a:pt x="4914" y="10322"/>
                  </a:cubicBezTo>
                  <a:cubicBezTo>
                    <a:pt x="4914" y="10895"/>
                    <a:pt x="4228" y="11851"/>
                    <a:pt x="4799" y="12424"/>
                  </a:cubicBezTo>
                  <a:cubicBezTo>
                    <a:pt x="5371" y="12998"/>
                    <a:pt x="5942" y="14431"/>
                    <a:pt x="6399" y="14718"/>
                  </a:cubicBezTo>
                  <a:cubicBezTo>
                    <a:pt x="6857" y="15005"/>
                    <a:pt x="6628" y="15292"/>
                    <a:pt x="6971" y="16438"/>
                  </a:cubicBezTo>
                  <a:cubicBezTo>
                    <a:pt x="7314" y="17585"/>
                    <a:pt x="7657" y="18541"/>
                    <a:pt x="8000" y="19115"/>
                  </a:cubicBezTo>
                  <a:cubicBezTo>
                    <a:pt x="8342" y="19688"/>
                    <a:pt x="10057" y="21599"/>
                    <a:pt x="10057" y="21599"/>
                  </a:cubicBezTo>
                  <a:cubicBezTo>
                    <a:pt x="10057" y="21599"/>
                    <a:pt x="15085" y="14909"/>
                    <a:pt x="15428" y="14336"/>
                  </a:cubicBezTo>
                  <a:cubicBezTo>
                    <a:pt x="15771" y="13762"/>
                    <a:pt x="15657" y="13093"/>
                    <a:pt x="15657" y="13093"/>
                  </a:cubicBezTo>
                  <a:lnTo>
                    <a:pt x="16457" y="11851"/>
                  </a:lnTo>
                  <a:lnTo>
                    <a:pt x="17371" y="9844"/>
                  </a:lnTo>
                  <a:cubicBezTo>
                    <a:pt x="17371" y="9844"/>
                    <a:pt x="17257" y="8506"/>
                    <a:pt x="17371" y="8028"/>
                  </a:cubicBezTo>
                  <a:cubicBezTo>
                    <a:pt x="17485" y="7550"/>
                    <a:pt x="18285" y="6116"/>
                    <a:pt x="18285" y="6116"/>
                  </a:cubicBezTo>
                  <a:lnTo>
                    <a:pt x="18399" y="2771"/>
                  </a:lnTo>
                  <a:lnTo>
                    <a:pt x="21028" y="955"/>
                  </a:lnTo>
                  <a:lnTo>
                    <a:pt x="21600" y="95"/>
                  </a:lnTo>
                  <a:lnTo>
                    <a:pt x="19999" y="1338"/>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22" name="AutoShape 8">
              <a:extLst>
                <a:ext uri="{FF2B5EF4-FFF2-40B4-BE49-F238E27FC236}">
                  <a16:creationId xmlns:a16="http://schemas.microsoft.com/office/drawing/2014/main" id="{1178AA26-689F-9E47-B4DE-727B1C3C39B1}"/>
                </a:ext>
              </a:extLst>
            </p:cNvPr>
            <p:cNvSpPr>
              <a:spLocks/>
            </p:cNvSpPr>
            <p:nvPr/>
          </p:nvSpPr>
          <p:spPr bwMode="auto">
            <a:xfrm>
              <a:off x="10359048" y="1280355"/>
              <a:ext cx="1882115" cy="1238003"/>
            </a:xfrm>
            <a:custGeom>
              <a:avLst/>
              <a:gdLst>
                <a:gd name="T0" fmla="+- 0 10852 105"/>
                <a:gd name="T1" fmla="*/ T0 w 21495"/>
                <a:gd name="T2" fmla="*/ 10800 h 21600"/>
                <a:gd name="T3" fmla="+- 0 10852 105"/>
                <a:gd name="T4" fmla="*/ T3 w 21495"/>
                <a:gd name="T5" fmla="*/ 10800 h 21600"/>
                <a:gd name="T6" fmla="+- 0 10852 105"/>
                <a:gd name="T7" fmla="*/ T6 w 21495"/>
                <a:gd name="T8" fmla="*/ 10800 h 21600"/>
                <a:gd name="T9" fmla="+- 0 10852 105"/>
                <a:gd name="T10" fmla="*/ T9 w 21495"/>
                <a:gd name="T11" fmla="*/ 10800 h 21600"/>
              </a:gdLst>
              <a:ahLst/>
              <a:cxnLst>
                <a:cxn ang="0">
                  <a:pos x="T1" y="T2"/>
                </a:cxn>
                <a:cxn ang="0">
                  <a:pos x="T4" y="T5"/>
                </a:cxn>
                <a:cxn ang="0">
                  <a:pos x="T7" y="T8"/>
                </a:cxn>
                <a:cxn ang="0">
                  <a:pos x="T10" y="T11"/>
                </a:cxn>
              </a:cxnLst>
              <a:rect l="0" t="0" r="r" b="b"/>
              <a:pathLst>
                <a:path w="21495" h="21600">
                  <a:moveTo>
                    <a:pt x="117" y="21089"/>
                  </a:moveTo>
                  <a:cubicBezTo>
                    <a:pt x="117" y="21089"/>
                    <a:pt x="117" y="19388"/>
                    <a:pt x="6" y="19048"/>
                  </a:cubicBezTo>
                  <a:cubicBezTo>
                    <a:pt x="-105" y="18708"/>
                    <a:pt x="1231" y="17177"/>
                    <a:pt x="1231" y="17177"/>
                  </a:cubicBezTo>
                  <a:lnTo>
                    <a:pt x="1899" y="16497"/>
                  </a:lnTo>
                  <a:lnTo>
                    <a:pt x="1231" y="14966"/>
                  </a:lnTo>
                  <a:lnTo>
                    <a:pt x="2010" y="14286"/>
                  </a:lnTo>
                  <a:lnTo>
                    <a:pt x="3012" y="13436"/>
                  </a:lnTo>
                  <a:cubicBezTo>
                    <a:pt x="3012" y="13436"/>
                    <a:pt x="3346" y="12415"/>
                    <a:pt x="4793" y="11565"/>
                  </a:cubicBezTo>
                  <a:cubicBezTo>
                    <a:pt x="6241" y="10714"/>
                    <a:pt x="7132" y="9864"/>
                    <a:pt x="7132" y="9864"/>
                  </a:cubicBezTo>
                  <a:cubicBezTo>
                    <a:pt x="7132" y="9864"/>
                    <a:pt x="7577" y="9864"/>
                    <a:pt x="7911" y="8844"/>
                  </a:cubicBezTo>
                  <a:cubicBezTo>
                    <a:pt x="8245" y="7823"/>
                    <a:pt x="8356" y="7313"/>
                    <a:pt x="8356" y="6633"/>
                  </a:cubicBezTo>
                  <a:cubicBezTo>
                    <a:pt x="8356" y="5952"/>
                    <a:pt x="8022" y="5442"/>
                    <a:pt x="8579" y="4592"/>
                  </a:cubicBezTo>
                  <a:cubicBezTo>
                    <a:pt x="9136" y="3741"/>
                    <a:pt x="11697" y="0"/>
                    <a:pt x="11697" y="0"/>
                  </a:cubicBezTo>
                  <a:cubicBezTo>
                    <a:pt x="11697" y="0"/>
                    <a:pt x="11919" y="850"/>
                    <a:pt x="12476" y="1530"/>
                  </a:cubicBezTo>
                  <a:cubicBezTo>
                    <a:pt x="13033" y="2211"/>
                    <a:pt x="13255" y="2891"/>
                    <a:pt x="13255" y="3401"/>
                  </a:cubicBezTo>
                  <a:cubicBezTo>
                    <a:pt x="13255" y="3911"/>
                    <a:pt x="11919" y="2891"/>
                    <a:pt x="13367" y="4762"/>
                  </a:cubicBezTo>
                  <a:cubicBezTo>
                    <a:pt x="14814" y="6633"/>
                    <a:pt x="15037" y="7823"/>
                    <a:pt x="15148" y="8163"/>
                  </a:cubicBezTo>
                  <a:cubicBezTo>
                    <a:pt x="15259" y="8503"/>
                    <a:pt x="15148" y="9694"/>
                    <a:pt x="15482" y="10034"/>
                  </a:cubicBezTo>
                  <a:cubicBezTo>
                    <a:pt x="15816" y="10374"/>
                    <a:pt x="16930" y="11735"/>
                    <a:pt x="17152" y="11905"/>
                  </a:cubicBezTo>
                  <a:cubicBezTo>
                    <a:pt x="17375" y="12075"/>
                    <a:pt x="17709" y="14116"/>
                    <a:pt x="17709" y="14116"/>
                  </a:cubicBezTo>
                  <a:cubicBezTo>
                    <a:pt x="17709" y="14116"/>
                    <a:pt x="17932" y="14966"/>
                    <a:pt x="18154" y="15137"/>
                  </a:cubicBezTo>
                  <a:cubicBezTo>
                    <a:pt x="18377" y="15307"/>
                    <a:pt x="19602" y="15137"/>
                    <a:pt x="19602" y="15137"/>
                  </a:cubicBezTo>
                  <a:lnTo>
                    <a:pt x="20047" y="17007"/>
                  </a:lnTo>
                  <a:cubicBezTo>
                    <a:pt x="20047" y="17007"/>
                    <a:pt x="20047" y="18708"/>
                    <a:pt x="20381" y="18878"/>
                  </a:cubicBezTo>
                  <a:cubicBezTo>
                    <a:pt x="20715" y="19048"/>
                    <a:pt x="21383" y="19729"/>
                    <a:pt x="21383" y="20239"/>
                  </a:cubicBezTo>
                  <a:cubicBezTo>
                    <a:pt x="21383" y="20749"/>
                    <a:pt x="21495" y="21599"/>
                    <a:pt x="21495" y="21599"/>
                  </a:cubicBezTo>
                  <a:lnTo>
                    <a:pt x="117" y="21089"/>
                  </a:lnTo>
                  <a:close/>
                </a:path>
              </a:pathLst>
            </a:custGeom>
            <a:solidFill>
              <a:srgbClr val="0070C0"/>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23" name="AutoShape 9">
              <a:extLst>
                <a:ext uri="{FF2B5EF4-FFF2-40B4-BE49-F238E27FC236}">
                  <a16:creationId xmlns:a16="http://schemas.microsoft.com/office/drawing/2014/main" id="{AE9D7A3B-E2BA-7F4F-B36A-E2189A3364B1}"/>
                </a:ext>
              </a:extLst>
            </p:cNvPr>
            <p:cNvSpPr>
              <a:spLocks/>
            </p:cNvSpPr>
            <p:nvPr/>
          </p:nvSpPr>
          <p:spPr bwMode="auto">
            <a:xfrm>
              <a:off x="10379123" y="1340255"/>
              <a:ext cx="1257607" cy="116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11" y="0"/>
                  </a:moveTo>
                  <a:lnTo>
                    <a:pt x="14734" y="3811"/>
                  </a:lnTo>
                  <a:lnTo>
                    <a:pt x="16576" y="2722"/>
                  </a:lnTo>
                  <a:cubicBezTo>
                    <a:pt x="16576" y="2722"/>
                    <a:pt x="16409" y="5808"/>
                    <a:pt x="15739" y="6171"/>
                  </a:cubicBezTo>
                  <a:cubicBezTo>
                    <a:pt x="15069" y="6534"/>
                    <a:pt x="17581" y="6352"/>
                    <a:pt x="17581" y="8168"/>
                  </a:cubicBezTo>
                  <a:cubicBezTo>
                    <a:pt x="17581" y="9983"/>
                    <a:pt x="17581" y="11072"/>
                    <a:pt x="16409" y="12705"/>
                  </a:cubicBezTo>
                  <a:cubicBezTo>
                    <a:pt x="15237" y="14339"/>
                    <a:pt x="17748" y="15973"/>
                    <a:pt x="17748" y="15973"/>
                  </a:cubicBezTo>
                  <a:lnTo>
                    <a:pt x="15739" y="16880"/>
                  </a:lnTo>
                  <a:lnTo>
                    <a:pt x="14065" y="16880"/>
                  </a:lnTo>
                  <a:cubicBezTo>
                    <a:pt x="14065" y="16880"/>
                    <a:pt x="13227" y="17788"/>
                    <a:pt x="15069" y="18151"/>
                  </a:cubicBezTo>
                  <a:cubicBezTo>
                    <a:pt x="16911" y="18514"/>
                    <a:pt x="17916" y="18332"/>
                    <a:pt x="18753" y="18695"/>
                  </a:cubicBezTo>
                  <a:cubicBezTo>
                    <a:pt x="19590" y="19058"/>
                    <a:pt x="20930" y="20510"/>
                    <a:pt x="20930" y="20510"/>
                  </a:cubicBezTo>
                  <a:lnTo>
                    <a:pt x="21599" y="21599"/>
                  </a:lnTo>
                  <a:lnTo>
                    <a:pt x="0" y="21418"/>
                  </a:lnTo>
                  <a:lnTo>
                    <a:pt x="167" y="18695"/>
                  </a:lnTo>
                  <a:lnTo>
                    <a:pt x="2511" y="16880"/>
                  </a:lnTo>
                  <a:lnTo>
                    <a:pt x="1841" y="15065"/>
                  </a:lnTo>
                  <a:lnTo>
                    <a:pt x="4186" y="14157"/>
                  </a:lnTo>
                  <a:lnTo>
                    <a:pt x="5693" y="12161"/>
                  </a:lnTo>
                  <a:lnTo>
                    <a:pt x="8037" y="10890"/>
                  </a:lnTo>
                  <a:lnTo>
                    <a:pt x="11553" y="9438"/>
                  </a:lnTo>
                  <a:lnTo>
                    <a:pt x="12223" y="7442"/>
                  </a:lnTo>
                  <a:lnTo>
                    <a:pt x="12223" y="5263"/>
                  </a:lnTo>
                  <a:lnTo>
                    <a:pt x="12223" y="4174"/>
                  </a:lnTo>
                  <a:lnTo>
                    <a:pt x="16911" y="0"/>
                  </a:lnTo>
                  <a:close/>
                </a:path>
              </a:pathLst>
            </a:custGeom>
            <a:solidFill>
              <a:srgbClr val="FFFFFF"/>
            </a:solidFill>
            <a:ln w="25400" cap="flat" cmpd="sng">
              <a:solidFill>
                <a:schemeClr val="bg1">
                  <a:alpha val="0"/>
                </a:scheme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grpSp>
      <p:grpSp>
        <p:nvGrpSpPr>
          <p:cNvPr id="24" name="Group 23">
            <a:extLst>
              <a:ext uri="{FF2B5EF4-FFF2-40B4-BE49-F238E27FC236}">
                <a16:creationId xmlns:a16="http://schemas.microsoft.com/office/drawing/2014/main" id="{7DCFE162-3C6A-DD40-9FCA-8B2068F7B86D}"/>
              </a:ext>
            </a:extLst>
          </p:cNvPr>
          <p:cNvGrpSpPr/>
          <p:nvPr/>
        </p:nvGrpSpPr>
        <p:grpSpPr>
          <a:xfrm>
            <a:off x="3782832" y="2875504"/>
            <a:ext cx="4682700" cy="2808180"/>
            <a:chOff x="3782229" y="2591506"/>
            <a:chExt cx="4683920" cy="2808911"/>
          </a:xfrm>
        </p:grpSpPr>
        <p:sp>
          <p:nvSpPr>
            <p:cNvPr id="25" name="AutoShape 20">
              <a:extLst>
                <a:ext uri="{FF2B5EF4-FFF2-40B4-BE49-F238E27FC236}">
                  <a16:creationId xmlns:a16="http://schemas.microsoft.com/office/drawing/2014/main" id="{E6CDF60B-8FEA-4D4B-9F82-C03C88CF5CEB}"/>
                </a:ext>
              </a:extLst>
            </p:cNvPr>
            <p:cNvSpPr>
              <a:spLocks/>
            </p:cNvSpPr>
            <p:nvPr/>
          </p:nvSpPr>
          <p:spPr bwMode="auto">
            <a:xfrm>
              <a:off x="3782229" y="2591506"/>
              <a:ext cx="4683920" cy="2808911"/>
            </a:xfrm>
            <a:custGeom>
              <a:avLst/>
              <a:gdLst>
                <a:gd name="T0" fmla="*/ 10201 w 20402"/>
                <a:gd name="T1" fmla="+- 0 10841 151"/>
                <a:gd name="T2" fmla="*/ 10841 h 21380"/>
                <a:gd name="T3" fmla="*/ 10201 w 20402"/>
                <a:gd name="T4" fmla="+- 0 10841 151"/>
                <a:gd name="T5" fmla="*/ 10841 h 21380"/>
                <a:gd name="T6" fmla="*/ 10201 w 20402"/>
                <a:gd name="T7" fmla="+- 0 10841 151"/>
                <a:gd name="T8" fmla="*/ 10841 h 21380"/>
                <a:gd name="T9" fmla="*/ 10201 w 20402"/>
                <a:gd name="T10" fmla="+- 0 10841 151"/>
                <a:gd name="T11" fmla="*/ 10841 h 21380"/>
              </a:gdLst>
              <a:ahLst/>
              <a:cxnLst>
                <a:cxn ang="0">
                  <a:pos x="T0" y="T2"/>
                </a:cxn>
                <a:cxn ang="0">
                  <a:pos x="T3" y="T5"/>
                </a:cxn>
                <a:cxn ang="0">
                  <a:pos x="T6" y="T8"/>
                </a:cxn>
                <a:cxn ang="0">
                  <a:pos x="T9" y="T11"/>
                </a:cxn>
              </a:cxnLst>
              <a:rect l="0" t="0" r="r" b="b"/>
              <a:pathLst>
                <a:path w="20402" h="21380">
                  <a:moveTo>
                    <a:pt x="0" y="1486"/>
                  </a:moveTo>
                  <a:cubicBezTo>
                    <a:pt x="0" y="1486"/>
                    <a:pt x="3069" y="13090"/>
                    <a:pt x="4185" y="14145"/>
                  </a:cubicBezTo>
                  <a:cubicBezTo>
                    <a:pt x="5301" y="15200"/>
                    <a:pt x="5068" y="14470"/>
                    <a:pt x="5487" y="15362"/>
                  </a:cubicBezTo>
                  <a:cubicBezTo>
                    <a:pt x="5905" y="16255"/>
                    <a:pt x="6510" y="17310"/>
                    <a:pt x="7161" y="18608"/>
                  </a:cubicBezTo>
                  <a:cubicBezTo>
                    <a:pt x="7812" y="19907"/>
                    <a:pt x="7858" y="19826"/>
                    <a:pt x="8463" y="20475"/>
                  </a:cubicBezTo>
                  <a:cubicBezTo>
                    <a:pt x="9067" y="21124"/>
                    <a:pt x="9579" y="21449"/>
                    <a:pt x="10090" y="21367"/>
                  </a:cubicBezTo>
                  <a:cubicBezTo>
                    <a:pt x="10602" y="21286"/>
                    <a:pt x="11857" y="21286"/>
                    <a:pt x="12741" y="20394"/>
                  </a:cubicBezTo>
                  <a:cubicBezTo>
                    <a:pt x="13624" y="19501"/>
                    <a:pt x="15019" y="15849"/>
                    <a:pt x="15252" y="15444"/>
                  </a:cubicBezTo>
                  <a:cubicBezTo>
                    <a:pt x="15484" y="15038"/>
                    <a:pt x="15717" y="14794"/>
                    <a:pt x="16089" y="14470"/>
                  </a:cubicBezTo>
                  <a:cubicBezTo>
                    <a:pt x="16461" y="14145"/>
                    <a:pt x="17484" y="11954"/>
                    <a:pt x="17670" y="11467"/>
                  </a:cubicBezTo>
                  <a:cubicBezTo>
                    <a:pt x="17856" y="10980"/>
                    <a:pt x="17856" y="11062"/>
                    <a:pt x="18414" y="10331"/>
                  </a:cubicBezTo>
                  <a:cubicBezTo>
                    <a:pt x="18972" y="9601"/>
                    <a:pt x="20274" y="1730"/>
                    <a:pt x="20274" y="1324"/>
                  </a:cubicBezTo>
                  <a:cubicBezTo>
                    <a:pt x="20274" y="918"/>
                    <a:pt x="21600" y="-151"/>
                    <a:pt x="15704" y="17"/>
                  </a:cubicBezTo>
                  <a:cubicBezTo>
                    <a:pt x="12336" y="114"/>
                    <a:pt x="9611" y="808"/>
                    <a:pt x="8214" y="690"/>
                  </a:cubicBezTo>
                  <a:cubicBezTo>
                    <a:pt x="5218" y="437"/>
                    <a:pt x="4505" y="125"/>
                    <a:pt x="3575" y="693"/>
                  </a:cubicBezTo>
                  <a:cubicBezTo>
                    <a:pt x="2645" y="1261"/>
                    <a:pt x="372" y="-56"/>
                    <a:pt x="0" y="1486"/>
                  </a:cubicBezTo>
                  <a:close/>
                </a:path>
              </a:pathLst>
            </a:custGeom>
            <a:solidFill>
              <a:srgbClr val="00B0F0">
                <a:alpha val="23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defTabSz="584054"/>
              <a:endParaRPr lang="en-US" sz="3999" dirty="0">
                <a:solidFill>
                  <a:srgbClr val="FFFFFF"/>
                </a:solidFill>
                <a:effectLst>
                  <a:outerShdw blurRad="38100" dist="38100" dir="2700000" algn="tl">
                    <a:srgbClr val="000000"/>
                  </a:outerShdw>
                </a:effectLst>
                <a:latin typeface="Open Sans Light" panose="020B0306030504020204" pitchFamily="34" charset="0"/>
              </a:endParaRPr>
            </a:p>
          </p:txBody>
        </p:sp>
        <p:sp>
          <p:nvSpPr>
            <p:cNvPr id="26" name="AutoShape 21">
              <a:extLst>
                <a:ext uri="{FF2B5EF4-FFF2-40B4-BE49-F238E27FC236}">
                  <a16:creationId xmlns:a16="http://schemas.microsoft.com/office/drawing/2014/main" id="{6E28772E-AF2F-7D46-A221-DD72EE03316B}"/>
                </a:ext>
              </a:extLst>
            </p:cNvPr>
            <p:cNvSpPr>
              <a:spLocks/>
            </p:cNvSpPr>
            <p:nvPr/>
          </p:nvSpPr>
          <p:spPr bwMode="auto">
            <a:xfrm>
              <a:off x="3938110" y="3211625"/>
              <a:ext cx="3340158" cy="2171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6221" y="1542"/>
                    <a:pt x="9366" y="4077"/>
                  </a:cubicBezTo>
                  <a:cubicBezTo>
                    <a:pt x="12512" y="6612"/>
                    <a:pt x="21600" y="13224"/>
                    <a:pt x="21600" y="13224"/>
                  </a:cubicBezTo>
                  <a:cubicBezTo>
                    <a:pt x="21600" y="13224"/>
                    <a:pt x="18104" y="19506"/>
                    <a:pt x="17685" y="19946"/>
                  </a:cubicBezTo>
                  <a:cubicBezTo>
                    <a:pt x="17266" y="20387"/>
                    <a:pt x="14400" y="21599"/>
                    <a:pt x="13770" y="21599"/>
                  </a:cubicBezTo>
                  <a:cubicBezTo>
                    <a:pt x="13141" y="21599"/>
                    <a:pt x="11533" y="19946"/>
                    <a:pt x="10625" y="19065"/>
                  </a:cubicBezTo>
                  <a:cubicBezTo>
                    <a:pt x="9716" y="18183"/>
                    <a:pt x="7829" y="13665"/>
                    <a:pt x="7269" y="13444"/>
                  </a:cubicBezTo>
                  <a:cubicBezTo>
                    <a:pt x="6710" y="13224"/>
                    <a:pt x="4963" y="12232"/>
                    <a:pt x="4683" y="11902"/>
                  </a:cubicBezTo>
                  <a:cubicBezTo>
                    <a:pt x="4403" y="11571"/>
                    <a:pt x="0" y="0"/>
                    <a:pt x="0" y="0"/>
                  </a:cubicBezTo>
                  <a:close/>
                </a:path>
              </a:pathLst>
            </a:custGeom>
            <a:solidFill>
              <a:schemeClr val="bg1">
                <a:alpha val="20000"/>
              </a:scheme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sp>
          <p:nvSpPr>
            <p:cNvPr id="27" name="AutoShape 22">
              <a:extLst>
                <a:ext uri="{FF2B5EF4-FFF2-40B4-BE49-F238E27FC236}">
                  <a16:creationId xmlns:a16="http://schemas.microsoft.com/office/drawing/2014/main" id="{410BD4FC-D15C-D749-88EE-06634F8E59BA}"/>
                </a:ext>
              </a:extLst>
            </p:cNvPr>
            <p:cNvSpPr>
              <a:spLocks/>
            </p:cNvSpPr>
            <p:nvPr/>
          </p:nvSpPr>
          <p:spPr bwMode="auto">
            <a:xfrm>
              <a:off x="5540015" y="2841853"/>
              <a:ext cx="2825059" cy="2538354"/>
            </a:xfrm>
            <a:custGeom>
              <a:avLst/>
              <a:gdLst>
                <a:gd name="T0" fmla="+- 0 11066 688"/>
                <a:gd name="T1" fmla="*/ T0 w 20756"/>
                <a:gd name="T2" fmla="+- 0 11169 916"/>
                <a:gd name="T3" fmla="*/ 11169 h 20507"/>
                <a:gd name="T4" fmla="+- 0 11066 688"/>
                <a:gd name="T5" fmla="*/ T4 w 20756"/>
                <a:gd name="T6" fmla="+- 0 11169 916"/>
                <a:gd name="T7" fmla="*/ 11169 h 20507"/>
                <a:gd name="T8" fmla="+- 0 11066 688"/>
                <a:gd name="T9" fmla="*/ T8 w 20756"/>
                <a:gd name="T10" fmla="+- 0 11169 916"/>
                <a:gd name="T11" fmla="*/ 11169 h 20507"/>
                <a:gd name="T12" fmla="+- 0 11066 688"/>
                <a:gd name="T13" fmla="*/ T12 w 20756"/>
                <a:gd name="T14" fmla="+- 0 11169 916"/>
                <a:gd name="T15" fmla="*/ 11169 h 20507"/>
              </a:gdLst>
              <a:ahLst/>
              <a:cxnLst>
                <a:cxn ang="0">
                  <a:pos x="T1" y="T3"/>
                </a:cxn>
                <a:cxn ang="0">
                  <a:pos x="T5" y="T7"/>
                </a:cxn>
                <a:cxn ang="0">
                  <a:pos x="T9" y="T11"/>
                </a:cxn>
                <a:cxn ang="0">
                  <a:pos x="T13" y="T15"/>
                </a:cxn>
              </a:cxnLst>
              <a:rect l="0" t="0" r="r" b="b"/>
              <a:pathLst>
                <a:path w="20756" h="20507">
                  <a:moveTo>
                    <a:pt x="4691" y="20504"/>
                  </a:moveTo>
                  <a:cubicBezTo>
                    <a:pt x="4691" y="20504"/>
                    <a:pt x="8196" y="20683"/>
                    <a:pt x="10234" y="17905"/>
                  </a:cubicBezTo>
                  <a:cubicBezTo>
                    <a:pt x="12271" y="15127"/>
                    <a:pt x="13005" y="13693"/>
                    <a:pt x="13494" y="13424"/>
                  </a:cubicBezTo>
                  <a:cubicBezTo>
                    <a:pt x="13983" y="13155"/>
                    <a:pt x="14146" y="12976"/>
                    <a:pt x="14717" y="12259"/>
                  </a:cubicBezTo>
                  <a:cubicBezTo>
                    <a:pt x="15287" y="11542"/>
                    <a:pt x="16999" y="9659"/>
                    <a:pt x="17325" y="9301"/>
                  </a:cubicBezTo>
                  <a:cubicBezTo>
                    <a:pt x="17651" y="8942"/>
                    <a:pt x="18140" y="8763"/>
                    <a:pt x="18385" y="8405"/>
                  </a:cubicBezTo>
                  <a:cubicBezTo>
                    <a:pt x="18629" y="8046"/>
                    <a:pt x="20585" y="1235"/>
                    <a:pt x="20748" y="159"/>
                  </a:cubicBezTo>
                  <a:cubicBezTo>
                    <a:pt x="20911" y="-916"/>
                    <a:pt x="18466" y="3744"/>
                    <a:pt x="17325" y="4909"/>
                  </a:cubicBezTo>
                  <a:cubicBezTo>
                    <a:pt x="16184" y="6074"/>
                    <a:pt x="12027" y="9032"/>
                    <a:pt x="10641" y="9570"/>
                  </a:cubicBezTo>
                  <a:cubicBezTo>
                    <a:pt x="9256" y="10108"/>
                    <a:pt x="3468" y="12796"/>
                    <a:pt x="2816" y="13513"/>
                  </a:cubicBezTo>
                  <a:cubicBezTo>
                    <a:pt x="2164" y="14230"/>
                    <a:pt x="1594" y="15664"/>
                    <a:pt x="3142" y="15664"/>
                  </a:cubicBezTo>
                  <a:cubicBezTo>
                    <a:pt x="4691" y="15664"/>
                    <a:pt x="7625" y="13782"/>
                    <a:pt x="8033" y="14679"/>
                  </a:cubicBezTo>
                  <a:cubicBezTo>
                    <a:pt x="8441" y="15575"/>
                    <a:pt x="4284" y="17457"/>
                    <a:pt x="2898" y="17009"/>
                  </a:cubicBezTo>
                  <a:cubicBezTo>
                    <a:pt x="1512" y="16561"/>
                    <a:pt x="1023" y="15306"/>
                    <a:pt x="371" y="15754"/>
                  </a:cubicBezTo>
                  <a:cubicBezTo>
                    <a:pt x="-281" y="16202"/>
                    <a:pt x="-688" y="18891"/>
                    <a:pt x="4691" y="20504"/>
                  </a:cubicBezTo>
                  <a:close/>
                </a:path>
              </a:pathLst>
            </a:custGeom>
            <a:solidFill>
              <a:srgbClr val="0070C0">
                <a:alpha val="10000"/>
              </a:srgbClr>
            </a:solidFill>
            <a:ln w="25400" cap="flat" cmpd="sng">
              <a:solidFill>
                <a:srgbClr val="000000">
                  <a:alpha val="0"/>
                </a:srgbClr>
              </a:solidFill>
              <a:prstDash val="solid"/>
              <a:miter lim="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3599" dirty="0">
                <a:latin typeface="Open Sans Light" panose="020B0306030504020204" pitchFamily="34" charset="0"/>
              </a:endParaRPr>
            </a:p>
          </p:txBody>
        </p:sp>
      </p:grpSp>
      <p:cxnSp>
        <p:nvCxnSpPr>
          <p:cNvPr id="37" name="Straight Connector 36">
            <a:extLst>
              <a:ext uri="{FF2B5EF4-FFF2-40B4-BE49-F238E27FC236}">
                <a16:creationId xmlns:a16="http://schemas.microsoft.com/office/drawing/2014/main" id="{CB0494E8-4E85-574E-AAA5-E899111FB790}"/>
              </a:ext>
            </a:extLst>
          </p:cNvPr>
          <p:cNvCxnSpPr/>
          <p:nvPr/>
        </p:nvCxnSpPr>
        <p:spPr>
          <a:xfrm>
            <a:off x="5761742" y="917246"/>
            <a:ext cx="682270" cy="0"/>
          </a:xfrm>
          <a:prstGeom prst="line">
            <a:avLst/>
          </a:prstGeom>
          <a:ln w="889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4B6800C-8D45-3543-9E36-88326862EB88}"/>
              </a:ext>
            </a:extLst>
          </p:cNvPr>
          <p:cNvSpPr txBox="1"/>
          <p:nvPr/>
        </p:nvSpPr>
        <p:spPr>
          <a:xfrm>
            <a:off x="3172961" y="298450"/>
            <a:ext cx="5875519" cy="553998"/>
          </a:xfrm>
          <a:prstGeom prst="rect">
            <a:avLst/>
          </a:prstGeom>
          <a:noFill/>
        </p:spPr>
        <p:txBody>
          <a:bodyPr wrap="none" lIns="45720" tIns="0" rIns="0" bIns="0" rtlCol="0">
            <a:spAutoFit/>
          </a:bodyPr>
          <a:lstStyle/>
          <a:p>
            <a:pPr algn="ctr"/>
            <a:r>
              <a:rPr lang="es-MX"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a:t>
            </a:r>
            <a: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MPLEMENTACIÓN UNOPS</a:t>
            </a:r>
          </a:p>
        </p:txBody>
      </p:sp>
      <p:sp>
        <p:nvSpPr>
          <p:cNvPr id="36" name="CuadroTexto 35">
            <a:extLst>
              <a:ext uri="{FF2B5EF4-FFF2-40B4-BE49-F238E27FC236}">
                <a16:creationId xmlns:a16="http://schemas.microsoft.com/office/drawing/2014/main" id="{411944E7-24A6-4E03-91CD-B07FEAC94332}"/>
              </a:ext>
            </a:extLst>
          </p:cNvPr>
          <p:cNvSpPr txBox="1"/>
          <p:nvPr/>
        </p:nvSpPr>
        <p:spPr>
          <a:xfrm>
            <a:off x="226257" y="1352391"/>
            <a:ext cx="3584881" cy="5263562"/>
          </a:xfrm>
          <a:prstGeom prst="rect">
            <a:avLst/>
          </a:prstGeom>
          <a:noFill/>
        </p:spPr>
        <p:txBody>
          <a:bodyPr wrap="square">
            <a:spAutoFit/>
          </a:bodyPr>
          <a:lstStyle/>
          <a:p>
            <a:pPr marL="342900" lvl="0" indent="-342900" algn="just">
              <a:lnSpc>
                <a:spcPct val="107000"/>
              </a:lnSpc>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tiempos excesivos en la determinación de la demanda.</a:t>
            </a:r>
          </a:p>
          <a:p>
            <a:pPr marL="342900" lvl="0" indent="-342900" algn="just">
              <a:lnSpc>
                <a:spcPct val="107000"/>
              </a:lnSpc>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no determinaron el ahorro objetivo.</a:t>
            </a:r>
          </a:p>
          <a:p>
            <a:pPr marL="342900" lvl="0" indent="-342900" algn="just">
              <a:lnSpc>
                <a:spcPct val="107000"/>
              </a:lnSpc>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Exceso de preguntas en la junta de aclaración.</a:t>
            </a:r>
          </a:p>
          <a:p>
            <a:pPr marL="342900" lvl="0" indent="-342900" algn="just">
              <a:lnSpc>
                <a:spcPct val="107000"/>
              </a:lnSpc>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Limitada la participación a titulares de registro.</a:t>
            </a:r>
          </a:p>
          <a:p>
            <a:pPr marL="342900" lvl="0" indent="-342900" algn="just">
              <a:lnSpc>
                <a:spcPct val="107000"/>
              </a:lnSpc>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Tiempo limitado para revisión técnica y legal.</a:t>
            </a:r>
          </a:p>
          <a:p>
            <a:pPr marL="342900" lvl="0" indent="-342900" algn="just">
              <a:lnSpc>
                <a:spcPct val="107000"/>
              </a:lnSpc>
              <a:spcAft>
                <a:spcPts val="800"/>
              </a:spcAft>
              <a:buFont typeface="+mj-lt"/>
              <a:buAutoNum type="alphaUcParenR"/>
            </a:pPr>
            <a:r>
              <a:rPr lang="es-MX" sz="2400" dirty="0">
                <a:effectLst/>
                <a:latin typeface="Calibri" panose="020F0502020204030204" pitchFamily="34" charset="0"/>
                <a:ea typeface="Calibri" panose="020F0502020204030204" pitchFamily="34" charset="0"/>
                <a:cs typeface="Times New Roman" panose="02020603050405020304" pitchFamily="18" charset="0"/>
              </a:rPr>
              <a:t>Contratación institucional dispersa.</a:t>
            </a:r>
          </a:p>
        </p:txBody>
      </p:sp>
      <p:sp>
        <p:nvSpPr>
          <p:cNvPr id="39" name="CuadroTexto 38">
            <a:extLst>
              <a:ext uri="{FF2B5EF4-FFF2-40B4-BE49-F238E27FC236}">
                <a16:creationId xmlns:a16="http://schemas.microsoft.com/office/drawing/2014/main" id="{B3A7E04D-64B7-47CC-8283-005AF82B2D10}"/>
              </a:ext>
            </a:extLst>
          </p:cNvPr>
          <p:cNvSpPr txBox="1"/>
          <p:nvPr/>
        </p:nvSpPr>
        <p:spPr>
          <a:xfrm>
            <a:off x="8060551" y="1305804"/>
            <a:ext cx="3934225" cy="4231736"/>
          </a:xfrm>
          <a:prstGeom prst="rect">
            <a:avLst/>
          </a:prstGeom>
          <a:noFill/>
        </p:spPr>
        <p:txBody>
          <a:bodyPr wrap="square">
            <a:spAutoFit/>
          </a:bodyPr>
          <a:lstStyle/>
          <a:p>
            <a:pPr marL="228600" algn="just">
              <a:lnSpc>
                <a:spcPct val="107000"/>
              </a:lnSpc>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Que no realiza la UNOPS</a:t>
            </a:r>
          </a:p>
          <a:p>
            <a:pPr marL="457200">
              <a:lnSpc>
                <a:spcPct val="107000"/>
              </a:lnSpc>
            </a:pPr>
            <a:r>
              <a:rPr lang="es-MX" sz="2400" dirty="0">
                <a:effectLst/>
                <a:latin typeface="Calibri" panose="020F0502020204030204" pitchFamily="34" charset="0"/>
                <a:ea typeface="Calibri" panose="020F0502020204030204" pitchFamily="34" charset="0"/>
                <a:cs typeface="Times New Roman" panose="02020603050405020304" pitchFamily="18" charset="0"/>
              </a:rPr>
              <a:t>No recaba requerimientos</a:t>
            </a:r>
          </a:p>
          <a:p>
            <a:pPr marL="457200">
              <a:lnSpc>
                <a:spcPct val="107000"/>
              </a:lnSpc>
            </a:pPr>
            <a:r>
              <a:rPr lang="es-MX" sz="2400" dirty="0">
                <a:effectLst/>
                <a:latin typeface="Calibri" panose="020F0502020204030204" pitchFamily="34" charset="0"/>
                <a:ea typeface="Calibri" panose="020F0502020204030204" pitchFamily="34" charset="0"/>
                <a:cs typeface="Times New Roman" panose="02020603050405020304" pitchFamily="18" charset="0"/>
              </a:rPr>
              <a:t>No consolida presupuestos</a:t>
            </a:r>
          </a:p>
          <a:p>
            <a:pPr marL="457200">
              <a:lnSpc>
                <a:spcPct val="107000"/>
              </a:lnSpc>
            </a:pPr>
            <a:r>
              <a:rPr lang="es-MX" sz="2400" dirty="0">
                <a:effectLst/>
                <a:latin typeface="Calibri" panose="020F0502020204030204" pitchFamily="34" charset="0"/>
                <a:ea typeface="Calibri" panose="020F0502020204030204" pitchFamily="34" charset="0"/>
                <a:cs typeface="Times New Roman" panose="02020603050405020304" pitchFamily="18" charset="0"/>
              </a:rPr>
              <a:t>No diseña estrategia de revisión técnica </a:t>
            </a:r>
          </a:p>
          <a:p>
            <a:pPr marL="457200">
              <a:lnSpc>
                <a:spcPct val="107000"/>
              </a:lnSpc>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No es responsable de la información prevista por el INSABI</a:t>
            </a:r>
          </a:p>
          <a:p>
            <a:pPr>
              <a:lnSpc>
                <a:spcPct val="107000"/>
              </a:lnSpc>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5680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010">
            <a:extLst>
              <a:ext uri="{FF2B5EF4-FFF2-40B4-BE49-F238E27FC236}">
                <a16:creationId xmlns:a16="http://schemas.microsoft.com/office/drawing/2014/main" id="{C172139D-919E-6D42-B300-81E19D70ABE2}"/>
              </a:ext>
            </a:extLst>
          </p:cNvPr>
          <p:cNvGrpSpPr/>
          <p:nvPr/>
        </p:nvGrpSpPr>
        <p:grpSpPr>
          <a:xfrm>
            <a:off x="909873" y="1936086"/>
            <a:ext cx="10372256" cy="1730659"/>
            <a:chOff x="0" y="0"/>
            <a:chExt cx="10033001" cy="1674052"/>
          </a:xfrm>
        </p:grpSpPr>
        <p:sp>
          <p:nvSpPr>
            <p:cNvPr id="11" name="Shape 5008">
              <a:extLst>
                <a:ext uri="{FF2B5EF4-FFF2-40B4-BE49-F238E27FC236}">
                  <a16:creationId xmlns:a16="http://schemas.microsoft.com/office/drawing/2014/main" id="{EA3E931A-CFFE-6E49-AC27-E46730010871}"/>
                </a:ext>
              </a:extLst>
            </p:cNvPr>
            <p:cNvSpPr/>
            <p:nvPr/>
          </p:nvSpPr>
          <p:spPr>
            <a:xfrm>
              <a:off x="0" y="0"/>
              <a:ext cx="10033001" cy="1674052"/>
            </a:xfrm>
            <a:custGeom>
              <a:avLst/>
              <a:gdLst/>
              <a:ahLst/>
              <a:cxnLst>
                <a:cxn ang="0">
                  <a:pos x="wd2" y="hd2"/>
                </a:cxn>
                <a:cxn ang="5400000">
                  <a:pos x="wd2" y="hd2"/>
                </a:cxn>
                <a:cxn ang="10800000">
                  <a:pos x="wd2" y="hd2"/>
                </a:cxn>
                <a:cxn ang="16200000">
                  <a:pos x="wd2" y="hd2"/>
                </a:cxn>
              </a:cxnLst>
              <a:rect l="0" t="0" r="r" b="b"/>
              <a:pathLst>
                <a:path w="21600" h="21600" extrusionOk="0">
                  <a:moveTo>
                    <a:pt x="2078" y="0"/>
                  </a:moveTo>
                  <a:cubicBezTo>
                    <a:pt x="1926" y="0"/>
                    <a:pt x="1802" y="745"/>
                    <a:pt x="1802" y="1656"/>
                  </a:cubicBezTo>
                  <a:lnTo>
                    <a:pt x="1802" y="7735"/>
                  </a:lnTo>
                  <a:lnTo>
                    <a:pt x="438" y="7735"/>
                  </a:lnTo>
                  <a:cubicBezTo>
                    <a:pt x="438" y="6205"/>
                    <a:pt x="438" y="3918"/>
                    <a:pt x="438" y="3918"/>
                  </a:cubicBezTo>
                  <a:cubicBezTo>
                    <a:pt x="438" y="3008"/>
                    <a:pt x="340" y="2262"/>
                    <a:pt x="219" y="2262"/>
                  </a:cubicBezTo>
                  <a:cubicBezTo>
                    <a:pt x="99" y="2262"/>
                    <a:pt x="0" y="3008"/>
                    <a:pt x="0" y="3918"/>
                  </a:cubicBezTo>
                  <a:lnTo>
                    <a:pt x="0" y="17682"/>
                  </a:lnTo>
                  <a:cubicBezTo>
                    <a:pt x="0" y="18592"/>
                    <a:pt x="99" y="19338"/>
                    <a:pt x="219" y="19338"/>
                  </a:cubicBezTo>
                  <a:cubicBezTo>
                    <a:pt x="340" y="19338"/>
                    <a:pt x="438" y="18592"/>
                    <a:pt x="438" y="17682"/>
                  </a:cubicBezTo>
                  <a:cubicBezTo>
                    <a:pt x="438" y="17682"/>
                    <a:pt x="438" y="15395"/>
                    <a:pt x="438" y="13865"/>
                  </a:cubicBezTo>
                  <a:lnTo>
                    <a:pt x="1802" y="13865"/>
                  </a:lnTo>
                  <a:lnTo>
                    <a:pt x="1802" y="19944"/>
                  </a:lnTo>
                  <a:cubicBezTo>
                    <a:pt x="1802" y="20855"/>
                    <a:pt x="1926" y="21600"/>
                    <a:pt x="2078" y="21600"/>
                  </a:cubicBezTo>
                  <a:lnTo>
                    <a:pt x="2159" y="21600"/>
                  </a:lnTo>
                  <a:cubicBezTo>
                    <a:pt x="2311" y="21600"/>
                    <a:pt x="2435" y="20855"/>
                    <a:pt x="2435" y="19944"/>
                  </a:cubicBezTo>
                  <a:cubicBezTo>
                    <a:pt x="2435" y="19944"/>
                    <a:pt x="2435" y="19012"/>
                    <a:pt x="2435" y="18900"/>
                  </a:cubicBezTo>
                  <a:lnTo>
                    <a:pt x="15260" y="18900"/>
                  </a:lnTo>
                  <a:cubicBezTo>
                    <a:pt x="15412" y="18900"/>
                    <a:pt x="15536" y="18155"/>
                    <a:pt x="15536" y="17244"/>
                  </a:cubicBezTo>
                  <a:lnTo>
                    <a:pt x="15536" y="17003"/>
                  </a:lnTo>
                  <a:lnTo>
                    <a:pt x="15812" y="17003"/>
                  </a:lnTo>
                  <a:cubicBezTo>
                    <a:pt x="16110" y="17003"/>
                    <a:pt x="16354" y="15565"/>
                    <a:pt x="16363" y="13792"/>
                  </a:cubicBezTo>
                  <a:lnTo>
                    <a:pt x="17265" y="13792"/>
                  </a:lnTo>
                  <a:cubicBezTo>
                    <a:pt x="17532" y="13792"/>
                    <a:pt x="17756" y="12753"/>
                    <a:pt x="17806" y="11384"/>
                  </a:cubicBezTo>
                  <a:lnTo>
                    <a:pt x="21600" y="11384"/>
                  </a:lnTo>
                  <a:cubicBezTo>
                    <a:pt x="21600" y="11384"/>
                    <a:pt x="21413" y="10216"/>
                    <a:pt x="21137" y="10216"/>
                  </a:cubicBezTo>
                  <a:cubicBezTo>
                    <a:pt x="20894" y="10216"/>
                    <a:pt x="18450" y="10216"/>
                    <a:pt x="17806" y="10216"/>
                  </a:cubicBezTo>
                  <a:cubicBezTo>
                    <a:pt x="17756" y="8847"/>
                    <a:pt x="17532" y="7808"/>
                    <a:pt x="17265" y="7808"/>
                  </a:cubicBezTo>
                  <a:lnTo>
                    <a:pt x="16363" y="7808"/>
                  </a:lnTo>
                  <a:cubicBezTo>
                    <a:pt x="16354" y="6035"/>
                    <a:pt x="16110" y="4597"/>
                    <a:pt x="15812" y="4597"/>
                  </a:cubicBezTo>
                  <a:lnTo>
                    <a:pt x="15536" y="4597"/>
                  </a:lnTo>
                  <a:lnTo>
                    <a:pt x="15536" y="4356"/>
                  </a:lnTo>
                  <a:cubicBezTo>
                    <a:pt x="15536" y="3445"/>
                    <a:pt x="15412" y="2700"/>
                    <a:pt x="15260" y="2700"/>
                  </a:cubicBezTo>
                  <a:lnTo>
                    <a:pt x="2435" y="2700"/>
                  </a:lnTo>
                  <a:cubicBezTo>
                    <a:pt x="2435" y="2588"/>
                    <a:pt x="2435" y="1656"/>
                    <a:pt x="2435" y="1656"/>
                  </a:cubicBezTo>
                  <a:cubicBezTo>
                    <a:pt x="2435" y="745"/>
                    <a:pt x="2311" y="0"/>
                    <a:pt x="2159" y="0"/>
                  </a:cubicBezTo>
                  <a:lnTo>
                    <a:pt x="2078" y="0"/>
                  </a:lnTo>
                  <a:close/>
                </a:path>
              </a:pathLst>
            </a:custGeom>
            <a:solidFill>
              <a:schemeClr val="bg1">
                <a:lumMod val="85000"/>
              </a:schemeClr>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12" name="Chart 5009">
              <a:extLst>
                <a:ext uri="{FF2B5EF4-FFF2-40B4-BE49-F238E27FC236}">
                  <a16:creationId xmlns:a16="http://schemas.microsoft.com/office/drawing/2014/main" id="{FBB10C23-8834-1F45-A1B8-D8EAE719221D}"/>
                </a:ext>
              </a:extLst>
            </p:cNvPr>
            <p:cNvGraphicFramePr/>
            <p:nvPr/>
          </p:nvGraphicFramePr>
          <p:xfrm>
            <a:off x="1162696" y="13376"/>
            <a:ext cx="5886511" cy="1511566"/>
          </p:xfrm>
          <a:graphic>
            <a:graphicData uri="http://schemas.openxmlformats.org/drawingml/2006/chart">
              <c:chart xmlns:c="http://schemas.openxmlformats.org/drawingml/2006/chart" xmlns:r="http://schemas.openxmlformats.org/officeDocument/2006/relationships" r:id="rId2"/>
            </a:graphicData>
          </a:graphic>
        </p:graphicFrame>
      </p:grpSp>
      <p:sp>
        <p:nvSpPr>
          <p:cNvPr id="18" name="CuadroTexto 17">
            <a:extLst>
              <a:ext uri="{FF2B5EF4-FFF2-40B4-BE49-F238E27FC236}">
                <a16:creationId xmlns:a16="http://schemas.microsoft.com/office/drawing/2014/main" id="{2662CD65-7F0D-470E-8D5C-4AC489178A2E}"/>
              </a:ext>
            </a:extLst>
          </p:cNvPr>
          <p:cNvSpPr txBox="1"/>
          <p:nvPr/>
        </p:nvSpPr>
        <p:spPr>
          <a:xfrm>
            <a:off x="589398" y="293693"/>
            <a:ext cx="10576560" cy="7212937"/>
          </a:xfrm>
          <a:prstGeom prst="rect">
            <a:avLst/>
          </a:prstGeom>
          <a:noFill/>
        </p:spPr>
        <p:txBody>
          <a:bodyPr wrap="square">
            <a:spAutoFit/>
          </a:bodyPr>
          <a:lstStyle/>
          <a:p>
            <a:pPr marL="228600" algn="just">
              <a:lnSpc>
                <a:spcPct val="107000"/>
              </a:lnSpc>
              <a:spcAft>
                <a:spcPts val="800"/>
              </a:spcAft>
            </a:pPr>
            <a:r>
              <a:rPr lang="es-MX" sz="3200" dirty="0">
                <a:effectLst/>
                <a:latin typeface="Calibri" panose="020F0502020204030204" pitchFamily="34" charset="0"/>
                <a:ea typeface="Calibri" panose="020F0502020204030204" pitchFamily="34" charset="0"/>
                <a:cs typeface="Times New Roman" panose="02020603050405020304" pitchFamily="18" charset="0"/>
              </a:rPr>
              <a:t>			</a:t>
            </a:r>
            <a:r>
              <a:rPr lang="es-MX" sz="3200" b="1" dirty="0">
                <a:effectLst/>
                <a:latin typeface="Calibri" panose="020F0502020204030204" pitchFamily="34" charset="0"/>
                <a:ea typeface="Calibri" panose="020F0502020204030204" pitchFamily="34" charset="0"/>
                <a:cs typeface="Times New Roman" panose="02020603050405020304" pitchFamily="18" charset="0"/>
              </a:rPr>
              <a:t>Que no realiza la UNOPS</a:t>
            </a:r>
          </a:p>
          <a:p>
            <a:pPr marL="228600" algn="just">
              <a:lnSpc>
                <a:spcPct val="107000"/>
              </a:lnSpc>
              <a:spcAft>
                <a:spcPts val="800"/>
              </a:spcAft>
            </a:pP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MX"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MX" sz="3200" dirty="0">
                <a:effectLst/>
                <a:latin typeface="Calibri" panose="020F0502020204030204" pitchFamily="34" charset="0"/>
                <a:ea typeface="Calibri" panose="020F0502020204030204" pitchFamily="34" charset="0"/>
                <a:cs typeface="Times New Roman" panose="02020603050405020304" pitchFamily="18" charset="0"/>
              </a:rPr>
              <a:t>No recaba requerimientos</a:t>
            </a:r>
          </a:p>
          <a:p>
            <a:pPr marL="457200" algn="just">
              <a:lnSpc>
                <a:spcPct val="107000"/>
              </a:lnSpc>
            </a:pPr>
            <a:r>
              <a:rPr lang="es-MX" sz="3200" dirty="0">
                <a:effectLst/>
                <a:latin typeface="Calibri" panose="020F0502020204030204" pitchFamily="34" charset="0"/>
                <a:ea typeface="Calibri" panose="020F0502020204030204" pitchFamily="34" charset="0"/>
                <a:cs typeface="Times New Roman" panose="02020603050405020304" pitchFamily="18" charset="0"/>
              </a:rPr>
              <a:t>No consolida presupuestos</a:t>
            </a:r>
          </a:p>
          <a:p>
            <a:pPr marL="457200" algn="just">
              <a:lnSpc>
                <a:spcPct val="107000"/>
              </a:lnSpc>
            </a:pPr>
            <a:r>
              <a:rPr lang="es-MX" sz="3200" dirty="0">
                <a:effectLst/>
                <a:latin typeface="Calibri" panose="020F0502020204030204" pitchFamily="34" charset="0"/>
                <a:ea typeface="Calibri" panose="020F0502020204030204" pitchFamily="34" charset="0"/>
                <a:cs typeface="Times New Roman" panose="02020603050405020304" pitchFamily="18" charset="0"/>
              </a:rPr>
              <a:t>No diseña estrategia de revisión técnica </a:t>
            </a:r>
          </a:p>
          <a:p>
            <a:pPr marL="457200" algn="just">
              <a:lnSpc>
                <a:spcPct val="107000"/>
              </a:lnSpc>
              <a:spcAft>
                <a:spcPts val="800"/>
              </a:spcAft>
            </a:pPr>
            <a:r>
              <a:rPr lang="es-MX" sz="3200" dirty="0">
                <a:effectLst/>
                <a:latin typeface="Calibri" panose="020F0502020204030204" pitchFamily="34" charset="0"/>
                <a:ea typeface="Calibri" panose="020F0502020204030204" pitchFamily="34" charset="0"/>
                <a:cs typeface="Times New Roman" panose="02020603050405020304" pitchFamily="18" charset="0"/>
              </a:rPr>
              <a:t>No es responsable de la información prevista por el INSABI</a:t>
            </a:r>
          </a:p>
          <a:p>
            <a:pPr marL="457200" algn="just">
              <a:lnSpc>
                <a:spcPct val="107000"/>
              </a:lnSpc>
              <a:spcAft>
                <a:spcPts val="800"/>
              </a:spcAft>
            </a:pPr>
            <a:r>
              <a:rPr lang="es-MX" sz="3200" dirty="0">
                <a:latin typeface="Calibri" panose="020F0502020204030204" pitchFamily="34" charset="0"/>
                <a:ea typeface="Calibri" panose="020F0502020204030204" pitchFamily="34" charset="0"/>
                <a:cs typeface="Times New Roman" panose="02020603050405020304" pitchFamily="18" charset="0"/>
              </a:rPr>
              <a:t>LOGÍSTICA Y TRANSPORTE</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3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1574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imagen de. MUÑECOS HOMBRES">
            <a:extLst>
              <a:ext uri="{FF2B5EF4-FFF2-40B4-BE49-F238E27FC236}">
                <a16:creationId xmlns:a16="http://schemas.microsoft.com/office/drawing/2014/main" id="{CD011A7A-B554-0640-A6E0-179C19C59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2047756"/>
            <a:ext cx="286258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imagen de. MUÑECOS HOMBRES">
            <a:extLst>
              <a:ext uri="{FF2B5EF4-FFF2-40B4-BE49-F238E27FC236}">
                <a16:creationId xmlns:a16="http://schemas.microsoft.com/office/drawing/2014/main" id="{CAF60B3F-B739-0442-A251-9AE78CC7A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7" y="4657903"/>
            <a:ext cx="2015490" cy="15394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r las imágenes de origen">
            <a:extLst>
              <a:ext uri="{FF2B5EF4-FFF2-40B4-BE49-F238E27FC236}">
                <a16:creationId xmlns:a16="http://schemas.microsoft.com/office/drawing/2014/main" id="{1C9E03E6-E77B-444A-8CEF-457F080BE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744" y="2899291"/>
            <a:ext cx="3058476" cy="191273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E7ABC20-CD60-A24F-952D-C32B48B5E78C}"/>
              </a:ext>
            </a:extLst>
          </p:cNvPr>
          <p:cNvSpPr txBox="1"/>
          <p:nvPr/>
        </p:nvSpPr>
        <p:spPr>
          <a:xfrm>
            <a:off x="4694555" y="109736"/>
            <a:ext cx="5887084" cy="369332"/>
          </a:xfrm>
          <a:prstGeom prst="rect">
            <a:avLst/>
          </a:prstGeom>
          <a:solidFill>
            <a:schemeClr val="accent1">
              <a:lumMod val="60000"/>
              <a:lumOff val="40000"/>
            </a:schemeClr>
          </a:solidFill>
        </p:spPr>
        <p:txBody>
          <a:bodyPr wrap="square" rtlCol="0">
            <a:spAutoFit/>
          </a:bodyPr>
          <a:lstStyle/>
          <a:p>
            <a:pPr algn="ctr"/>
            <a:r>
              <a:rPr lang="es-MX" dirty="0"/>
              <a:t>TALÓN DE AQUILES </a:t>
            </a:r>
          </a:p>
        </p:txBody>
      </p:sp>
      <p:sp>
        <p:nvSpPr>
          <p:cNvPr id="3" name="CuadroTexto 2">
            <a:extLst>
              <a:ext uri="{FF2B5EF4-FFF2-40B4-BE49-F238E27FC236}">
                <a16:creationId xmlns:a16="http://schemas.microsoft.com/office/drawing/2014/main" id="{C5AB0EC5-1DBA-AE4D-8590-0480E7218D78}"/>
              </a:ext>
            </a:extLst>
          </p:cNvPr>
          <p:cNvSpPr txBox="1"/>
          <p:nvPr/>
        </p:nvSpPr>
        <p:spPr>
          <a:xfrm>
            <a:off x="9818370" y="1965960"/>
            <a:ext cx="1634490" cy="369332"/>
          </a:xfrm>
          <a:prstGeom prst="rect">
            <a:avLst/>
          </a:prstGeom>
          <a:noFill/>
        </p:spPr>
        <p:txBody>
          <a:bodyPr wrap="square" rtlCol="0">
            <a:spAutoFit/>
          </a:bodyPr>
          <a:lstStyle/>
          <a:p>
            <a:r>
              <a:rPr lang="es-MX" dirty="0"/>
              <a:t>IMPORTACIÓN</a:t>
            </a:r>
          </a:p>
        </p:txBody>
      </p:sp>
      <p:sp>
        <p:nvSpPr>
          <p:cNvPr id="6" name="CuadroTexto 5">
            <a:extLst>
              <a:ext uri="{FF2B5EF4-FFF2-40B4-BE49-F238E27FC236}">
                <a16:creationId xmlns:a16="http://schemas.microsoft.com/office/drawing/2014/main" id="{3FA0B4CB-2BCD-8542-A96D-75F842E71709}"/>
              </a:ext>
            </a:extLst>
          </p:cNvPr>
          <p:cNvSpPr txBox="1"/>
          <p:nvPr/>
        </p:nvSpPr>
        <p:spPr>
          <a:xfrm>
            <a:off x="842479" y="1053346"/>
            <a:ext cx="1074420" cy="369332"/>
          </a:xfrm>
          <a:prstGeom prst="rect">
            <a:avLst/>
          </a:prstGeom>
          <a:noFill/>
        </p:spPr>
        <p:txBody>
          <a:bodyPr wrap="square" rtlCol="0">
            <a:spAutoFit/>
          </a:bodyPr>
          <a:lstStyle/>
          <a:p>
            <a:r>
              <a:rPr lang="es-MX" b="1" dirty="0"/>
              <a:t>UNOPS</a:t>
            </a:r>
          </a:p>
        </p:txBody>
      </p:sp>
      <p:sp>
        <p:nvSpPr>
          <p:cNvPr id="7" name="CuadroTexto 6">
            <a:extLst>
              <a:ext uri="{FF2B5EF4-FFF2-40B4-BE49-F238E27FC236}">
                <a16:creationId xmlns:a16="http://schemas.microsoft.com/office/drawing/2014/main" id="{CF5517AD-4FF3-6C4B-AE63-0395E564A6B9}"/>
              </a:ext>
            </a:extLst>
          </p:cNvPr>
          <p:cNvSpPr txBox="1"/>
          <p:nvPr/>
        </p:nvSpPr>
        <p:spPr>
          <a:xfrm>
            <a:off x="5073653" y="2482453"/>
            <a:ext cx="834390" cy="369332"/>
          </a:xfrm>
          <a:prstGeom prst="rect">
            <a:avLst/>
          </a:prstGeom>
          <a:noFill/>
        </p:spPr>
        <p:txBody>
          <a:bodyPr wrap="square" rtlCol="0">
            <a:spAutoFit/>
          </a:bodyPr>
          <a:lstStyle/>
          <a:p>
            <a:r>
              <a:rPr lang="es-MX" dirty="0"/>
              <a:t>INSABI</a:t>
            </a:r>
          </a:p>
        </p:txBody>
      </p:sp>
      <p:sp>
        <p:nvSpPr>
          <p:cNvPr id="8" name="CuadroTexto 7">
            <a:extLst>
              <a:ext uri="{FF2B5EF4-FFF2-40B4-BE49-F238E27FC236}">
                <a16:creationId xmlns:a16="http://schemas.microsoft.com/office/drawing/2014/main" id="{D642CF1B-E132-2142-B990-376A77B20E9C}"/>
              </a:ext>
            </a:extLst>
          </p:cNvPr>
          <p:cNvSpPr txBox="1"/>
          <p:nvPr/>
        </p:nvSpPr>
        <p:spPr>
          <a:xfrm>
            <a:off x="6271578" y="2482452"/>
            <a:ext cx="975041" cy="369332"/>
          </a:xfrm>
          <a:prstGeom prst="rect">
            <a:avLst/>
          </a:prstGeom>
          <a:noFill/>
        </p:spPr>
        <p:txBody>
          <a:bodyPr wrap="square" rtlCol="0">
            <a:spAutoFit/>
          </a:bodyPr>
          <a:lstStyle/>
          <a:p>
            <a:r>
              <a:rPr lang="es-MX" dirty="0"/>
              <a:t>BIRMEX</a:t>
            </a:r>
          </a:p>
        </p:txBody>
      </p:sp>
      <p:pic>
        <p:nvPicPr>
          <p:cNvPr id="15" name="Picture 4" descr="Resultado de imagen de imagen de. MUÑECOS HOMBRES">
            <a:extLst>
              <a:ext uri="{FF2B5EF4-FFF2-40B4-BE49-F238E27FC236}">
                <a16:creationId xmlns:a16="http://schemas.microsoft.com/office/drawing/2014/main" id="{8AEB0FCC-1EEA-704C-A102-64E233E1D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99" y="4657903"/>
            <a:ext cx="2015490" cy="153947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FE45FB0-4A69-5B40-802E-FF3DCA9606FC}"/>
              </a:ext>
            </a:extLst>
          </p:cNvPr>
          <p:cNvSpPr txBox="1"/>
          <p:nvPr/>
        </p:nvSpPr>
        <p:spPr>
          <a:xfrm>
            <a:off x="1281245" y="4137660"/>
            <a:ext cx="1672253" cy="369332"/>
          </a:xfrm>
          <a:prstGeom prst="rect">
            <a:avLst/>
          </a:prstGeom>
          <a:noFill/>
        </p:spPr>
        <p:txBody>
          <a:bodyPr wrap="none" rtlCol="0">
            <a:spAutoFit/>
          </a:bodyPr>
          <a:lstStyle/>
          <a:p>
            <a:r>
              <a:rPr lang="es-MX" b="1" dirty="0"/>
              <a:t>DEPENDENCIAS</a:t>
            </a:r>
          </a:p>
        </p:txBody>
      </p:sp>
      <p:pic>
        <p:nvPicPr>
          <p:cNvPr id="3074" name="Picture 2" descr="Qué es el tendón de Aquiles">
            <a:extLst>
              <a:ext uri="{FF2B5EF4-FFF2-40B4-BE49-F238E27FC236}">
                <a16:creationId xmlns:a16="http://schemas.microsoft.com/office/drawing/2014/main" id="{79E1DCA2-DEDB-8D4D-86F3-F5E959BFB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264" y="341829"/>
            <a:ext cx="1851978" cy="13010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É ES UNA CADENA DE SUMINISTRO? | Grupo Beristain">
            <a:extLst>
              <a:ext uri="{FF2B5EF4-FFF2-40B4-BE49-F238E27FC236}">
                <a16:creationId xmlns:a16="http://schemas.microsoft.com/office/drawing/2014/main" id="{C0DE50D8-6E09-774C-8489-E811F493F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9903" y="771347"/>
            <a:ext cx="6715637" cy="151526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B6795526-CE58-7448-B449-F14C276699E5}"/>
              </a:ext>
            </a:extLst>
          </p:cNvPr>
          <p:cNvSpPr txBox="1"/>
          <p:nvPr/>
        </p:nvSpPr>
        <p:spPr>
          <a:xfrm>
            <a:off x="5298459" y="5424710"/>
            <a:ext cx="3741024" cy="461665"/>
          </a:xfrm>
          <a:prstGeom prst="rect">
            <a:avLst/>
          </a:prstGeom>
          <a:noFill/>
        </p:spPr>
        <p:txBody>
          <a:bodyPr wrap="none" rtlCol="0">
            <a:spAutoFit/>
          </a:bodyPr>
          <a:lstStyle/>
          <a:p>
            <a:r>
              <a:rPr lang="es-MX" sz="2400" b="1" dirty="0"/>
              <a:t>IMPORTACIÓN – LOGÍSTICA </a:t>
            </a:r>
          </a:p>
        </p:txBody>
      </p:sp>
      <p:pic>
        <p:nvPicPr>
          <p:cNvPr id="3078" name="Picture 6" descr="Foppa - Algunos diputados se indignaron por esta caricatura de Fo. Dicen es  una burla a alguien enfermo. Burla es que el presidente del congreso Allan  Rodríguez, teniendo seguro privado pagado por">
            <a:extLst>
              <a:ext uri="{FF2B5EF4-FFF2-40B4-BE49-F238E27FC236}">
                <a16:creationId xmlns:a16="http://schemas.microsoft.com/office/drawing/2014/main" id="{73DEA15D-6059-F74C-8407-C280CD9069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2520" y="3024410"/>
            <a:ext cx="2720340" cy="225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022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9FCE94430F168479011414C72CAFC71" ma:contentTypeVersion="14" ma:contentTypeDescription="Crear nuevo documento." ma:contentTypeScope="" ma:versionID="40db6b47cc0c6cb968c1d847ea50d4f3">
  <xsd:schema xmlns:xsd="http://www.w3.org/2001/XMLSchema" xmlns:xs="http://www.w3.org/2001/XMLSchema" xmlns:p="http://schemas.microsoft.com/office/2006/metadata/properties" xmlns:ns2="b2b67c01-1d3d-40fe-811c-c9531339a22f" xmlns:ns3="ca06f759-6d45-4a98-a6ee-b78eb4a35d80" targetNamespace="http://schemas.microsoft.com/office/2006/metadata/properties" ma:root="true" ma:fieldsID="5fc88b3c4e46ee9db36bee755444094d" ns2:_="" ns3:_="">
    <xsd:import namespace="b2b67c01-1d3d-40fe-811c-c9531339a22f"/>
    <xsd:import namespace="ca06f759-6d45-4a98-a6ee-b78eb4a35d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ztop"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67c01-1d3d-40fe-811c-c9531339a2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ztop" ma:index="20" nillable="true" ma:displayName="Persona o grupo" ma:list="UserInfo" ma:internalName="zto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6f759-6d45-4a98-a6ee-b78eb4a35d8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ztop xmlns="b2b67c01-1d3d-40fe-811c-c9531339a22f">
      <UserInfo>
        <DisplayName/>
        <AccountId xsi:nil="true"/>
        <AccountType/>
      </UserInfo>
    </ztop>
  </documentManagement>
</p:properties>
</file>

<file path=customXml/itemProps1.xml><?xml version="1.0" encoding="utf-8"?>
<ds:datastoreItem xmlns:ds="http://schemas.openxmlformats.org/officeDocument/2006/customXml" ds:itemID="{BB1C50FC-9854-43ED-B40E-E950A7514206}"/>
</file>

<file path=customXml/itemProps2.xml><?xml version="1.0" encoding="utf-8"?>
<ds:datastoreItem xmlns:ds="http://schemas.openxmlformats.org/officeDocument/2006/customXml" ds:itemID="{C4CBBA49-039F-4ADC-BAFF-620852961F7F}"/>
</file>

<file path=customXml/itemProps3.xml><?xml version="1.0" encoding="utf-8"?>
<ds:datastoreItem xmlns:ds="http://schemas.openxmlformats.org/officeDocument/2006/customXml" ds:itemID="{69244C43-10A0-4C13-9EF0-80116F00DBE6}"/>
</file>

<file path=docProps/app.xml><?xml version="1.0" encoding="utf-8"?>
<Properties xmlns="http://schemas.openxmlformats.org/officeDocument/2006/extended-properties" xmlns:vt="http://schemas.openxmlformats.org/officeDocument/2006/docPropsVTypes">
  <TotalTime>718</TotalTime>
  <Words>1790</Words>
  <Application>Microsoft Office PowerPoint</Application>
  <PresentationFormat>Panorámica</PresentationFormat>
  <Paragraphs>331</Paragraphs>
  <Slides>21</Slides>
  <Notes>2</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21</vt:i4>
      </vt:variant>
    </vt:vector>
  </HeadingPairs>
  <TitlesOfParts>
    <vt:vector size="35" baseType="lpstr">
      <vt:lpstr>Aldhabi</vt:lpstr>
      <vt:lpstr>Algerian</vt:lpstr>
      <vt:lpstr>Apple Braille</vt:lpstr>
      <vt:lpstr>Arial</vt:lpstr>
      <vt:lpstr>Arial MT</vt:lpstr>
      <vt:lpstr>Calibri</vt:lpstr>
      <vt:lpstr>Calibri Light</vt:lpstr>
      <vt:lpstr>Lato Light</vt:lpstr>
      <vt:lpstr>Noto Sans</vt:lpstr>
      <vt:lpstr>Noto Sans ExtraLight</vt:lpstr>
      <vt:lpstr>Open Sans</vt:lpstr>
      <vt:lpstr>Open Sans Light</vt:lpstr>
      <vt:lpstr>Wingdings</vt:lpstr>
      <vt:lpstr>Tema de Office</vt:lpstr>
      <vt:lpstr>Presentación de PowerPoint</vt:lpstr>
      <vt:lpstr>DERECHO A LA SALUD O DERECHO A LA PROTECCIÓN A LA SALUD</vt:lpstr>
      <vt:lpstr>Presentación de PowerPoint</vt:lpstr>
      <vt:lpstr>PROBLEMÁTICA</vt:lpstr>
      <vt:lpstr>Presentación de PowerPoint</vt:lpstr>
      <vt:lpstr>Presentación de PowerPoint</vt:lpstr>
      <vt:lpstr>Presentación de PowerPoint</vt:lpstr>
      <vt:lpstr>Presentación de PowerPoint</vt:lpstr>
      <vt:lpstr>Presentación de PowerPoint</vt:lpstr>
      <vt:lpstr>CADENA DE SUMINISTRO</vt:lpstr>
      <vt:lpstr>IMPLICACIONES</vt:lpstr>
      <vt:lpstr> Articular las compras públicas nacionales  para crear un mercado regional estable y de gran escala</vt:lpstr>
      <vt:lpstr>La motivación del plan: el desigual acceso a la vacunación</vt:lpstr>
      <vt:lpstr>Persistente déficit comercial en el sector farmacéutico</vt:lpstr>
      <vt:lpstr>Industria farmacéutica: un sector estratégico para el desarrollo</vt:lpstr>
      <vt:lpstr>Qué nos enseñó el impacto de la pandemia </vt:lpstr>
      <vt:lpstr>LA COMPETENCIA ECONÓMICA Y LA SALUD</vt:lpstr>
      <vt:lpstr>Presentación de PowerPoint</vt:lpstr>
      <vt:lpstr>MECANISMOS DE COMPRAS PÚBLICAS DE VACUNAS EN EL CORTO PLAZO</vt:lpstr>
      <vt:lpstr>OMC Y LOS CONTRATOS PÚBLICOS SOBRE INSUMOS DE LA SALUD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RODOLFO CANCINO GOMEZ</dc:creator>
  <cp:lastModifiedBy>JOSE RODOLFO CANCINO GOMEZ</cp:lastModifiedBy>
  <cp:revision>22</cp:revision>
  <cp:lastPrinted>2021-11-05T23:16:36Z</cp:lastPrinted>
  <dcterms:created xsi:type="dcterms:W3CDTF">2021-06-01T00:34:54Z</dcterms:created>
  <dcterms:modified xsi:type="dcterms:W3CDTF">2021-11-05T23:31:10Z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0x01010029FCE94430F168479011414C72CAFC71</vt:lpwstr>
  </property>
</Properties>
</file>